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91" r:id="rId2"/>
    <p:sldId id="304" r:id="rId3"/>
    <p:sldId id="305" r:id="rId4"/>
    <p:sldId id="267" r:id="rId5"/>
    <p:sldId id="270" r:id="rId6"/>
    <p:sldId id="295" r:id="rId7"/>
    <p:sldId id="259" r:id="rId8"/>
    <p:sldId id="306" r:id="rId9"/>
    <p:sldId id="277" r:id="rId10"/>
    <p:sldId id="262" r:id="rId11"/>
    <p:sldId id="297" r:id="rId12"/>
    <p:sldId id="302" r:id="rId13"/>
    <p:sldId id="274" r:id="rId14"/>
    <p:sldId id="265" r:id="rId15"/>
    <p:sldId id="296" r:id="rId16"/>
    <p:sldId id="300" r:id="rId17"/>
    <p:sldId id="266" r:id="rId18"/>
    <p:sldId id="263" r:id="rId19"/>
    <p:sldId id="303" r:id="rId20"/>
    <p:sldId id="294" r:id="rId21"/>
    <p:sldId id="264" r:id="rId22"/>
    <p:sldId id="298" r:id="rId23"/>
    <p:sldId id="292" r:id="rId24"/>
    <p:sldId id="299" r:id="rId25"/>
    <p:sldId id="301" r:id="rId26"/>
    <p:sldId id="26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0" autoAdjust="0"/>
    <p:restoredTop sz="96793" autoAdjust="0"/>
  </p:normalViewPr>
  <p:slideViewPr>
    <p:cSldViewPr>
      <p:cViewPr varScale="1">
        <p:scale>
          <a:sx n="42" d="100"/>
          <a:sy n="42" d="100"/>
        </p:scale>
        <p:origin x="-9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573BF-F217-48AB-93FC-55EF919AF084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5E0C0-748F-44F5-A425-D036438392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5E0C0-748F-44F5-A425-D0364383927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1F91-BBE3-47C2-B66E-5C7092A56646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DFDE-CA33-4302-B933-28949183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1F91-BBE3-47C2-B66E-5C7092A56646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DFDE-CA33-4302-B933-28949183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1F91-BBE3-47C2-B66E-5C7092A56646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DFDE-CA33-4302-B933-28949183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1F91-BBE3-47C2-B66E-5C7092A56646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DFDE-CA33-4302-B933-28949183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1F91-BBE3-47C2-B66E-5C7092A56646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DFDE-CA33-4302-B933-28949183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1F91-BBE3-47C2-B66E-5C7092A56646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DFDE-CA33-4302-B933-28949183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1F91-BBE3-47C2-B66E-5C7092A56646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DFDE-CA33-4302-B933-28949183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1F91-BBE3-47C2-B66E-5C7092A56646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DFDE-CA33-4302-B933-28949183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1F91-BBE3-47C2-B66E-5C7092A56646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DFDE-CA33-4302-B933-28949183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1F91-BBE3-47C2-B66E-5C7092A56646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DFDE-CA33-4302-B933-28949183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1F91-BBE3-47C2-B66E-5C7092A56646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2DFDE-CA33-4302-B933-28949183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81F91-BBE3-47C2-B66E-5C7092A56646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2DFDE-CA33-4302-B933-289491832D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Rectangle 18"/>
          <p:cNvSpPr>
            <a:spLocks noGrp="1" noChangeArrowheads="1"/>
          </p:cNvSpPr>
          <p:nvPr>
            <p:ph type="title"/>
          </p:nvPr>
        </p:nvSpPr>
        <p:spPr>
          <a:xfrm>
            <a:off x="468313" y="-963613"/>
            <a:ext cx="8229600" cy="288925"/>
          </a:xfrm>
        </p:spPr>
        <p:txBody>
          <a:bodyPr>
            <a:normAutofit fontScale="90000"/>
          </a:bodyPr>
          <a:lstStyle/>
          <a:p>
            <a:endParaRPr lang="ru-RU" sz="3800"/>
          </a:p>
        </p:txBody>
      </p:sp>
      <p:pic>
        <p:nvPicPr>
          <p:cNvPr id="3" name="Рисунок 2" descr="http://muzroditel.ru/images/stories/deti/do_you_know/00000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498215"/>
            <a:ext cx="3328035" cy="335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Жека\Desktop\119CDPFQ\S1190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85728"/>
            <a:ext cx="7000924" cy="335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5786" y="285728"/>
            <a:ext cx="7715304" cy="114300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Звенящие музыкальные инструменты. Металлофоны, ксилофоны.</a:t>
            </a:r>
            <a:endParaRPr lang="ru-RU" sz="3200" dirty="0"/>
          </a:p>
        </p:txBody>
      </p:sp>
      <p:pic>
        <p:nvPicPr>
          <p:cNvPr id="4098" name="Picture 2" descr="C:\Users\Жека\Desktop\117CDPFQ\S117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4786346" cy="2286016"/>
          </a:xfrm>
          <a:prstGeom prst="rect">
            <a:avLst/>
          </a:prstGeom>
          <a:noFill/>
        </p:spPr>
      </p:pic>
      <p:pic>
        <p:nvPicPr>
          <p:cNvPr id="4099" name="Picture 3" descr="C:\Users\Жека\Desktop\117CDPFQ\S1170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214422"/>
            <a:ext cx="2928958" cy="5286412"/>
          </a:xfrm>
          <a:prstGeom prst="rect">
            <a:avLst/>
          </a:prstGeom>
          <a:noFill/>
        </p:spPr>
      </p:pic>
      <p:pic>
        <p:nvPicPr>
          <p:cNvPr id="12290" name="Picture 2" descr="C:\Users\Жека\Desktop\117CDPFQ\S117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929066"/>
            <a:ext cx="4643470" cy="2571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Детский оркестр.</a:t>
            </a:r>
            <a:br>
              <a:rPr lang="ru-RU" dirty="0" smtClean="0"/>
            </a:br>
            <a:r>
              <a:rPr lang="ru-RU" sz="3200" dirty="0" smtClean="0"/>
              <a:t>Дети с удовольствием играют на музыкальных инструментах.</a:t>
            </a:r>
            <a:endParaRPr lang="ru-RU" dirty="0"/>
          </a:p>
        </p:txBody>
      </p:sp>
      <p:pic>
        <p:nvPicPr>
          <p:cNvPr id="9218" name="Picture 2" descr="C:\Users\Жека\Desktop\117CDPFQ\S117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8429684" cy="47149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00034" y="500042"/>
            <a:ext cx="8186766" cy="5626121"/>
          </a:xfrm>
        </p:spPr>
        <p:txBody>
          <a:bodyPr/>
          <a:lstStyle/>
          <a:p>
            <a:r>
              <a:rPr lang="ru-RU" dirty="0" smtClean="0"/>
              <a:t>Игра на развитие слуха и памяти. Определить по звучанию какой инструмент играет </a:t>
            </a:r>
            <a:endParaRPr lang="ru-RU" dirty="0"/>
          </a:p>
        </p:txBody>
      </p:sp>
      <p:pic>
        <p:nvPicPr>
          <p:cNvPr id="5122" name="Picture 2" descr="C:\Users\Жека\Desktop\119CDPFQ\S1190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61941" y="2376466"/>
            <a:ext cx="4681542" cy="3214709"/>
          </a:xfrm>
          <a:prstGeom prst="rect">
            <a:avLst/>
          </a:prstGeom>
          <a:noFill/>
        </p:spPr>
      </p:pic>
      <p:pic>
        <p:nvPicPr>
          <p:cNvPr id="5124" name="Picture 4" descr="C:\Users\Жека\Desktop\119CDPFQ\S119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214686"/>
            <a:ext cx="4572032" cy="3000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57290" y="285728"/>
            <a:ext cx="6500858" cy="1000132"/>
          </a:xfrm>
        </p:spPr>
        <p:txBody>
          <a:bodyPr>
            <a:normAutofit fontScale="90000"/>
          </a:bodyPr>
          <a:lstStyle/>
          <a:p>
            <a:r>
              <a:rPr lang="ru-RU" sz="3600" b="0" dirty="0" smtClean="0"/>
              <a:t>Дидактические игры на развитие эмоциональности детей.</a:t>
            </a:r>
            <a:endParaRPr lang="ru-RU" sz="3600" b="0" dirty="0"/>
          </a:p>
        </p:txBody>
      </p:sp>
      <p:pic>
        <p:nvPicPr>
          <p:cNvPr id="2050" name="Picture 2" descr="C:\Users\Жека\Desktop\117CDPFQ\S117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000240"/>
            <a:ext cx="6000792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2428892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/>
              <a:t>Игра на развитие эмоциональности Самостоятельно определить и  выложить настроение пьесы.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</a:t>
            </a:r>
            <a:endParaRPr lang="ru-RU" sz="4000" dirty="0"/>
          </a:p>
        </p:txBody>
      </p:sp>
      <p:pic>
        <p:nvPicPr>
          <p:cNvPr id="3074" name="Picture 2" descr="C:\Users\Жека\Desktop\119CDPFQ\S11900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071678"/>
            <a:ext cx="3614734" cy="3214710"/>
          </a:xfrm>
          <a:prstGeom prst="rect">
            <a:avLst/>
          </a:prstGeom>
          <a:noFill/>
        </p:spPr>
      </p:pic>
      <p:pic>
        <p:nvPicPr>
          <p:cNvPr id="3076" name="Picture 4" descr="C:\Users\Жека\Desktop\119CDPFQ\S11900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434232" y="3066836"/>
            <a:ext cx="4500594" cy="2081651"/>
          </a:xfrm>
          <a:prstGeom prst="rect">
            <a:avLst/>
          </a:prstGeom>
          <a:noFill/>
        </p:spPr>
      </p:pic>
      <p:pic>
        <p:nvPicPr>
          <p:cNvPr id="3077" name="Picture 5" descr="C:\Users\Жека\Desktop\119CDPFQ\S1190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539812" y="3040086"/>
            <a:ext cx="4357718" cy="2135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Жека\Desktop\119CDPFQ\S11900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83409" y="2812246"/>
            <a:ext cx="4038600" cy="2271713"/>
          </a:xfrm>
          <a:prstGeom prst="rect">
            <a:avLst/>
          </a:prstGeom>
          <a:noFill/>
        </p:spPr>
      </p:pic>
      <p:pic>
        <p:nvPicPr>
          <p:cNvPr id="2051" name="Picture 3" descr="C:\Users\Жека\Desktop\119CDPFQ\S1190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143380"/>
            <a:ext cx="4038600" cy="2271713"/>
          </a:xfrm>
          <a:prstGeom prst="rect">
            <a:avLst/>
          </a:prstGeom>
          <a:noFill/>
        </p:spPr>
      </p:pic>
      <p:pic>
        <p:nvPicPr>
          <p:cNvPr id="2052" name="Picture 4" descr="C:\Users\Жека\Desktop\119CDPFQ\S119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500174"/>
            <a:ext cx="3786214" cy="2071702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Игры на развитие </a:t>
            </a:r>
            <a:r>
              <a:rPr lang="ru-RU" dirty="0" err="1" smtClean="0"/>
              <a:t>звуковысотного</a:t>
            </a:r>
            <a:r>
              <a:rPr lang="ru-RU" dirty="0" smtClean="0"/>
              <a:t> слуха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285860"/>
            <a:ext cx="4038600" cy="4840303"/>
          </a:xfrm>
        </p:spPr>
        <p:txBody>
          <a:bodyPr/>
          <a:lstStyle/>
          <a:p>
            <a:r>
              <a:rPr lang="ru-RU" dirty="0" smtClean="0"/>
              <a:t>Показать по лесенке как движется мелодия</a:t>
            </a: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Игры на развитие </a:t>
            </a:r>
            <a:r>
              <a:rPr lang="ru-RU" sz="3200" dirty="0" err="1" smtClean="0"/>
              <a:t>звуковысотного</a:t>
            </a:r>
            <a:r>
              <a:rPr lang="ru-RU" sz="3200" dirty="0" smtClean="0"/>
              <a:t> слуха детей</a:t>
            </a:r>
            <a:endParaRPr lang="ru-RU" sz="3200" dirty="0"/>
          </a:p>
        </p:txBody>
      </p:sp>
      <p:pic>
        <p:nvPicPr>
          <p:cNvPr id="3074" name="Picture 2" descr="C:\Users\Жека\Desktop\117CDPFQ\S11700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786190"/>
            <a:ext cx="4467228" cy="2700341"/>
          </a:xfrm>
          <a:prstGeom prst="rect">
            <a:avLst/>
          </a:prstGeom>
          <a:noFill/>
        </p:spPr>
      </p:pic>
      <p:pic>
        <p:nvPicPr>
          <p:cNvPr id="2" name="Picture 2" descr="C:\Users\Жека\Desktop\117CDPFQ\S117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643182"/>
            <a:ext cx="3571932" cy="2714644"/>
          </a:xfrm>
          <a:prstGeom prst="rect">
            <a:avLst/>
          </a:prstGeom>
          <a:noFill/>
        </p:spPr>
      </p:pic>
      <p:pic>
        <p:nvPicPr>
          <p:cNvPr id="3075" name="Picture 3" descr="C:\Users\Жека\Desktop\117CDPFQ\S1170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428736"/>
            <a:ext cx="3714776" cy="2285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285860"/>
            <a:ext cx="4038600" cy="484030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Развитие ладового слуха.</a:t>
            </a: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857272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Определить у кого низкий, средний, и высокий голос. Попробовать показать голосом высоту звука</a:t>
            </a:r>
            <a:endParaRPr lang="ru-RU" sz="3200" dirty="0"/>
          </a:p>
        </p:txBody>
      </p:sp>
      <p:pic>
        <p:nvPicPr>
          <p:cNvPr id="4098" name="Picture 2" descr="C:\Users\Жека\Desktop\119CDPFQ\S1190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4038600" cy="3643338"/>
          </a:xfrm>
          <a:prstGeom prst="rect">
            <a:avLst/>
          </a:prstGeom>
          <a:noFill/>
        </p:spPr>
      </p:pic>
      <p:pic>
        <p:nvPicPr>
          <p:cNvPr id="10" name="Picture 3" descr="C:\Users\Жека\Desktop\119CDPFQ\S119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428868"/>
            <a:ext cx="4286280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214422"/>
            <a:ext cx="4038600" cy="491174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Воспроизвести выложенный ритмический рисунок </a:t>
            </a:r>
            <a:endParaRPr lang="ru-RU" sz="2400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Игры для развития ритмического слуха детей.</a:t>
            </a:r>
            <a:endParaRPr lang="ru-RU" sz="3200" dirty="0"/>
          </a:p>
        </p:txBody>
      </p:sp>
      <p:pic>
        <p:nvPicPr>
          <p:cNvPr id="5122" name="Picture 2" descr="C:\Users\Жека\Desktop\119CDPFQ\S1190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3786190"/>
            <a:ext cx="3286148" cy="2571768"/>
          </a:xfrm>
          <a:prstGeom prst="rect">
            <a:avLst/>
          </a:prstGeom>
          <a:noFill/>
        </p:spPr>
      </p:pic>
      <p:pic>
        <p:nvPicPr>
          <p:cNvPr id="5123" name="Picture 3" descr="C:\Users\Жека\Desktop\119CDPFQ\S119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142984"/>
            <a:ext cx="3286148" cy="2286016"/>
          </a:xfrm>
          <a:prstGeom prst="rect">
            <a:avLst/>
          </a:prstGeom>
          <a:noFill/>
        </p:spPr>
      </p:pic>
      <p:pic>
        <p:nvPicPr>
          <p:cNvPr id="1026" name="Picture 2" descr="C:\Users\Жека\Desktop\117CDPFQ\S117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571744"/>
            <a:ext cx="4500594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85720" y="714356"/>
            <a:ext cx="8401080" cy="5411807"/>
          </a:xfrm>
        </p:spPr>
        <p:txBody>
          <a:bodyPr/>
          <a:lstStyle/>
          <a:p>
            <a:r>
              <a:rPr lang="ru-RU" dirty="0" smtClean="0"/>
              <a:t>Сколько детей поет . Поднять нужную карточку.</a:t>
            </a: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Развитие музыкального слуха.</a:t>
            </a:r>
            <a:endParaRPr lang="ru-RU" sz="3600" dirty="0"/>
          </a:p>
        </p:txBody>
      </p:sp>
      <p:pic>
        <p:nvPicPr>
          <p:cNvPr id="8194" name="Picture 2" descr="C:\Users\Жека\Desktop\117CDPFQ\S11700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4038600" cy="2357454"/>
          </a:xfrm>
          <a:prstGeom prst="rect">
            <a:avLst/>
          </a:prstGeom>
          <a:noFill/>
        </p:spPr>
      </p:pic>
      <p:pic>
        <p:nvPicPr>
          <p:cNvPr id="8195" name="Picture 3" descr="C:\Users\Жека\Desktop\117CDPFQ\S117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643314"/>
            <a:ext cx="3929058" cy="2857520"/>
          </a:xfrm>
          <a:prstGeom prst="rect">
            <a:avLst/>
          </a:prstGeom>
          <a:noFill/>
        </p:spPr>
      </p:pic>
      <p:pic>
        <p:nvPicPr>
          <p:cNvPr id="9" name="Picture 3" descr="C:\Users\Жека\Desktop\117CDPFQ\S117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28736"/>
            <a:ext cx="3924328" cy="2428892"/>
          </a:xfrm>
          <a:prstGeom prst="rect">
            <a:avLst/>
          </a:prstGeom>
          <a:noFill/>
        </p:spPr>
      </p:pic>
      <p:pic>
        <p:nvPicPr>
          <p:cNvPr id="10" name="Picture 2" descr="C:\Users\Жека\Desktop\117CDPFQ\S1170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000504"/>
            <a:ext cx="3857652" cy="2571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Музыкальные руководители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857915"/>
          </a:xfrm>
        </p:spPr>
        <p:txBody>
          <a:bodyPr/>
          <a:lstStyle/>
          <a:p>
            <a:r>
              <a:rPr lang="ru-RU" dirty="0" smtClean="0"/>
              <a:t>Богданова О. И. музыкальный руководитель </a:t>
            </a:r>
          </a:p>
          <a:p>
            <a:r>
              <a:rPr lang="ru-RU" dirty="0" smtClean="0"/>
              <a:t>первой категории. </a:t>
            </a:r>
          </a:p>
          <a:p>
            <a:r>
              <a:rPr lang="ru-RU" dirty="0" smtClean="0"/>
              <a:t>Ан  Т.Е. музыкальный руководитель первой категории.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2714620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/>
          </a:p>
          <a:p>
            <a:r>
              <a:rPr lang="ru-RU" sz="2800" dirty="0" smtClean="0"/>
              <a:t>»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2828836"/>
            <a:ext cx="78581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Предметно развивающая среда музыкального  зала на основе</a:t>
            </a:r>
            <a:br>
              <a:rPr lang="ru-RU" sz="3200" dirty="0" smtClean="0"/>
            </a:br>
            <a:r>
              <a:rPr lang="ru-RU" sz="3200" dirty="0" smtClean="0"/>
              <a:t> Ф Г Т и  интеграции образовательных областей.</a:t>
            </a:r>
            <a:endParaRPr lang="ru-RU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Определить чья песенка звучит . Поднять нужную картинку.</a:t>
            </a: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Для развития </a:t>
            </a:r>
            <a:r>
              <a:rPr lang="ru-RU" smtClean="0"/>
              <a:t>музыкальной памяти.</a:t>
            </a:r>
            <a:endParaRPr lang="ru-RU"/>
          </a:p>
        </p:txBody>
      </p:sp>
      <p:pic>
        <p:nvPicPr>
          <p:cNvPr id="1026" name="Picture 2" descr="C:\Users\Жека\Desktop\119CDPFQ\S1190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928934"/>
            <a:ext cx="4572032" cy="2628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У каждого героя свой характер. Определить и сыграть.</a:t>
            </a: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Развитие творческих способностей детей </a:t>
            </a:r>
            <a:endParaRPr lang="ru-RU" dirty="0"/>
          </a:p>
        </p:txBody>
      </p:sp>
      <p:pic>
        <p:nvPicPr>
          <p:cNvPr id="4099" name="Picture 3" descr="C:\Users\Жека\Desktop\119CDPFQ\S119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286124"/>
            <a:ext cx="3857652" cy="2928958"/>
          </a:xfrm>
          <a:prstGeom prst="rect">
            <a:avLst/>
          </a:prstGeom>
          <a:noFill/>
        </p:spPr>
      </p:pic>
      <p:pic>
        <p:nvPicPr>
          <p:cNvPr id="4100" name="Picture 4" descr="C:\Users\Жека\Desktop\119CDPFQ\S11900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214686"/>
            <a:ext cx="4038600" cy="29146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214422"/>
            <a:ext cx="4038600" cy="491174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Музыка бывает разноцветной.</a:t>
            </a:r>
            <a:endParaRPr lang="ru-RU" sz="2400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Развитие творческих способностей детей.</a:t>
            </a:r>
            <a:endParaRPr lang="ru-RU" sz="3600" dirty="0"/>
          </a:p>
        </p:txBody>
      </p:sp>
      <p:pic>
        <p:nvPicPr>
          <p:cNvPr id="10242" name="Picture 2" descr="C:\Users\Жека\Desktop\117CDPFQ\S1170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500306"/>
            <a:ext cx="4429156" cy="32861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285860"/>
            <a:ext cx="4286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Придумать мелодию на заданный текст.</a:t>
            </a:r>
            <a:endParaRPr lang="ru-RU" sz="2400" dirty="0"/>
          </a:p>
        </p:txBody>
      </p:sp>
      <p:pic>
        <p:nvPicPr>
          <p:cNvPr id="6146" name="Picture 2" descr="C:\Users\Жека\Desktop\119CDPFQ\S119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643182"/>
            <a:ext cx="3929090" cy="3028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643042" y="21429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Наглядный материал.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Портреты композиторов</a:t>
            </a:r>
          </a:p>
          <a:p>
            <a:r>
              <a:rPr lang="ru-RU" dirty="0" smtClean="0"/>
              <a:t>Картины, рисунки , иллюстрации.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Какие бывают нотки.</a:t>
            </a:r>
            <a:endParaRPr lang="ru-RU" dirty="0"/>
          </a:p>
        </p:txBody>
      </p:sp>
      <p:pic>
        <p:nvPicPr>
          <p:cNvPr id="9218" name="Picture 2" descr="C:\Users\Жека\Desktop\117CDPFQ\S11700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214686"/>
            <a:ext cx="4040188" cy="2714644"/>
          </a:xfrm>
          <a:prstGeom prst="rect">
            <a:avLst/>
          </a:prstGeom>
          <a:noFill/>
        </p:spPr>
      </p:pic>
      <p:pic>
        <p:nvPicPr>
          <p:cNvPr id="9219" name="Picture 3" descr="C:\Users\Жека\Desktop\117CDPFQ\S117003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013770"/>
            <a:ext cx="3543296" cy="2986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457200" y="285728"/>
            <a:ext cx="3614734" cy="5840435"/>
          </a:xfrm>
        </p:spPr>
        <p:txBody>
          <a:bodyPr/>
          <a:lstStyle/>
          <a:p>
            <a:r>
              <a:rPr lang="ru-RU" dirty="0" smtClean="0"/>
              <a:t>Русские </a:t>
            </a:r>
            <a:r>
              <a:rPr lang="ru-RU" smtClean="0"/>
              <a:t>народные инструменты 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000628" y="274638"/>
            <a:ext cx="3786214" cy="65403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Портреты композиторов </a:t>
            </a:r>
            <a:endParaRPr lang="ru-RU" sz="3200" dirty="0"/>
          </a:p>
        </p:txBody>
      </p:sp>
      <p:pic>
        <p:nvPicPr>
          <p:cNvPr id="6147" name="Picture 3" descr="C:\Users\Жека\Desktop\120CDPFQ\S120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000240"/>
            <a:ext cx="4643470" cy="3429024"/>
          </a:xfrm>
          <a:prstGeom prst="rect">
            <a:avLst/>
          </a:prstGeom>
          <a:noFill/>
        </p:spPr>
      </p:pic>
      <p:pic>
        <p:nvPicPr>
          <p:cNvPr id="6148" name="Picture 4" descr="C:\Users\Жека\Desktop\120CDPFQ\S120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89332" y="2303855"/>
            <a:ext cx="4572008" cy="3107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Иллюстрации картин о временах года </a:t>
            </a:r>
            <a:endParaRPr lang="ru-RU" sz="3600" dirty="0"/>
          </a:p>
        </p:txBody>
      </p:sp>
      <p:pic>
        <p:nvPicPr>
          <p:cNvPr id="7170" name="Picture 2" descr="C:\Users\Жека\Desktop\120CDPFQ\S120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114" y="1983094"/>
            <a:ext cx="4894930" cy="3786214"/>
          </a:xfrm>
          <a:prstGeom prst="rect">
            <a:avLst/>
          </a:prstGeom>
          <a:noFill/>
        </p:spPr>
      </p:pic>
      <p:pic>
        <p:nvPicPr>
          <p:cNvPr id="7171" name="Picture 3" descr="C:\Users\Жека\Desktop\120CDPFQ\S1200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00174"/>
            <a:ext cx="4210080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0"/>
            <a:ext cx="4757742" cy="6126163"/>
          </a:xfrm>
        </p:spPr>
        <p:txBody>
          <a:bodyPr/>
          <a:lstStyle/>
          <a:p>
            <a:r>
              <a:rPr lang="ru-RU" dirty="0" smtClean="0"/>
              <a:t>Предметы для выражения настроения музыки. </a:t>
            </a:r>
          </a:p>
          <a:p>
            <a:r>
              <a:rPr lang="ru-RU" dirty="0" smtClean="0"/>
              <a:t>Самостоятельный выбор.</a:t>
            </a:r>
            <a:endParaRPr lang="ru-RU" dirty="0"/>
          </a:p>
        </p:txBody>
      </p:sp>
      <p:pic>
        <p:nvPicPr>
          <p:cNvPr id="8194" name="Picture 2" descr="C:\Users\Жека\Desktop\120CDPFQ\S120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535806" y="2607452"/>
            <a:ext cx="5072076" cy="2857520"/>
          </a:xfrm>
          <a:prstGeom prst="rect">
            <a:avLst/>
          </a:prstGeom>
          <a:noFill/>
        </p:spPr>
      </p:pic>
      <p:pic>
        <p:nvPicPr>
          <p:cNvPr id="8195" name="Picture 3" descr="C:\Users\Жека\Desktop\120CDPFQ\S12000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66"/>
            <a:ext cx="3824286" cy="2500330"/>
          </a:xfrm>
          <a:prstGeom prst="rect">
            <a:avLst/>
          </a:prstGeom>
          <a:noFill/>
        </p:spPr>
      </p:pic>
      <p:pic>
        <p:nvPicPr>
          <p:cNvPr id="8196" name="Picture 4" descr="C:\Users\Жека\Desktop\120CDPFQ\S120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071810"/>
            <a:ext cx="5286412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857232"/>
            <a:ext cx="82868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«Когда мы говорим о музыкальном образовании детей, о приобщении их к миру музыкального искусства, мы ставим задачу не столько привить им любовь к музыке, сколько вырастить из них культурных и творческих людей, воспитать в них нравственные качества, а также дать им инструментарий для понимания прекрасного» </a:t>
            </a:r>
            <a:endParaRPr lang="ru-RU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158" y="4572008"/>
            <a:ext cx="8329642" cy="192882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активная зона - достаточно большое свободное пространство для музыкального движения: дидактические игры для развития чувства ритма, танцевально-ритмические упражнения, игровое музыкально-двигательное творчество и т. д.</a:t>
            </a:r>
            <a:endParaRPr lang="ru-RU" sz="24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Активная зона. </a:t>
            </a:r>
            <a:br>
              <a:rPr lang="ru-RU" b="1" i="1" dirty="0" smtClean="0"/>
            </a:br>
            <a:endParaRPr lang="ru-RU" dirty="0"/>
          </a:p>
        </p:txBody>
      </p:sp>
      <p:pic>
        <p:nvPicPr>
          <p:cNvPr id="3074" name="Picture 2" descr="C:\Users\Жека\Desktop\119CDPFQ\S119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8072494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57231"/>
          </a:xfrm>
        </p:spPr>
        <p:txBody>
          <a:bodyPr/>
          <a:lstStyle/>
          <a:p>
            <a:r>
              <a:rPr lang="ru-RU" b="1" i="1" dirty="0" smtClean="0"/>
              <a:t>Спокойная зона.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71472" y="4857760"/>
            <a:ext cx="8072494" cy="157163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спокойная зона в музыкальном зале – самая  важная, самая значимая для музыкального воспитания. Здесь осуществляются такие важнейшие виды музыкальной деятельности как восприятие музыки и пение.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Жека\Desktop\120CDPFQ\S120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928670"/>
            <a:ext cx="8001056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Autofit/>
          </a:bodyPr>
          <a:lstStyle/>
          <a:p>
            <a:r>
              <a:rPr lang="ru-RU" sz="2800" dirty="0" smtClean="0"/>
              <a:t>Музыкальные детские инструменты  для развития музыкальности детей</a:t>
            </a:r>
            <a:endParaRPr lang="ru-RU" sz="28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Жека\Desktop\120CDPFQ\S120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142984"/>
            <a:ext cx="6715172" cy="2357454"/>
          </a:xfrm>
          <a:prstGeom prst="rect">
            <a:avLst/>
          </a:prstGeom>
          <a:noFill/>
        </p:spPr>
      </p:pic>
      <p:pic>
        <p:nvPicPr>
          <p:cNvPr id="2051" name="Picture 3" descr="C:\Users\Жека\Desktop\120CDPFQ\S120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3643314"/>
            <a:ext cx="6786610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 descr="C:\Users\Жека\Desktop\120CDPFQ\S120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6072230" cy="2714644"/>
          </a:xfrm>
          <a:prstGeom prst="rect">
            <a:avLst/>
          </a:prstGeom>
          <a:noFill/>
        </p:spPr>
      </p:pic>
      <p:pic>
        <p:nvPicPr>
          <p:cNvPr id="4099" name="Picture 3" descr="C:\Users\Жека\Desktop\120CDPFQ\S120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3500438"/>
            <a:ext cx="6500858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Дидактические игры для развития музыкальности детей </a:t>
            </a:r>
            <a:endParaRPr lang="ru-RU" sz="2800" dirty="0"/>
          </a:p>
        </p:txBody>
      </p:sp>
      <p:pic>
        <p:nvPicPr>
          <p:cNvPr id="5122" name="Picture 2" descr="C:\Users\Жека\Desktop\120CDPFQ\S120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6429420" cy="2428892"/>
          </a:xfrm>
          <a:prstGeom prst="rect">
            <a:avLst/>
          </a:prstGeom>
          <a:noFill/>
        </p:spPr>
      </p:pic>
      <p:pic>
        <p:nvPicPr>
          <p:cNvPr id="5123" name="Picture 3" descr="C:\Users\Жека\Desktop\120CDPFQ\S1200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857628"/>
            <a:ext cx="6786610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Шумовые музыкальные инструменты развитие ритмического слуха детей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 descr="C:\Users\Жека\Desktop\117CDPFQ\S117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4038600" cy="2570170"/>
          </a:xfrm>
          <a:prstGeom prst="rect">
            <a:avLst/>
          </a:prstGeom>
          <a:noFill/>
        </p:spPr>
      </p:pic>
      <p:pic>
        <p:nvPicPr>
          <p:cNvPr id="7172" name="Picture 4" descr="C:\Users\Жека\Desktop\117CDPFQ\S117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4214818"/>
            <a:ext cx="4143404" cy="2643182"/>
          </a:xfrm>
          <a:prstGeom prst="rect">
            <a:avLst/>
          </a:prstGeom>
          <a:noFill/>
        </p:spPr>
      </p:pic>
      <p:pic>
        <p:nvPicPr>
          <p:cNvPr id="3074" name="Picture 2" descr="C:\Users\Жека\Desktop\120CDPFQ\S12000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331632" y="2312180"/>
            <a:ext cx="4038600" cy="2271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</TotalTime>
  <Words>344</Words>
  <Application>Microsoft Office PowerPoint</Application>
  <PresentationFormat>Экран (4:3)</PresentationFormat>
  <Paragraphs>47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Музыкальные руководители  </vt:lpstr>
      <vt:lpstr>Слайд 3</vt:lpstr>
      <vt:lpstr>Активная зона.  </vt:lpstr>
      <vt:lpstr>Спокойная зона.</vt:lpstr>
      <vt:lpstr>Музыкальные детские инструменты  для развития музыкальности детей</vt:lpstr>
      <vt:lpstr>Слайд 7</vt:lpstr>
      <vt:lpstr>Дидактические игры для развития музыкальности детей </vt:lpstr>
      <vt:lpstr>Шумовые музыкальные инструменты развитие ритмического слуха детей.</vt:lpstr>
      <vt:lpstr>Слайд 10</vt:lpstr>
      <vt:lpstr>Детский оркестр. Дети с удовольствием играют на музыкальных инструментах.</vt:lpstr>
      <vt:lpstr>Слайд 12</vt:lpstr>
      <vt:lpstr>Дидактические игры на развитие эмоциональности детей.</vt:lpstr>
      <vt:lpstr>Игра на развитие эмоциональности Самостоятельно определить и  выложить настроение пьесы.    </vt:lpstr>
      <vt:lpstr>Игры на развитие звуковысотного слуха</vt:lpstr>
      <vt:lpstr>Игры на развитие звуковысотного слуха детей</vt:lpstr>
      <vt:lpstr>Определить у кого низкий, средний, и высокий голос. Попробовать показать голосом высоту звука</vt:lpstr>
      <vt:lpstr>Игры для развития ритмического слуха детей.</vt:lpstr>
      <vt:lpstr>Развитие музыкального слуха.</vt:lpstr>
      <vt:lpstr>Для развития музыкальной памяти.</vt:lpstr>
      <vt:lpstr>Развитие творческих способностей детей </vt:lpstr>
      <vt:lpstr>Развитие творческих способностей детей.</vt:lpstr>
      <vt:lpstr>Наглядный материал.</vt:lpstr>
      <vt:lpstr>Портреты композиторов </vt:lpstr>
      <vt:lpstr>Иллюстрации картин о временах года 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Жека</cp:lastModifiedBy>
  <cp:revision>149</cp:revision>
  <dcterms:created xsi:type="dcterms:W3CDTF">2013-09-16T19:32:30Z</dcterms:created>
  <dcterms:modified xsi:type="dcterms:W3CDTF">2013-12-02T19:26:59Z</dcterms:modified>
</cp:coreProperties>
</file>