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6" r:id="rId2"/>
    <p:sldId id="308" r:id="rId3"/>
    <p:sldId id="287" r:id="rId4"/>
    <p:sldId id="257" r:id="rId5"/>
    <p:sldId id="291" r:id="rId6"/>
    <p:sldId id="288" r:id="rId7"/>
    <p:sldId id="259" r:id="rId8"/>
    <p:sldId id="272" r:id="rId9"/>
    <p:sldId id="299" r:id="rId10"/>
    <p:sldId id="262" r:id="rId11"/>
    <p:sldId id="301" r:id="rId12"/>
    <p:sldId id="269" r:id="rId13"/>
    <p:sldId id="292" r:id="rId14"/>
    <p:sldId id="302" r:id="rId15"/>
    <p:sldId id="303" r:id="rId16"/>
    <p:sldId id="304" r:id="rId17"/>
    <p:sldId id="305" r:id="rId18"/>
    <p:sldId id="280" r:id="rId19"/>
    <p:sldId id="289" r:id="rId20"/>
    <p:sldId id="283" r:id="rId21"/>
    <p:sldId id="297" r:id="rId22"/>
    <p:sldId id="263" r:id="rId23"/>
    <p:sldId id="264" r:id="rId24"/>
    <p:sldId id="265" r:id="rId25"/>
    <p:sldId id="306" r:id="rId26"/>
    <p:sldId id="267" r:id="rId27"/>
    <p:sldId id="307" r:id="rId28"/>
    <p:sldId id="293" r:id="rId29"/>
    <p:sldId id="309" r:id="rId30"/>
    <p:sldId id="310" r:id="rId31"/>
    <p:sldId id="276" r:id="rId32"/>
    <p:sldId id="268" r:id="rId33"/>
    <p:sldId id="281" r:id="rId34"/>
    <p:sldId id="311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03" autoAdjust="0"/>
  </p:normalViewPr>
  <p:slideViewPr>
    <p:cSldViewPr>
      <p:cViewPr varScale="1">
        <p:scale>
          <a:sx n="81" d="100"/>
          <a:sy n="81" d="100"/>
        </p:scale>
        <p:origin x="-105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6DE15-7AC9-4115-ABA1-4D37AA827F01}" type="datetimeFigureOut">
              <a:rPr lang="ru-RU" smtClean="0"/>
              <a:pPr/>
              <a:t>04.12.2013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4B8F5-94AF-4F93-A1CA-0C42E40259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05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4B8F5-94AF-4F93-A1CA-0C42E402594F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51520" y="260648"/>
            <a:ext cx="8640960" cy="6264696"/>
          </a:xfrm>
          <a:prstGeom prst="round2DiagRect">
            <a:avLst/>
          </a:prstGeom>
          <a:noFill/>
          <a:ln w="19050">
            <a:solidFill>
              <a:srgbClr val="FFC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" name="Picture 2" descr="http://cs10460.vk.me/u110898563/-6/x_30854016.jpg"/>
          <p:cNvPicPr>
            <a:picLocks noChangeAspect="1" noChangeArrowheads="1"/>
          </p:cNvPicPr>
          <p:nvPr/>
        </p:nvPicPr>
        <p:blipFill>
          <a:blip r:embed="rId2" cstate="screen">
            <a:extLst/>
          </a:blip>
          <a:srcRect/>
          <a:stretch>
            <a:fillRect/>
          </a:stretch>
        </p:blipFill>
        <p:spPr bwMode="auto">
          <a:xfrm rot="9928198">
            <a:off x="7372474" y="94717"/>
            <a:ext cx="1637222" cy="1637222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/>
        </p:spPr>
      </p:pic>
      <p:pic>
        <p:nvPicPr>
          <p:cNvPr id="6" name="Picture 2" descr="http://cs10460.vk.me/u110898563/-6/x_30854016.jpg"/>
          <p:cNvPicPr>
            <a:picLocks noChangeAspect="1" noChangeArrowheads="1"/>
          </p:cNvPicPr>
          <p:nvPr/>
        </p:nvPicPr>
        <p:blipFill>
          <a:blip r:embed="rId3" cstate="screen">
            <a:extLst/>
          </a:blip>
          <a:srcRect/>
          <a:stretch>
            <a:fillRect/>
          </a:stretch>
        </p:blipFill>
        <p:spPr bwMode="auto">
          <a:xfrm rot="10500244">
            <a:off x="6929905" y="970813"/>
            <a:ext cx="1288303" cy="1288303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  <a:extLst/>
        </p:spPr>
      </p:pic>
      <p:pic>
        <p:nvPicPr>
          <p:cNvPr id="7" name="Picture 2" descr="http://cs10460.vk.me/u110898563/-6/x_30854016.jpg"/>
          <p:cNvPicPr>
            <a:picLocks noChangeAspect="1" noChangeArrowheads="1"/>
          </p:cNvPicPr>
          <p:nvPr/>
        </p:nvPicPr>
        <p:blipFill>
          <a:blip r:embed="rId4" cstate="screen">
            <a:extLst/>
          </a:blip>
          <a:srcRect/>
          <a:stretch>
            <a:fillRect/>
          </a:stretch>
        </p:blipFill>
        <p:spPr bwMode="auto">
          <a:xfrm rot="12140529">
            <a:off x="6426230" y="-59197"/>
            <a:ext cx="1550745" cy="1550745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/>
        </p:spPr>
      </p:pic>
      <p:pic>
        <p:nvPicPr>
          <p:cNvPr id="8" name="Picture 3" descr="C:\Documents and Settings\Lidija\Рабочий стол\мульты\6259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2781300"/>
            <a:ext cx="3543300" cy="393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7067" y="6206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2870" y="203083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260648"/>
            <a:ext cx="8568952" cy="6120680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" name="Picture 2" descr="C:\Documents and Settings\Lidija\Рабочий стол\мульты\1069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25" y="3644900"/>
            <a:ext cx="2447925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cs10460.vk.me/u110898563/-6/x_30854016.jpg"/>
          <p:cNvPicPr>
            <a:picLocks noChangeAspect="1" noChangeArrowheads="1"/>
          </p:cNvPicPr>
          <p:nvPr/>
        </p:nvPicPr>
        <p:blipFill>
          <a:blip r:embed="rId3" cstate="screen">
            <a:extLst/>
          </a:blip>
          <a:srcRect/>
          <a:stretch>
            <a:fillRect/>
          </a:stretch>
        </p:blipFill>
        <p:spPr bwMode="auto">
          <a:xfrm rot="10500244">
            <a:off x="378720" y="721971"/>
            <a:ext cx="994375" cy="994375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  <a:extLst/>
        </p:spPr>
      </p:pic>
      <p:pic>
        <p:nvPicPr>
          <p:cNvPr id="7" name="Picture 2" descr="http://cs10460.vk.me/u110898563/-6/x_30854016.jpg"/>
          <p:cNvPicPr>
            <a:picLocks noChangeAspect="1" noChangeArrowheads="1"/>
          </p:cNvPicPr>
          <p:nvPr/>
        </p:nvPicPr>
        <p:blipFill>
          <a:blip r:embed="rId4" cstate="screen">
            <a:extLst/>
          </a:blip>
          <a:srcRect/>
          <a:stretch>
            <a:fillRect/>
          </a:stretch>
        </p:blipFill>
        <p:spPr bwMode="auto">
          <a:xfrm rot="7429470">
            <a:off x="769456" y="78142"/>
            <a:ext cx="1288303" cy="1288303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  <a:extLst/>
        </p:spPr>
      </p:pic>
      <p:pic>
        <p:nvPicPr>
          <p:cNvPr id="8" name="Picture 2" descr="http://cs10460.vk.me/u110898563/-6/x_30854016.jpg"/>
          <p:cNvPicPr>
            <a:picLocks noChangeAspect="1" noChangeArrowheads="1"/>
          </p:cNvPicPr>
          <p:nvPr/>
        </p:nvPicPr>
        <p:blipFill>
          <a:blip r:embed="rId5" cstate="screen">
            <a:extLst/>
          </a:blip>
          <a:srcRect/>
          <a:stretch>
            <a:fillRect/>
          </a:stretch>
        </p:blipFill>
        <p:spPr bwMode="auto">
          <a:xfrm rot="11444335">
            <a:off x="191806" y="-46183"/>
            <a:ext cx="1126696" cy="1126696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  <a:extLst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43808" y="476672"/>
            <a:ext cx="5586664" cy="64807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260648"/>
            <a:ext cx="8568952" cy="6120680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" name="Picture 2" descr="http://cs10460.vk.me/u110898563/-6/x_30854016.jpg"/>
          <p:cNvPicPr>
            <a:picLocks noChangeAspect="1" noChangeArrowheads="1"/>
          </p:cNvPicPr>
          <p:nvPr/>
        </p:nvPicPr>
        <p:blipFill>
          <a:blip r:embed="rId2" cstate="screen">
            <a:extLst/>
          </a:blip>
          <a:srcRect/>
          <a:stretch>
            <a:fillRect/>
          </a:stretch>
        </p:blipFill>
        <p:spPr bwMode="auto">
          <a:xfrm rot="10500244">
            <a:off x="378720" y="721971"/>
            <a:ext cx="994375" cy="994375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  <a:extLst/>
        </p:spPr>
      </p:pic>
      <p:pic>
        <p:nvPicPr>
          <p:cNvPr id="6" name="Picture 2" descr="http://cs10460.vk.me/u110898563/-6/x_30854016.jpg"/>
          <p:cNvPicPr>
            <a:picLocks noChangeAspect="1" noChangeArrowheads="1"/>
          </p:cNvPicPr>
          <p:nvPr/>
        </p:nvPicPr>
        <p:blipFill>
          <a:blip r:embed="rId3" cstate="screen">
            <a:extLst/>
          </a:blip>
          <a:srcRect/>
          <a:stretch>
            <a:fillRect/>
          </a:stretch>
        </p:blipFill>
        <p:spPr bwMode="auto">
          <a:xfrm rot="7429470">
            <a:off x="769456" y="78142"/>
            <a:ext cx="1288303" cy="1288303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  <a:extLst/>
        </p:spPr>
      </p:pic>
      <p:pic>
        <p:nvPicPr>
          <p:cNvPr id="7" name="Picture 2" descr="http://cs10460.vk.me/u110898563/-6/x_30854016.jpg"/>
          <p:cNvPicPr>
            <a:picLocks noChangeAspect="1" noChangeArrowheads="1"/>
          </p:cNvPicPr>
          <p:nvPr/>
        </p:nvPicPr>
        <p:blipFill>
          <a:blip r:embed="rId4" cstate="screen">
            <a:extLst/>
          </a:blip>
          <a:srcRect/>
          <a:stretch>
            <a:fillRect/>
          </a:stretch>
        </p:blipFill>
        <p:spPr bwMode="auto">
          <a:xfrm rot="11444335">
            <a:off x="191806" y="-46183"/>
            <a:ext cx="1126696" cy="1126696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  <a:extLst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43808" y="476672"/>
            <a:ext cx="5586664" cy="64807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вырезанными противолежащими углами 3"/>
          <p:cNvSpPr/>
          <p:nvPr/>
        </p:nvSpPr>
        <p:spPr>
          <a:xfrm>
            <a:off x="323528" y="188640"/>
            <a:ext cx="8568952" cy="6120680"/>
          </a:xfrm>
          <a:prstGeom prst="snip2DiagRect">
            <a:avLst/>
          </a:prstGeom>
          <a:ln w="28575">
            <a:solidFill>
              <a:srgbClr val="FFC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" name="Picture 3" descr="C:\Documents and Settings\Lidija\Рабочий стол\мульты\9426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92650"/>
            <a:ext cx="1116013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Documents and Settings\Lidija\Рабочий стол\мульты\1069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788" y="2924175"/>
            <a:ext cx="2992437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>
            <a:off x="323528" y="260648"/>
            <a:ext cx="8640960" cy="6029147"/>
          </a:xfrm>
          <a:prstGeom prst="snipRoundRect">
            <a:avLst/>
          </a:prstGeom>
          <a:ln w="57150">
            <a:solidFill>
              <a:srgbClr val="FFC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" name="Picture 2" descr="http://cs10460.vk.me/u110898563/-6/x_30854016.jpg"/>
          <p:cNvPicPr>
            <a:picLocks noChangeAspect="1" noChangeArrowheads="1"/>
          </p:cNvPicPr>
          <p:nvPr/>
        </p:nvPicPr>
        <p:blipFill>
          <a:blip r:embed="rId2" cstate="screen">
            <a:extLst/>
          </a:blip>
          <a:srcRect/>
          <a:stretch>
            <a:fillRect/>
          </a:stretch>
        </p:blipFill>
        <p:spPr bwMode="auto">
          <a:xfrm rot="10500244">
            <a:off x="5944074" y="35408"/>
            <a:ext cx="1288303" cy="1288303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  <a:extLst/>
        </p:spPr>
      </p:pic>
      <p:pic>
        <p:nvPicPr>
          <p:cNvPr id="7" name="Picture 2" descr="http://cs10460.vk.me/u110898563/-6/x_30854016.jpg"/>
          <p:cNvPicPr>
            <a:picLocks noChangeAspect="1" noChangeArrowheads="1"/>
          </p:cNvPicPr>
          <p:nvPr/>
        </p:nvPicPr>
        <p:blipFill>
          <a:blip r:embed="rId2" cstate="screen">
            <a:extLst/>
          </a:blip>
          <a:srcRect/>
          <a:stretch>
            <a:fillRect/>
          </a:stretch>
        </p:blipFill>
        <p:spPr bwMode="auto">
          <a:xfrm rot="10500244">
            <a:off x="7565756" y="706063"/>
            <a:ext cx="1288303" cy="1288303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  <a:extLst/>
        </p:spPr>
      </p:pic>
      <p:pic>
        <p:nvPicPr>
          <p:cNvPr id="8" name="Picture 2" descr="http://cs10460.vk.me/u110898563/-6/x_30854016.jpg"/>
          <p:cNvPicPr>
            <a:picLocks noChangeAspect="1" noChangeArrowheads="1"/>
          </p:cNvPicPr>
          <p:nvPr/>
        </p:nvPicPr>
        <p:blipFill>
          <a:blip r:embed="rId2" cstate="screen">
            <a:extLst/>
          </a:blip>
          <a:srcRect/>
          <a:stretch>
            <a:fillRect/>
          </a:stretch>
        </p:blipFill>
        <p:spPr bwMode="auto">
          <a:xfrm rot="12691286">
            <a:off x="6874605" y="-18467"/>
            <a:ext cx="1288303" cy="1288303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  <a:extLst/>
        </p:spPr>
      </p:pic>
      <p:pic>
        <p:nvPicPr>
          <p:cNvPr id="9" name="Picture 2" descr="C:\Documents and Settings\Lidija\Рабочий стол\мульты\9426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9375" y="3770313"/>
            <a:ext cx="2087563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7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5B106E36-FD25-4E2D-B0AA-010F637433A0}" type="datetimeFigureOut">
              <a:rPr lang="ru-RU" smtClean="0"/>
              <a:pPr/>
              <a:t>04.12.2013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243888" y="6581775"/>
            <a:ext cx="900112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err="1">
                <a:solidFill>
                  <a:schemeClr val="bg1">
                    <a:lumMod val="75000"/>
                  </a:schemeClr>
                </a:solidFill>
                <a:latin typeface="Edwardian Script ITC"/>
                <a:ea typeface="Calibri"/>
                <a:cs typeface="Times New Roman"/>
              </a:rPr>
              <a:t>Lidija</a:t>
            </a:r>
            <a:endParaRPr lang="ru-RU" sz="1200" dirty="0">
              <a:solidFill>
                <a:schemeClr val="bg1">
                  <a:lumMod val="75000"/>
                </a:schemeClr>
              </a:solidFill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3.jpeg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2844" y="274638"/>
            <a:ext cx="8215370" cy="93978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Предметно – развивающая среда в старшей группе №1 «Алёнушка».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857224" y="1214422"/>
            <a:ext cx="6429420" cy="4500595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err="1" smtClean="0"/>
              <a:t>Способствовует</a:t>
            </a:r>
            <a:r>
              <a:rPr lang="ru-RU" b="1" dirty="0" smtClean="0"/>
              <a:t> активному </a:t>
            </a:r>
            <a:r>
              <a:rPr lang="ru-RU" b="1" dirty="0" smtClean="0"/>
              <a:t>включению ребенка в образовательный процесс, что является одним из значимых психофизиологических механизмов перевода игры в учебную деятельность с целью формирования </a:t>
            </a:r>
            <a:r>
              <a:rPr lang="ru-RU" b="1" dirty="0" smtClean="0"/>
              <a:t>интеллектуальных, </a:t>
            </a:r>
            <a:r>
              <a:rPr lang="ru-RU" b="1" dirty="0" smtClean="0"/>
              <a:t>личностных, физических качеств, познавательной, социальной мотивации ребенка к развитию, самореализации.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8858312" cy="1071546"/>
          </a:xfrm>
        </p:spPr>
        <p:txBody>
          <a:bodyPr>
            <a:normAutofit fontScale="90000"/>
          </a:bodyPr>
          <a:lstStyle/>
          <a:p>
            <a:pPr lvl="0"/>
            <a:r>
              <a:rPr lang="ru-RU" b="1" u="sng" dirty="0" smtClean="0">
                <a:solidFill>
                  <a:srgbClr val="FF0000"/>
                </a:solidFill>
              </a:rPr>
              <a:t>Познание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sz="2700" dirty="0" smtClean="0"/>
              <a:t>Стимулирование и развитие познавательной активности ребенка.</a:t>
            </a:r>
            <a:br>
              <a:rPr lang="ru-RU" sz="2700" dirty="0" smtClean="0"/>
            </a:br>
            <a:endParaRPr lang="ru-RU" sz="2700" dirty="0"/>
          </a:p>
        </p:txBody>
      </p:sp>
      <p:pic>
        <p:nvPicPr>
          <p:cNvPr id="2050" name="Picture 2" descr="D:\ТОНЯ\Физ.Д.М. Развиваюшщая среда\DSCF92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2817" r="60116" b="22582"/>
          <a:stretch>
            <a:fillRect/>
          </a:stretch>
        </p:blipFill>
        <p:spPr bwMode="auto">
          <a:xfrm>
            <a:off x="642910" y="1000108"/>
            <a:ext cx="3286148" cy="32861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F:\развивающая среда2013г\DSCF9260.JPG"/>
          <p:cNvPicPr>
            <a:picLocks noChangeAspect="1" noChangeArrowheads="1"/>
          </p:cNvPicPr>
          <p:nvPr/>
        </p:nvPicPr>
        <p:blipFill>
          <a:blip r:embed="rId3" cstate="print"/>
          <a:srcRect l="41975" t="46606" r="2469" b="16358"/>
          <a:stretch>
            <a:fillRect/>
          </a:stretch>
        </p:blipFill>
        <p:spPr bwMode="auto">
          <a:xfrm>
            <a:off x="3286116" y="3786190"/>
            <a:ext cx="5715040" cy="2857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4" descr="D:\ТОНЯ\Физ.Д.М. Развиваюшщая среда\DSCF9281.JPG"/>
          <p:cNvPicPr>
            <a:picLocks noChangeAspect="1" noChangeArrowheads="1"/>
          </p:cNvPicPr>
          <p:nvPr/>
        </p:nvPicPr>
        <p:blipFill>
          <a:blip r:embed="rId4" cstate="print"/>
          <a:srcRect l="3675" t="10237"/>
          <a:stretch>
            <a:fillRect/>
          </a:stretch>
        </p:blipFill>
        <p:spPr bwMode="auto">
          <a:xfrm>
            <a:off x="4357654" y="1142984"/>
            <a:ext cx="4786346" cy="30718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D:\ТОНЯ\Физ.Д.М. Развиваюшщая среда\DSCF9278.JPG"/>
          <p:cNvPicPr>
            <a:picLocks noChangeAspect="1" noChangeArrowheads="1"/>
          </p:cNvPicPr>
          <p:nvPr/>
        </p:nvPicPr>
        <p:blipFill>
          <a:blip r:embed="rId2" cstate="print"/>
          <a:srcRect l="5468" t="-1148" r="16406" b="4528"/>
          <a:stretch>
            <a:fillRect/>
          </a:stretch>
        </p:blipFill>
        <p:spPr bwMode="auto">
          <a:xfrm>
            <a:off x="5000628" y="877939"/>
            <a:ext cx="3214710" cy="29817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57150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Мир животных </a:t>
            </a:r>
            <a:r>
              <a:rPr lang="ru-RU" sz="3100" dirty="0" smtClean="0">
                <a:solidFill>
                  <a:srgbClr val="FF0000"/>
                </a:solidFill>
              </a:rPr>
              <a:t>(домашние и дикие).</a:t>
            </a:r>
            <a:endParaRPr lang="ru-RU" sz="31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F:\развивающая среда2013г\DSCF9263.JPG"/>
          <p:cNvPicPr>
            <a:picLocks noChangeAspect="1" noChangeArrowheads="1"/>
          </p:cNvPicPr>
          <p:nvPr/>
        </p:nvPicPr>
        <p:blipFill>
          <a:blip r:embed="rId3" cstate="print"/>
          <a:srcRect l="42187" t="43750" b="11458"/>
          <a:stretch>
            <a:fillRect/>
          </a:stretch>
        </p:blipFill>
        <p:spPr bwMode="auto">
          <a:xfrm>
            <a:off x="3857620" y="3786166"/>
            <a:ext cx="5286380" cy="30718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 descr="D:\ТОНЯ\Физ.Д.М. Развиваюшщая среда\DSCF9263.JPG"/>
          <p:cNvPicPr>
            <a:picLocks noChangeAspect="1" noChangeArrowheads="1"/>
          </p:cNvPicPr>
          <p:nvPr/>
        </p:nvPicPr>
        <p:blipFill>
          <a:blip r:embed="rId4" cstate="print"/>
          <a:srcRect t="27491" r="58824" b="22313"/>
          <a:stretch>
            <a:fillRect/>
          </a:stretch>
        </p:blipFill>
        <p:spPr bwMode="auto">
          <a:xfrm>
            <a:off x="428596" y="857232"/>
            <a:ext cx="4143404" cy="3788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60"/>
                            </p:stCondLst>
                            <p:childTnLst>
                              <p:par>
                                <p:cTn id="1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70" decel="100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70" decel="100000"/>
                                        <p:tgtEl>
                                          <p:spTgt spid="205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160"/>
                            </p:stCondLst>
                            <p:childTnLst>
                              <p:par>
                                <p:cTn id="2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286808" cy="33144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Мир игр.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D:\ТОНЯ\Физ.Д.М. Развиваюшщая среда\DSCF92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053" r="2703" b="4504"/>
          <a:stretch>
            <a:fillRect/>
          </a:stretch>
        </p:blipFill>
        <p:spPr bwMode="auto">
          <a:xfrm>
            <a:off x="4500562" y="571480"/>
            <a:ext cx="4000528" cy="30728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75" name="Picture 3" descr="D:\ТОНЯ\Физ.Д.М. Развиваюшщая среда\DSCF9276.JPG"/>
          <p:cNvPicPr>
            <a:picLocks noChangeAspect="1" noChangeArrowheads="1"/>
          </p:cNvPicPr>
          <p:nvPr/>
        </p:nvPicPr>
        <p:blipFill>
          <a:blip r:embed="rId3" cstate="print"/>
          <a:srcRect l="7936" r="4762"/>
          <a:stretch>
            <a:fillRect/>
          </a:stretch>
        </p:blipFill>
        <p:spPr bwMode="auto">
          <a:xfrm>
            <a:off x="2143108" y="3429000"/>
            <a:ext cx="3643338" cy="31299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D:\ТОНЯ\Физ.Д.М. Развиваюшщая среда\DSCF9280.JPG"/>
          <p:cNvPicPr>
            <a:picLocks noChangeAspect="1" noChangeArrowheads="1"/>
          </p:cNvPicPr>
          <p:nvPr/>
        </p:nvPicPr>
        <p:blipFill>
          <a:blip r:embed="rId4" cstate="print"/>
          <a:srcRect l="7692" t="7692" r="4808" b="3846"/>
          <a:stretch>
            <a:fillRect/>
          </a:stretch>
        </p:blipFill>
        <p:spPr bwMode="auto">
          <a:xfrm>
            <a:off x="500033" y="785794"/>
            <a:ext cx="3685787" cy="27947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50006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Мир космоса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7172" name="Picture 4" descr="F:\развивающая среда2013г\DSCF95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928926" y="2143116"/>
            <a:ext cx="6033240" cy="45259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1" name="Picture 3" descr="F:\развивающая среда2013г\DSCF9503.JPG"/>
          <p:cNvPicPr>
            <a:picLocks noChangeAspect="1" noChangeArrowheads="1"/>
          </p:cNvPicPr>
          <p:nvPr/>
        </p:nvPicPr>
        <p:blipFill>
          <a:blip r:embed="rId3" cstate="print"/>
          <a:srcRect l="10156" r="12500"/>
          <a:stretch>
            <a:fillRect/>
          </a:stretch>
        </p:blipFill>
        <p:spPr bwMode="auto">
          <a:xfrm>
            <a:off x="0" y="714356"/>
            <a:ext cx="4118842" cy="39940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50006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Играем по системе ТРИЗ (элементы) – РТВ.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4" name="Picture 3" descr="F:\развивающая среда2013г\DSCF95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281" t="43092" r="10937"/>
          <a:stretch>
            <a:fillRect/>
          </a:stretch>
        </p:blipFill>
        <p:spPr bwMode="auto">
          <a:xfrm>
            <a:off x="1214414" y="3643314"/>
            <a:ext cx="5500726" cy="30993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F:\развивающая среда2013г\DSCF9506.JPG"/>
          <p:cNvPicPr>
            <a:picLocks noChangeAspect="1" noChangeArrowheads="1"/>
          </p:cNvPicPr>
          <p:nvPr/>
        </p:nvPicPr>
        <p:blipFill>
          <a:blip r:embed="rId3" cstate="print"/>
          <a:srcRect l="9375" r="8593" b="56250"/>
          <a:stretch>
            <a:fillRect/>
          </a:stretch>
        </p:blipFill>
        <p:spPr bwMode="auto">
          <a:xfrm>
            <a:off x="357158" y="857232"/>
            <a:ext cx="6786664" cy="27146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ТОНЯ\Физ.Д.М. Развиваюшщая среда\DSCF9287.JPG"/>
          <p:cNvPicPr>
            <a:picLocks noChangeAspect="1" noChangeArrowheads="1"/>
          </p:cNvPicPr>
          <p:nvPr/>
        </p:nvPicPr>
        <p:blipFill>
          <a:blip r:embed="rId2" cstate="print"/>
          <a:srcRect l="2343" t="19791" r="16406"/>
          <a:stretch>
            <a:fillRect/>
          </a:stretch>
        </p:blipFill>
        <p:spPr bwMode="auto">
          <a:xfrm>
            <a:off x="3714744" y="2643182"/>
            <a:ext cx="5214942" cy="3861046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</a:rPr>
              <a:t>Мир продуктов (опробование).</a:t>
            </a:r>
            <a:endParaRPr lang="ru-RU" sz="3600" b="1" dirty="0">
              <a:solidFill>
                <a:srgbClr val="00B050"/>
              </a:solidFill>
            </a:endParaRPr>
          </a:p>
        </p:txBody>
      </p:sp>
      <p:pic>
        <p:nvPicPr>
          <p:cNvPr id="3" name="Picture 3" descr="D:\ТОНЯ\Физ.Д.М. Развиваюшщая среда\DSCF9288.JPG"/>
          <p:cNvPicPr>
            <a:picLocks noChangeAspect="1" noChangeArrowheads="1"/>
          </p:cNvPicPr>
          <p:nvPr/>
        </p:nvPicPr>
        <p:blipFill>
          <a:blip r:embed="rId3" cstate="print"/>
          <a:srcRect t="37500" r="10937" b="7291"/>
          <a:stretch>
            <a:fillRect/>
          </a:stretch>
        </p:blipFill>
        <p:spPr bwMode="auto">
          <a:xfrm>
            <a:off x="571472" y="1000108"/>
            <a:ext cx="5070729" cy="2357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8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50006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Мир красоты («полочка красоты»).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3" name="Picture 4" descr="D:\ТОНЯ\Физ.Д.М. Развиваюшщая среда\DSCF9291.JPG"/>
          <p:cNvPicPr>
            <a:picLocks noChangeAspect="1" noChangeArrowheads="1"/>
          </p:cNvPicPr>
          <p:nvPr/>
        </p:nvPicPr>
        <p:blipFill>
          <a:blip r:embed="rId2" cstate="print"/>
          <a:srcRect l="23322" t="43750" r="20466" b="6250"/>
          <a:stretch>
            <a:fillRect/>
          </a:stretch>
        </p:blipFill>
        <p:spPr bwMode="auto">
          <a:xfrm>
            <a:off x="142844" y="714356"/>
            <a:ext cx="4500594" cy="30024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4" descr="F:\развивающая среда2013г\DSCF9501.JPG"/>
          <p:cNvPicPr>
            <a:picLocks noChangeAspect="1" noChangeArrowheads="1"/>
          </p:cNvPicPr>
          <p:nvPr/>
        </p:nvPicPr>
        <p:blipFill>
          <a:blip r:embed="rId3" cstate="print"/>
          <a:srcRect t="34375" r="2343" b="5208"/>
          <a:stretch>
            <a:fillRect/>
          </a:stretch>
        </p:blipFill>
        <p:spPr bwMode="auto">
          <a:xfrm>
            <a:off x="4336759" y="785794"/>
            <a:ext cx="4807241" cy="22305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 descr="F:\развивающая среда2013г\DSCF9496.JPG"/>
          <p:cNvPicPr>
            <a:picLocks noChangeAspect="1" noChangeArrowheads="1"/>
          </p:cNvPicPr>
          <p:nvPr/>
        </p:nvPicPr>
        <p:blipFill>
          <a:blip r:embed="rId4" cstate="print"/>
          <a:srcRect t="5556" b="7777"/>
          <a:stretch>
            <a:fillRect/>
          </a:stretch>
        </p:blipFill>
        <p:spPr bwMode="auto">
          <a:xfrm>
            <a:off x="142844" y="4000504"/>
            <a:ext cx="4104885" cy="27146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F:\развивающая среда2013г\DSCF9489.JPG"/>
          <p:cNvPicPr>
            <a:picLocks noChangeAspect="1" noChangeArrowheads="1"/>
          </p:cNvPicPr>
          <p:nvPr/>
        </p:nvPicPr>
        <p:blipFill>
          <a:blip r:embed="rId5" cstate="print"/>
          <a:srcRect t="18750"/>
          <a:stretch>
            <a:fillRect/>
          </a:stretch>
        </p:blipFill>
        <p:spPr bwMode="auto">
          <a:xfrm>
            <a:off x="3919889" y="3357562"/>
            <a:ext cx="5224111" cy="3183451"/>
          </a:xfrm>
          <a:prstGeom prst="round2DiagRect">
            <a:avLst>
              <a:gd name="adj1" fmla="val 16667"/>
              <a:gd name="adj2" fmla="val 25872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50006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</a:rPr>
              <a:t>Мир исследований. </a:t>
            </a:r>
            <a:endParaRPr lang="ru-RU" sz="3600" b="1" dirty="0">
              <a:solidFill>
                <a:srgbClr val="7030A0"/>
              </a:solidFill>
            </a:endParaRPr>
          </a:p>
        </p:txBody>
      </p:sp>
      <p:pic>
        <p:nvPicPr>
          <p:cNvPr id="4" name="Picture 3" descr="D:\ТОНЯ\Физ.Д.М. Развиваюшщая среда\IMG_3011.JPG"/>
          <p:cNvPicPr>
            <a:picLocks noChangeAspect="1" noChangeArrowheads="1"/>
          </p:cNvPicPr>
          <p:nvPr/>
        </p:nvPicPr>
        <p:blipFill>
          <a:blip r:embed="rId2" cstate="print"/>
          <a:srcRect l="3906" t="12500" r="3125" b="28124"/>
          <a:stretch>
            <a:fillRect/>
          </a:stretch>
        </p:blipFill>
        <p:spPr bwMode="auto">
          <a:xfrm>
            <a:off x="2786050" y="3786190"/>
            <a:ext cx="6114791" cy="29289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D:\ТОНЯ\Физ.Д.М. Развиваюшщая среда\IMG_3010.JPG"/>
          <p:cNvPicPr>
            <a:picLocks noChangeAspect="1" noChangeArrowheads="1"/>
          </p:cNvPicPr>
          <p:nvPr/>
        </p:nvPicPr>
        <p:blipFill>
          <a:blip r:embed="rId3" cstate="print"/>
          <a:srcRect t="16666" r="2343" b="9375"/>
          <a:stretch>
            <a:fillRect/>
          </a:stretch>
        </p:blipFill>
        <p:spPr bwMode="auto">
          <a:xfrm>
            <a:off x="785786" y="857232"/>
            <a:ext cx="5408139" cy="3071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72132" y="500042"/>
            <a:ext cx="3000396" cy="242889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</a:rPr>
              <a:t>Игры Воскобовича</a:t>
            </a:r>
            <a:endParaRPr lang="ru-RU" sz="3600" b="1" dirty="0">
              <a:solidFill>
                <a:srgbClr val="00B050"/>
              </a:solidFill>
            </a:endParaRPr>
          </a:p>
        </p:txBody>
      </p:sp>
      <p:pic>
        <p:nvPicPr>
          <p:cNvPr id="7" name="Picture 2" descr="F:\развивающая среда2013г\DSCF94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214290"/>
            <a:ext cx="4381531" cy="32861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3" descr="F:\развивающая среда2013г\DSCF9488.JPG"/>
          <p:cNvPicPr>
            <a:picLocks noChangeAspect="1" noChangeArrowheads="1"/>
          </p:cNvPicPr>
          <p:nvPr/>
        </p:nvPicPr>
        <p:blipFill>
          <a:blip r:embed="rId3" cstate="print"/>
          <a:srcRect l="3125" t="6250" b="4166"/>
          <a:stretch>
            <a:fillRect/>
          </a:stretch>
        </p:blipFill>
        <p:spPr bwMode="auto">
          <a:xfrm>
            <a:off x="1500166" y="3286124"/>
            <a:ext cx="4944121" cy="34290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4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4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357214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 </a:t>
            </a:r>
            <a:r>
              <a:rPr lang="ru-RU" sz="3600" b="1" dirty="0" smtClean="0">
                <a:solidFill>
                  <a:srgbClr val="0070C0"/>
                </a:solidFill>
              </a:rPr>
              <a:t>Мир математики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6" name="Picture 3" descr="D:\ТОНЯ\Физ.Д.М. Развиваюшщая среда\DSCF93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3857628"/>
            <a:ext cx="3810027" cy="2857520"/>
          </a:xfrm>
          <a:prstGeom prst="round2DiagRect">
            <a:avLst>
              <a:gd name="adj1" fmla="val 16667"/>
              <a:gd name="adj2" fmla="val 19782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D:\ТОНЯ\Физ.Д.М. Развиваюшщая среда\DSCF9277.JPG"/>
          <p:cNvPicPr>
            <a:picLocks noChangeAspect="1" noChangeArrowheads="1"/>
          </p:cNvPicPr>
          <p:nvPr/>
        </p:nvPicPr>
        <p:blipFill>
          <a:blip r:embed="rId3" cstate="print"/>
          <a:srcRect l="50650" t="10289" b="13708"/>
          <a:stretch>
            <a:fillRect/>
          </a:stretch>
        </p:blipFill>
        <p:spPr bwMode="auto">
          <a:xfrm>
            <a:off x="5929322" y="571480"/>
            <a:ext cx="2714644" cy="31355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" descr="D:\ТОНЯ\Физ.Д.М. Развиваюшщая среда\DSCF93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571480"/>
            <a:ext cx="4429156" cy="33218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5" descr="D:\ТОНЯ\Физ.Д.М. Развиваюшщая среда\DSCF92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804049"/>
            <a:ext cx="4071934" cy="30539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4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715436" cy="1071546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Принципы организации развивающей среды.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1071546"/>
            <a:ext cx="6858048" cy="5572164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-"/>
            </a:pPr>
            <a:r>
              <a:rPr lang="ru-RU" sz="2600" b="1" dirty="0" smtClean="0"/>
              <a:t>Учёт возраста, склонности, интересы, уровня развития и активности;</a:t>
            </a:r>
          </a:p>
          <a:p>
            <a:pPr>
              <a:buFontTx/>
              <a:buChar char="-"/>
            </a:pPr>
            <a:r>
              <a:rPr lang="ru-RU" sz="2600" b="1" dirty="0" smtClean="0"/>
              <a:t>Безопасность;     </a:t>
            </a:r>
          </a:p>
          <a:p>
            <a:pPr>
              <a:buFontTx/>
              <a:buChar char="-"/>
            </a:pPr>
            <a:r>
              <a:rPr lang="ru-RU" sz="2600" b="1" dirty="0" smtClean="0"/>
              <a:t>Организация пространства должна обеспечить возможность для самодеятельности ребёнка; </a:t>
            </a:r>
          </a:p>
          <a:p>
            <a:pPr>
              <a:buFontTx/>
              <a:buChar char="-"/>
            </a:pPr>
            <a:r>
              <a:rPr lang="ru-RU" sz="2600" b="1" dirty="0" smtClean="0"/>
              <a:t>Обеспечить каждому воспитаннику свободный двигательный режим;</a:t>
            </a:r>
          </a:p>
          <a:p>
            <a:pPr>
              <a:buFontTx/>
              <a:buChar char="-"/>
            </a:pPr>
            <a:r>
              <a:rPr lang="ru-RU" sz="2600" b="1" dirty="0" smtClean="0"/>
              <a:t>Подбор предметов словно вводит детей в бесконечные «миры»;</a:t>
            </a:r>
          </a:p>
          <a:p>
            <a:pPr>
              <a:buFontTx/>
              <a:buChar char="-"/>
            </a:pPr>
            <a:r>
              <a:rPr lang="ru-RU" sz="2600" b="1" dirty="0" smtClean="0"/>
              <a:t>Предметы должны создавать красоту и комфортное состояние; </a:t>
            </a:r>
          </a:p>
          <a:p>
            <a:pPr>
              <a:buFontTx/>
              <a:buChar char="-"/>
            </a:pPr>
            <a:r>
              <a:rPr lang="ru-RU" sz="2600" b="1" dirty="0" smtClean="0"/>
              <a:t>Организация среды должна систематически меняться в соответствии с сезоном, тематическим планированием образовательного процесса; </a:t>
            </a:r>
          </a:p>
          <a:p>
            <a:pPr>
              <a:buNone/>
            </a:pPr>
            <a:r>
              <a:rPr lang="ru-RU" sz="2400" b="1" dirty="0" smtClean="0"/>
              <a:t> </a:t>
            </a:r>
            <a:endParaRPr lang="ru-RU" sz="2400" b="1" dirty="0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00042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00B050"/>
                </a:solidFill>
              </a:rPr>
              <a:t>  </a:t>
            </a:r>
            <a:r>
              <a:rPr lang="ru-RU" sz="4000" b="1" dirty="0" smtClean="0">
                <a:solidFill>
                  <a:srgbClr val="00B050"/>
                </a:solidFill>
              </a:rPr>
              <a:t>Конструирование</a:t>
            </a:r>
            <a:endParaRPr lang="ru-RU" sz="4000" b="1" dirty="0">
              <a:solidFill>
                <a:srgbClr val="00B050"/>
              </a:solidFill>
            </a:endParaRPr>
          </a:p>
        </p:txBody>
      </p:sp>
      <p:pic>
        <p:nvPicPr>
          <p:cNvPr id="3076" name="Picture 4" descr="D:\ТОНЯ\развивающая среда\DSCF9480.JPG"/>
          <p:cNvPicPr>
            <a:picLocks noChangeAspect="1" noChangeArrowheads="1"/>
          </p:cNvPicPr>
          <p:nvPr/>
        </p:nvPicPr>
        <p:blipFill>
          <a:blip r:embed="rId2" cstate="print"/>
          <a:srcRect t="6250" b="17708"/>
          <a:stretch>
            <a:fillRect/>
          </a:stretch>
        </p:blipFill>
        <p:spPr bwMode="auto">
          <a:xfrm>
            <a:off x="3857588" y="3714752"/>
            <a:ext cx="5286412" cy="30149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7" name="Picture 5" descr="D:\ТОНЯ\развивающая среда\DSCF94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10" y="642918"/>
            <a:ext cx="3929090" cy="32861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75" name="Picture 3" descr="D:\ТОНЯ\развивающая среда\DSCF9479.JPG"/>
          <p:cNvPicPr>
            <a:picLocks noChangeAspect="1" noChangeArrowheads="1"/>
          </p:cNvPicPr>
          <p:nvPr/>
        </p:nvPicPr>
        <p:blipFill>
          <a:blip r:embed="rId4" cstate="print"/>
          <a:srcRect t="6000" r="5999" b="10001"/>
          <a:stretch>
            <a:fillRect/>
          </a:stretch>
        </p:blipFill>
        <p:spPr bwMode="auto">
          <a:xfrm>
            <a:off x="571472" y="642918"/>
            <a:ext cx="4476813" cy="30003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D:\ТОНЯ\развивающая среда\DSCF9478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l="15026" r="11716"/>
          <a:stretch>
            <a:fillRect/>
          </a:stretch>
        </p:blipFill>
        <p:spPr bwMode="auto">
          <a:xfrm>
            <a:off x="1142976" y="3571876"/>
            <a:ext cx="3000396" cy="30717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4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40"/>
                            </p:stCondLst>
                            <p:childTnLst>
                              <p:par>
                                <p:cTn id="2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500066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Конструируем по схемам.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3315" name="Picture 3" descr="F:\развивающая среда2013г\DSCF9519.JPG"/>
          <p:cNvPicPr>
            <a:picLocks noChangeAspect="1" noChangeArrowheads="1"/>
          </p:cNvPicPr>
          <p:nvPr/>
        </p:nvPicPr>
        <p:blipFill>
          <a:blip r:embed="rId2" cstate="print"/>
          <a:srcRect l="4687" t="11458" r="31250" b="3125"/>
          <a:stretch>
            <a:fillRect/>
          </a:stretch>
        </p:blipFill>
        <p:spPr bwMode="auto">
          <a:xfrm>
            <a:off x="5857884" y="3500438"/>
            <a:ext cx="3143272" cy="31432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D:\ТОНЯ\развивающая среда\DSCF94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000108"/>
            <a:ext cx="6000759" cy="45005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858280" cy="1500174"/>
          </a:xfrm>
        </p:spPr>
        <p:txBody>
          <a:bodyPr>
            <a:normAutofit fontScale="90000"/>
          </a:bodyPr>
          <a:lstStyle/>
          <a:p>
            <a:pPr lvl="0" algn="l"/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     </a:t>
            </a:r>
            <a:r>
              <a:rPr lang="ru-RU" sz="3600" b="1" u="sng" dirty="0" smtClean="0">
                <a:solidFill>
                  <a:srgbClr val="FF0000"/>
                </a:solidFill>
              </a:rPr>
              <a:t>Чтение художественной литературы </a:t>
            </a:r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2200" dirty="0" smtClean="0"/>
              <a:t>Формирование потребности  рассматривать книгу, беседовать по поводу ее содержания. Развитие понимания нравственно-этических отношений героев художественных произведений.</a:t>
            </a:r>
            <a:br>
              <a:rPr lang="ru-RU" sz="2200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endParaRPr lang="ru-RU" sz="3600" dirty="0"/>
          </a:p>
        </p:txBody>
      </p:sp>
      <p:pic>
        <p:nvPicPr>
          <p:cNvPr id="12290" name="Picture 2" descr="D:\ТОНЯ\Физ.Д.М. Развиваюшщая среда\DSCF93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3653" r="4112" b="13898"/>
          <a:stretch>
            <a:fillRect/>
          </a:stretch>
        </p:blipFill>
        <p:spPr bwMode="auto">
          <a:xfrm>
            <a:off x="4929190" y="1500174"/>
            <a:ext cx="3786214" cy="2145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1" name="Picture 3" descr="D:\ТОНЯ\Физ.Д.М. Развиваюшщая среда\DSCF9352.JPG"/>
          <p:cNvPicPr>
            <a:picLocks noChangeAspect="1" noChangeArrowheads="1"/>
          </p:cNvPicPr>
          <p:nvPr/>
        </p:nvPicPr>
        <p:blipFill>
          <a:blip r:embed="rId3" cstate="print"/>
          <a:srcRect l="6250" t="7291" r="8593" b="19116"/>
          <a:stretch>
            <a:fillRect/>
          </a:stretch>
        </p:blipFill>
        <p:spPr bwMode="auto">
          <a:xfrm>
            <a:off x="2571736" y="4214818"/>
            <a:ext cx="3857652" cy="25003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F:\развивающая среда2013г\DSCF94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714488"/>
            <a:ext cx="3786214" cy="28396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70" decel="100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770" decel="100000"/>
                                        <p:tgtEl>
                                          <p:spTgt spid="307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8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70" decel="100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770" decel="100000"/>
                                        <p:tgtEl>
                                          <p:spTgt spid="122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5" dur="77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                              </a:t>
            </a:r>
            <a:r>
              <a:rPr lang="ru-RU" sz="3600" b="1" u="sng" dirty="0" smtClean="0">
                <a:solidFill>
                  <a:srgbClr val="FF0000"/>
                </a:solidFill>
              </a:rPr>
              <a:t>Здоровье</a:t>
            </a:r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 smtClean="0"/>
              <a:t>                                          </a:t>
            </a:r>
            <a:r>
              <a:rPr lang="ru-RU" sz="3600" dirty="0" smtClean="0"/>
              <a:t> </a:t>
            </a:r>
            <a:r>
              <a:rPr lang="ru-RU" sz="2000" dirty="0" smtClean="0"/>
              <a:t>Формирование представлений о культуре здоровья и путях его сохранения, развития; Формирование валеологических основ и основ ОБЖ. </a:t>
            </a:r>
            <a:r>
              <a:rPr lang="ru-RU" sz="2000" b="1" i="1" dirty="0" smtClean="0"/>
              <a:t> 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10" name="Picture 4" descr="D:\ТОНЯ\Физ.Д.М. Развиваюшщая среда\DSCF9362.JPG"/>
          <p:cNvPicPr>
            <a:picLocks noChangeAspect="1" noChangeArrowheads="1"/>
          </p:cNvPicPr>
          <p:nvPr/>
        </p:nvPicPr>
        <p:blipFill>
          <a:blip r:embed="rId2" cstate="print"/>
          <a:srcRect t="10345"/>
          <a:stretch>
            <a:fillRect/>
          </a:stretch>
        </p:blipFill>
        <p:spPr bwMode="auto">
          <a:xfrm>
            <a:off x="1357290" y="1285860"/>
            <a:ext cx="4143372" cy="27860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D:\ТОНЯ\Физ.Д.М. Развиваюшщая среда\DSCF936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357422" y="3742938"/>
            <a:ext cx="4153416" cy="31150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71570"/>
          </a:xfrm>
        </p:spPr>
        <p:txBody>
          <a:bodyPr>
            <a:noAutofit/>
          </a:bodyPr>
          <a:lstStyle/>
          <a:p>
            <a:pPr lvl="0" algn="l"/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>
                <a:solidFill>
                  <a:srgbClr val="FF0000"/>
                </a:solidFill>
              </a:rPr>
              <a:t>            </a:t>
            </a:r>
            <a:r>
              <a:rPr lang="ru-RU" sz="3600" b="1" u="sng" dirty="0" smtClean="0">
                <a:solidFill>
                  <a:srgbClr val="FF0000"/>
                </a:solidFill>
              </a:rPr>
              <a:t>Художественное творчество</a:t>
            </a:r>
            <a:r>
              <a:rPr lang="ru-RU" sz="3600" u="sng" dirty="0" smtClean="0">
                <a:solidFill>
                  <a:srgbClr val="FF0000"/>
                </a:solidFill>
              </a:rPr>
              <a:t>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2000" dirty="0" smtClean="0"/>
              <a:t>Поддержание и развитие у ребенка интереса к изобразительной деятельности. Формирование навыков изобразительной деятельности.</a:t>
            </a:r>
            <a:br>
              <a:rPr lang="ru-RU" sz="20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3074" name="Picture 2" descr="D:\ТОНЯ\Физ.Д.М. Развиваюшщая среда\IMG_3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832" t="18309" r="3832" b="15398"/>
          <a:stretch>
            <a:fillRect/>
          </a:stretch>
        </p:blipFill>
        <p:spPr bwMode="auto">
          <a:xfrm>
            <a:off x="142844" y="1428736"/>
            <a:ext cx="5439494" cy="29289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D:\ТОНЯ\Физ.Д.М. Развиваюшщая среда\IMG_3016.JPG"/>
          <p:cNvPicPr>
            <a:picLocks noChangeAspect="1" noChangeArrowheads="1"/>
          </p:cNvPicPr>
          <p:nvPr/>
        </p:nvPicPr>
        <p:blipFill>
          <a:blip r:embed="rId3" cstate="print"/>
          <a:srcRect l="46875" t="33333" b="6250"/>
          <a:stretch>
            <a:fillRect/>
          </a:stretch>
        </p:blipFill>
        <p:spPr bwMode="auto">
          <a:xfrm>
            <a:off x="5214942" y="1285860"/>
            <a:ext cx="3643338" cy="31075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0" name="Picture 2" descr="F:\развивающая среда2013г\DSCF9518.JPG"/>
          <p:cNvPicPr>
            <a:picLocks noChangeAspect="1" noChangeArrowheads="1"/>
          </p:cNvPicPr>
          <p:nvPr/>
        </p:nvPicPr>
        <p:blipFill>
          <a:blip r:embed="rId4" cstate="print"/>
          <a:srcRect l="5469" t="4166" r="7031"/>
          <a:stretch>
            <a:fillRect/>
          </a:stretch>
        </p:blipFill>
        <p:spPr bwMode="auto">
          <a:xfrm>
            <a:off x="5214942" y="3747921"/>
            <a:ext cx="3786182" cy="31100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F:\развивающая среда2013г\DSCF9522.JPG"/>
          <p:cNvPicPr>
            <a:picLocks noChangeAspect="1" noChangeArrowheads="1"/>
          </p:cNvPicPr>
          <p:nvPr/>
        </p:nvPicPr>
        <p:blipFill>
          <a:blip r:embed="rId5" cstate="print"/>
          <a:srcRect t="4104" b="7506"/>
          <a:stretch>
            <a:fillRect/>
          </a:stretch>
        </p:blipFill>
        <p:spPr bwMode="auto">
          <a:xfrm>
            <a:off x="142844" y="4300648"/>
            <a:ext cx="3857652" cy="2557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8858312" cy="1571612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 </a:t>
            </a:r>
            <a:r>
              <a:rPr lang="ru-RU" sz="4000" b="1" u="sng" dirty="0" smtClean="0">
                <a:solidFill>
                  <a:srgbClr val="FF0000"/>
                </a:solidFill>
              </a:rPr>
              <a:t>Музыка</a:t>
            </a:r>
            <a:r>
              <a:rPr lang="ru-RU" sz="4000" b="1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Воспитание у детей основы музыкально-эмоциональной культуры. Формирование индивидуального и коллективного творчества и возможности самореализоваться.</a:t>
            </a:r>
            <a:endParaRPr lang="ru-RU" sz="2700" dirty="0"/>
          </a:p>
        </p:txBody>
      </p:sp>
      <p:pic>
        <p:nvPicPr>
          <p:cNvPr id="4098" name="Picture 2" descr="F:\развивающая среда2013г\DSCF92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0959"/>
          <a:stretch>
            <a:fillRect/>
          </a:stretch>
        </p:blipFill>
        <p:spPr bwMode="auto">
          <a:xfrm>
            <a:off x="2572789" y="4143380"/>
            <a:ext cx="6571211" cy="25717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 descr="F:\развивающая среда2013г\DSCF9493.JPG"/>
          <p:cNvPicPr>
            <a:picLocks noChangeAspect="1" noChangeArrowheads="1"/>
          </p:cNvPicPr>
          <p:nvPr/>
        </p:nvPicPr>
        <p:blipFill>
          <a:blip r:embed="rId3" cstate="print"/>
          <a:srcRect l="7353" t="4412" r="6618" b="5882"/>
          <a:stretch>
            <a:fillRect/>
          </a:stretch>
        </p:blipFill>
        <p:spPr bwMode="auto">
          <a:xfrm>
            <a:off x="714348" y="1643050"/>
            <a:ext cx="3379837" cy="26432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F:\развивающая среда2013г\DSCF9492.JPG"/>
          <p:cNvPicPr>
            <a:picLocks noChangeAspect="1" noChangeArrowheads="1"/>
          </p:cNvPicPr>
          <p:nvPr/>
        </p:nvPicPr>
        <p:blipFill>
          <a:blip r:embed="rId4" cstate="print"/>
          <a:srcRect l="13281" t="3125" r="4687" b="8333"/>
          <a:stretch>
            <a:fillRect/>
          </a:stretch>
        </p:blipFill>
        <p:spPr bwMode="auto">
          <a:xfrm>
            <a:off x="1285852" y="4143380"/>
            <a:ext cx="3000396" cy="24288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101" name="Picture 5" descr="F:\развивающая среда2013г\DSCF9491.JPG"/>
          <p:cNvPicPr>
            <a:picLocks noChangeAspect="1" noChangeArrowheads="1"/>
          </p:cNvPicPr>
          <p:nvPr/>
        </p:nvPicPr>
        <p:blipFill>
          <a:blip r:embed="rId5" cstate="print"/>
          <a:srcRect l="9375" t="6250" r="10156"/>
          <a:stretch>
            <a:fillRect/>
          </a:stretch>
        </p:blipFill>
        <p:spPr bwMode="auto">
          <a:xfrm>
            <a:off x="5072066" y="1643050"/>
            <a:ext cx="3679084" cy="32147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72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72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643998" cy="1428760"/>
          </a:xfrm>
        </p:spPr>
        <p:txBody>
          <a:bodyPr>
            <a:noAutofit/>
          </a:bodyPr>
          <a:lstStyle/>
          <a:p>
            <a:pPr lvl="0"/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u="sng" dirty="0" smtClean="0">
                <a:solidFill>
                  <a:srgbClr val="FF0000"/>
                </a:solidFill>
              </a:rPr>
              <a:t>Социализация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2000" dirty="0" smtClean="0"/>
              <a:t>Обеспечение активизации всего чувственного аппарата ребенка для познания окружающего мира и успешной социализации в нем, через игровые виды деятельности.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11267" name="Picture 3" descr="D:\ТОНЯ\Физ.Д.М. Развиваюшщая среда\DSCF9346.JPG"/>
          <p:cNvPicPr>
            <a:picLocks noChangeAspect="1" noChangeArrowheads="1"/>
          </p:cNvPicPr>
          <p:nvPr/>
        </p:nvPicPr>
        <p:blipFill>
          <a:blip r:embed="rId2" cstate="print"/>
          <a:srcRect l="11974" t="15000" r="48139"/>
          <a:stretch>
            <a:fillRect/>
          </a:stretch>
        </p:blipFill>
        <p:spPr bwMode="auto">
          <a:xfrm>
            <a:off x="6072198" y="1785926"/>
            <a:ext cx="3071802" cy="49096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8" name="Picture 4" descr="D:\ТОНЯ\Физ.Д.М. Развиваюшщая среда\DSCF9348.JPG"/>
          <p:cNvPicPr>
            <a:picLocks noChangeAspect="1" noChangeArrowheads="1"/>
          </p:cNvPicPr>
          <p:nvPr/>
        </p:nvPicPr>
        <p:blipFill>
          <a:blip r:embed="rId3" cstate="print"/>
          <a:srcRect l="6250" t="8333" r="5468" b="3125"/>
          <a:stretch>
            <a:fillRect/>
          </a:stretch>
        </p:blipFill>
        <p:spPr bwMode="auto">
          <a:xfrm>
            <a:off x="214282" y="2143116"/>
            <a:ext cx="5571324" cy="41908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72198" y="500042"/>
            <a:ext cx="2900354" cy="1643074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Мир сюжетных игр.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D:\ТОНЯ\Физ.Д.М. Развиваюшщая среда\DSCF93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071670" y="4071942"/>
            <a:ext cx="3481996" cy="26126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5" descr="F:\развивающая среда2013г\DSCF9511.JPG"/>
          <p:cNvPicPr>
            <a:picLocks noChangeAspect="1" noChangeArrowheads="1"/>
          </p:cNvPicPr>
          <p:nvPr/>
        </p:nvPicPr>
        <p:blipFill>
          <a:blip r:embed="rId3" cstate="print"/>
          <a:srcRect t="1109" r="2543" b="15682"/>
          <a:stretch>
            <a:fillRect/>
          </a:stretch>
        </p:blipFill>
        <p:spPr bwMode="auto">
          <a:xfrm>
            <a:off x="428596" y="214290"/>
            <a:ext cx="5572164" cy="36709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9256" y="928670"/>
            <a:ext cx="3571900" cy="92869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«Больница».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28596" y="2571744"/>
            <a:ext cx="5715040" cy="3168641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  <a:endParaRPr lang="ru-RU" dirty="0"/>
          </a:p>
        </p:txBody>
      </p:sp>
      <p:pic>
        <p:nvPicPr>
          <p:cNvPr id="9219" name="Picture 3" descr="F:\развивающая среда2013г\DSCF9508.JPG"/>
          <p:cNvPicPr>
            <a:picLocks noChangeAspect="1" noChangeArrowheads="1"/>
          </p:cNvPicPr>
          <p:nvPr/>
        </p:nvPicPr>
        <p:blipFill>
          <a:blip r:embed="rId2" cstate="print"/>
          <a:srcRect l="7031" t="27083" r="4687" b="10416"/>
          <a:stretch>
            <a:fillRect/>
          </a:stretch>
        </p:blipFill>
        <p:spPr bwMode="auto">
          <a:xfrm>
            <a:off x="142844" y="142852"/>
            <a:ext cx="5239783" cy="30003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20" name="Picture 4" descr="F:\развивающая среда2013г\DSCF9510.JPG"/>
          <p:cNvPicPr>
            <a:picLocks noChangeAspect="1" noChangeArrowheads="1"/>
          </p:cNvPicPr>
          <p:nvPr/>
        </p:nvPicPr>
        <p:blipFill>
          <a:blip r:embed="rId3" cstate="print"/>
          <a:srcRect l="3906" t="9375" r="6250" b="4166"/>
          <a:stretch>
            <a:fillRect/>
          </a:stretch>
        </p:blipFill>
        <p:spPr bwMode="auto">
          <a:xfrm>
            <a:off x="1857356" y="3357562"/>
            <a:ext cx="4572032" cy="32998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28596" y="4714884"/>
            <a:ext cx="1857388" cy="1025501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  <a:endParaRPr lang="ru-RU" dirty="0"/>
          </a:p>
        </p:txBody>
      </p:sp>
      <p:pic>
        <p:nvPicPr>
          <p:cNvPr id="7" name="Picture 4" descr="F:\развивающая среда2013г\DSCF9515.JPG"/>
          <p:cNvPicPr>
            <a:picLocks noChangeAspect="1" noChangeArrowheads="1"/>
          </p:cNvPicPr>
          <p:nvPr/>
        </p:nvPicPr>
        <p:blipFill>
          <a:blip r:embed="rId2" cstate="print"/>
          <a:srcRect l="3125" t="5208" b="11458"/>
          <a:stretch>
            <a:fillRect/>
          </a:stretch>
        </p:blipFill>
        <p:spPr bwMode="auto">
          <a:xfrm>
            <a:off x="3000364" y="285728"/>
            <a:ext cx="4761326" cy="3071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 descr="F:\развивающая среда2013г\DSCF9514.JPG"/>
          <p:cNvPicPr>
            <a:picLocks noChangeAspect="1" noChangeArrowheads="1"/>
          </p:cNvPicPr>
          <p:nvPr/>
        </p:nvPicPr>
        <p:blipFill>
          <a:blip r:embed="rId3" cstate="print"/>
          <a:srcRect t="22916" b="6250"/>
          <a:stretch>
            <a:fillRect/>
          </a:stretch>
        </p:blipFill>
        <p:spPr bwMode="auto">
          <a:xfrm>
            <a:off x="1214414" y="3357562"/>
            <a:ext cx="5572132" cy="29602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42844" y="857232"/>
            <a:ext cx="2928958" cy="150019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«Магазин»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643998" cy="1428760"/>
          </a:xfrm>
        </p:spPr>
        <p:txBody>
          <a:bodyPr>
            <a:normAutofit fontScale="90000"/>
          </a:bodyPr>
          <a:lstStyle/>
          <a:p>
            <a:pPr lvl="0" algn="l"/>
            <a:r>
              <a:rPr lang="ru-RU" sz="4000" b="1" dirty="0" smtClean="0">
                <a:solidFill>
                  <a:srgbClr val="FF0000"/>
                </a:solidFill>
              </a:rPr>
              <a:t>                      </a:t>
            </a:r>
            <a:r>
              <a:rPr lang="ru-RU" sz="4000" b="1" u="sng" dirty="0" smtClean="0">
                <a:solidFill>
                  <a:srgbClr val="FF0000"/>
                </a:solidFill>
              </a:rPr>
              <a:t>Физическое развитие</a:t>
            </a:r>
            <a:r>
              <a:rPr lang="ru-RU" sz="4000" b="1" dirty="0" smtClean="0">
                <a:solidFill>
                  <a:srgbClr val="FF0000"/>
                </a:solidFill>
              </a:rPr>
              <a:t>    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200" dirty="0" smtClean="0"/>
              <a:t>Удовлетворение потребности детей в двигательной активности. Организация самостоятельной двигательной активности на основе использования накопленных знаний, средств и методов в области физической культуры.</a:t>
            </a:r>
            <a:br>
              <a:rPr lang="ru-RU" sz="2200" dirty="0" smtClean="0"/>
            </a:br>
            <a:endParaRPr lang="ru-RU" sz="2200" dirty="0"/>
          </a:p>
        </p:txBody>
      </p:sp>
      <p:pic>
        <p:nvPicPr>
          <p:cNvPr id="1026" name="Picture 2" descr="D:\ТОНЯ\Физ.Д.М. Развиваюшщая среда\DSCF93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500174"/>
            <a:ext cx="3298332" cy="24737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D:\ТОНЯ\Физ.Д.М. Развиваюшщая среда\DSCF93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9" y="1464430"/>
            <a:ext cx="3571900" cy="26789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D:\ТОНЯ\Физ.Д.М. Развиваюшщая среда\DSCF93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3786190"/>
            <a:ext cx="3786214" cy="28396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D:\ТОНЯ\Физ.Д.М. Развиваюшщая среда\DSCF93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3929066"/>
            <a:ext cx="3643338" cy="27325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786874" cy="500066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«Пароход».</a:t>
            </a:r>
            <a:r>
              <a:rPr lang="ru-RU" sz="3600" b="1" dirty="0" smtClean="0">
                <a:solidFill>
                  <a:srgbClr val="FF0000"/>
                </a:solidFill>
              </a:rPr>
              <a:t>                  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8" name="Picture 3" descr="F:\развивающая среда2013г\DSCF9517.JPG"/>
          <p:cNvPicPr>
            <a:picLocks noChangeAspect="1" noChangeArrowheads="1"/>
          </p:cNvPicPr>
          <p:nvPr/>
        </p:nvPicPr>
        <p:blipFill>
          <a:blip r:embed="rId2" cstate="print"/>
          <a:srcRect l="10156" t="9375" r="7031"/>
          <a:stretch>
            <a:fillRect/>
          </a:stretch>
        </p:blipFill>
        <p:spPr bwMode="auto">
          <a:xfrm>
            <a:off x="2071670" y="3767966"/>
            <a:ext cx="3764883" cy="30900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F:\развивающая среда2013г\DSCF9516.JPG"/>
          <p:cNvPicPr>
            <a:picLocks noChangeAspect="1" noChangeArrowheads="1"/>
          </p:cNvPicPr>
          <p:nvPr/>
        </p:nvPicPr>
        <p:blipFill>
          <a:blip r:embed="rId3" cstate="print"/>
          <a:srcRect t="18750" b="16666"/>
          <a:stretch>
            <a:fillRect/>
          </a:stretch>
        </p:blipFill>
        <p:spPr bwMode="auto">
          <a:xfrm>
            <a:off x="428596" y="785794"/>
            <a:ext cx="6127460" cy="29680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600" decel="5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6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8786874" cy="72547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«Моя Родина – Россия»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D:\ТОНЯ\Физ.Д.М. Развиваюшщая среда\IMG_3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2515" b="10663"/>
          <a:stretch>
            <a:fillRect/>
          </a:stretch>
        </p:blipFill>
        <p:spPr bwMode="auto">
          <a:xfrm>
            <a:off x="3357554" y="928670"/>
            <a:ext cx="5214942" cy="26432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D:\ТОНЯ\Физ.Д.М. Развиваюшщая среда\IMG_3005.JPG"/>
          <p:cNvPicPr>
            <a:picLocks noChangeAspect="1" noChangeArrowheads="1"/>
          </p:cNvPicPr>
          <p:nvPr/>
        </p:nvPicPr>
        <p:blipFill>
          <a:blip r:embed="rId3" cstate="print"/>
          <a:srcRect l="2343" t="33333" r="1562" b="13541"/>
          <a:stretch>
            <a:fillRect/>
          </a:stretch>
        </p:blipFill>
        <p:spPr bwMode="auto">
          <a:xfrm>
            <a:off x="214282" y="3857628"/>
            <a:ext cx="5013299" cy="24358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D:\ТОНЯ\Физ.Д.М. Развиваюшщая среда\DSCF9277.JPG"/>
          <p:cNvPicPr>
            <a:picLocks noChangeAspect="1" noChangeArrowheads="1"/>
          </p:cNvPicPr>
          <p:nvPr/>
        </p:nvPicPr>
        <p:blipFill>
          <a:blip r:embed="rId4" cstate="print"/>
          <a:srcRect r="51226" b="48308"/>
          <a:stretch>
            <a:fillRect/>
          </a:stretch>
        </p:blipFill>
        <p:spPr bwMode="auto">
          <a:xfrm>
            <a:off x="285720" y="1428736"/>
            <a:ext cx="2786082" cy="22145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338" name="Picture 2" descr="F:\развивающая среда2013г\DSCF9521.JPG"/>
          <p:cNvPicPr>
            <a:picLocks noChangeAspect="1" noChangeArrowheads="1"/>
          </p:cNvPicPr>
          <p:nvPr/>
        </p:nvPicPr>
        <p:blipFill>
          <a:blip r:embed="rId5" cstate="print"/>
          <a:srcRect l="9375" t="7291" r="8593" b="6250"/>
          <a:stretch>
            <a:fillRect/>
          </a:stretch>
        </p:blipFill>
        <p:spPr bwMode="auto">
          <a:xfrm>
            <a:off x="5438691" y="3714752"/>
            <a:ext cx="3705309" cy="2928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786874" cy="1500174"/>
          </a:xfrm>
        </p:spPr>
        <p:txBody>
          <a:bodyPr>
            <a:noAutofit/>
          </a:bodyPr>
          <a:lstStyle/>
          <a:p>
            <a:pPr lvl="0" algn="l"/>
            <a:r>
              <a:rPr lang="ru-RU" sz="3600" b="1" dirty="0" smtClean="0"/>
              <a:t>                                  </a:t>
            </a:r>
            <a:br>
              <a:rPr lang="ru-RU" sz="3600" b="1" dirty="0" smtClean="0"/>
            </a:br>
            <a:r>
              <a:rPr lang="ru-RU" sz="3600" b="1" dirty="0" smtClean="0"/>
              <a:t>                                    </a:t>
            </a:r>
            <a:r>
              <a:rPr lang="ru-RU" sz="3600" b="1" u="sng" dirty="0" smtClean="0">
                <a:solidFill>
                  <a:srgbClr val="FF0000"/>
                </a:solidFill>
              </a:rPr>
              <a:t>Труд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2400" dirty="0" smtClean="0"/>
              <a:t>Формирование трудовых умений и навыков, основ безопасности в разных видах труда. Формирование представлений о трудовой деятельности людей. 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13314" name="Picture 2" descr="D:\ТОНЯ\Физ.Д.М. Развиваюшщая среда\DSCF92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0631" b="33632"/>
          <a:stretch>
            <a:fillRect/>
          </a:stretch>
        </p:blipFill>
        <p:spPr bwMode="auto">
          <a:xfrm>
            <a:off x="1285852" y="4643446"/>
            <a:ext cx="5594465" cy="19288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D:\ТОНЯ\Физ.Д.М. Развиваюшщая среда\DSCF93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857364"/>
            <a:ext cx="3357586" cy="25181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D:\ТОНЯ\развивающая среда\DSCF9477.JPG"/>
          <p:cNvPicPr>
            <a:picLocks noChangeAspect="1" noChangeArrowheads="1"/>
          </p:cNvPicPr>
          <p:nvPr/>
        </p:nvPicPr>
        <p:blipFill>
          <a:blip r:embed="rId4" cstate="print"/>
          <a:srcRect t="5333" b="5778"/>
          <a:stretch>
            <a:fillRect/>
          </a:stretch>
        </p:blipFill>
        <p:spPr bwMode="auto">
          <a:xfrm>
            <a:off x="3857620" y="1571612"/>
            <a:ext cx="3357586" cy="22383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57150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Мир профессий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098" name="Picture 2" descr="D:\ТОНЯ\Физ.Д.М. Развиваюшщая среда\DSCF93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0936" b="1192"/>
          <a:stretch>
            <a:fillRect/>
          </a:stretch>
        </p:blipFill>
        <p:spPr bwMode="auto">
          <a:xfrm>
            <a:off x="4000496" y="928670"/>
            <a:ext cx="4946135" cy="25177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D:\ТОНЯ\Физ.Д.М. Развиваюшщая среда\DSCF93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857232"/>
            <a:ext cx="3531100" cy="2648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 descr="D:\ТОНЯ\Физ.Д.М. Развиваюшщая среда\DSCF93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3857628"/>
            <a:ext cx="3762369" cy="28217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4" descr="D:\ТОНЯ\Физ.Д.М. Развиваюшщая среда\DSCF9365.JPG"/>
          <p:cNvPicPr>
            <a:picLocks noChangeAspect="1" noChangeArrowheads="1"/>
          </p:cNvPicPr>
          <p:nvPr/>
        </p:nvPicPr>
        <p:blipFill>
          <a:blip r:embed="rId5" cstate="print"/>
          <a:srcRect l="10740" r="15612"/>
          <a:stretch>
            <a:fillRect/>
          </a:stretch>
        </p:blipFill>
        <p:spPr bwMode="auto">
          <a:xfrm>
            <a:off x="5643570" y="3286124"/>
            <a:ext cx="3367893" cy="34297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6" y="274638"/>
            <a:ext cx="1828784" cy="25114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285784" y="0"/>
            <a:ext cx="9429784" cy="7784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285884"/>
          </a:xfrm>
        </p:spPr>
        <p:txBody>
          <a:bodyPr>
            <a:normAutofit fontScale="90000"/>
          </a:bodyPr>
          <a:lstStyle/>
          <a:p>
            <a:pPr lvl="0" algn="l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000" b="1" dirty="0" smtClean="0"/>
              <a:t>                     </a:t>
            </a:r>
            <a:r>
              <a:rPr lang="ru-RU" sz="4000" b="1" u="sng" dirty="0" smtClean="0">
                <a:solidFill>
                  <a:srgbClr val="FF0000"/>
                </a:solidFill>
              </a:rPr>
              <a:t>Коммуникация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200" dirty="0" smtClean="0"/>
              <a:t>Стимулирование и развитие речевой активности ребенка. Развитие всех компонентов речевой системы. Формирование коммуникативных навыков.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D:\ТОНЯ\развивающая среда\DSCF94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1571612"/>
            <a:ext cx="5000628" cy="37504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D:\ТОНЯ\развивающая среда\DSCF94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571612"/>
            <a:ext cx="4286279" cy="32147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D:\ТОНЯ\Физ.Д.М. Развиваюшщая среда\DSCF9279.JPG"/>
          <p:cNvPicPr>
            <a:picLocks noChangeAspect="1" noChangeArrowheads="1"/>
          </p:cNvPicPr>
          <p:nvPr/>
        </p:nvPicPr>
        <p:blipFill>
          <a:blip r:embed="rId4" cstate="print"/>
          <a:srcRect t="20833" r="11718" b="31250"/>
          <a:stretch>
            <a:fillRect/>
          </a:stretch>
        </p:blipFill>
        <p:spPr bwMode="auto">
          <a:xfrm>
            <a:off x="2857488" y="4735095"/>
            <a:ext cx="5214942" cy="21229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50006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Мир театра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F:\развивающая среда2013г\DSCF94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85794"/>
            <a:ext cx="3691468" cy="27686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3" name="Picture 3" descr="F:\развивающая среда2013г\DSCF94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3714752"/>
            <a:ext cx="3428960" cy="25717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F:\развивающая среда2013г\DSCF9497.JPG"/>
          <p:cNvPicPr>
            <a:picLocks noChangeAspect="1" noChangeArrowheads="1"/>
          </p:cNvPicPr>
          <p:nvPr/>
        </p:nvPicPr>
        <p:blipFill>
          <a:blip r:embed="rId4" cstate="print"/>
          <a:srcRect t="12500" r="3125"/>
          <a:stretch>
            <a:fillRect/>
          </a:stretch>
        </p:blipFill>
        <p:spPr bwMode="auto">
          <a:xfrm>
            <a:off x="4357686" y="785794"/>
            <a:ext cx="3643338" cy="24680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5" name="Picture 5" descr="F:\развивающая среда2013г\DSCF9498.JPG"/>
          <p:cNvPicPr>
            <a:picLocks noChangeAspect="1" noChangeArrowheads="1"/>
          </p:cNvPicPr>
          <p:nvPr/>
        </p:nvPicPr>
        <p:blipFill>
          <a:blip r:embed="rId5" cstate="print"/>
          <a:srcRect l="2344" r="10937"/>
          <a:stretch>
            <a:fillRect/>
          </a:stretch>
        </p:blipFill>
        <p:spPr bwMode="auto">
          <a:xfrm>
            <a:off x="1214414" y="3786190"/>
            <a:ext cx="3304003" cy="28574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2860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Мир театра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D:\ТОНЯ\развивающая среда\DSCF94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429000"/>
            <a:ext cx="4286279" cy="32147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 descr="D:\ТОНЯ\развивающая среда\DSCF9485.JPG"/>
          <p:cNvPicPr>
            <a:picLocks noChangeAspect="1" noChangeArrowheads="1"/>
          </p:cNvPicPr>
          <p:nvPr/>
        </p:nvPicPr>
        <p:blipFill>
          <a:blip r:embed="rId4" cstate="print"/>
          <a:srcRect t="13805"/>
          <a:stretch>
            <a:fillRect/>
          </a:stretch>
        </p:blipFill>
        <p:spPr bwMode="auto">
          <a:xfrm>
            <a:off x="4357686" y="714356"/>
            <a:ext cx="4357718" cy="28171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147" name="Picture 3" descr="F:\развивающая среда2013г\DSCF95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714356"/>
            <a:ext cx="3357554" cy="25181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D:\ТОНЯ\развивающая среда\DSCF9484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 r="3754"/>
          <a:stretch>
            <a:fillRect/>
          </a:stretch>
        </p:blipFill>
        <p:spPr bwMode="auto">
          <a:xfrm>
            <a:off x="1142976" y="3429000"/>
            <a:ext cx="3734820" cy="29130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ТОНЯ\Физ.Д.М. Развиваюшщая среда\DSCF9295.JPG"/>
          <p:cNvPicPr>
            <a:picLocks noChangeAspect="1" noChangeArrowheads="1"/>
          </p:cNvPicPr>
          <p:nvPr/>
        </p:nvPicPr>
        <p:blipFill>
          <a:blip r:embed="rId2" cstate="print"/>
          <a:srcRect l="17647" t="22689" r="11764"/>
          <a:stretch>
            <a:fillRect/>
          </a:stretch>
        </p:blipFill>
        <p:spPr bwMode="auto">
          <a:xfrm>
            <a:off x="1571604" y="3982635"/>
            <a:ext cx="3500462" cy="287536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8643998" cy="1357322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000" b="1" dirty="0" smtClean="0"/>
              <a:t>                        </a:t>
            </a:r>
            <a:r>
              <a:rPr lang="ru-RU" sz="4000" b="1" u="sng" dirty="0" smtClean="0">
                <a:solidFill>
                  <a:srgbClr val="FF0000"/>
                </a:solidFill>
              </a:rPr>
              <a:t>Безопасность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200" b="1" dirty="0" smtClean="0"/>
              <a:t>Формирование навыка выполнения правил безопасного использования физкультурного оборудования;</a:t>
            </a:r>
            <a:r>
              <a:rPr lang="ru-RU" sz="2000" b="1" dirty="0" smtClean="0"/>
              <a:t>  соблюдение гигиенических правил, умения предвидеть и избежать возможную опасность.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endParaRPr lang="ru-RU" sz="2200" dirty="0"/>
          </a:p>
        </p:txBody>
      </p:sp>
      <p:pic>
        <p:nvPicPr>
          <p:cNvPr id="9" name="Picture 3" descr="D:\ТОНЯ\Физ.Д.М. Развиваюшщая среда\DSCF929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3896" b="34199"/>
          <a:stretch>
            <a:fillRect/>
          </a:stretch>
        </p:blipFill>
        <p:spPr bwMode="auto">
          <a:xfrm>
            <a:off x="500034" y="1643050"/>
            <a:ext cx="5284633" cy="27157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D:\ТОНЯ\Физ.Д.М. Развиваюшщая среда\DSCF92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2500306"/>
            <a:ext cx="3126580" cy="41687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401080" cy="71435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Мир дорожных наук.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6148" name="Picture 4" descr="D:\ТОНЯ\Физ.Д.М. Развиваюшщая среда\DSCF9298.JPG"/>
          <p:cNvPicPr>
            <a:picLocks noChangeAspect="1" noChangeArrowheads="1"/>
          </p:cNvPicPr>
          <p:nvPr/>
        </p:nvPicPr>
        <p:blipFill>
          <a:blip r:embed="rId2" cstate="print"/>
          <a:srcRect b="23783"/>
          <a:stretch>
            <a:fillRect/>
          </a:stretch>
        </p:blipFill>
        <p:spPr bwMode="auto">
          <a:xfrm>
            <a:off x="3000364" y="3286124"/>
            <a:ext cx="5998680" cy="3429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9" name="Picture 5" descr="D:\ТОНЯ\Физ.Д.М. Развиваюшщая среда\DSCF9340.JPG"/>
          <p:cNvPicPr>
            <a:picLocks noChangeAspect="1" noChangeArrowheads="1"/>
          </p:cNvPicPr>
          <p:nvPr/>
        </p:nvPicPr>
        <p:blipFill>
          <a:blip r:embed="rId3" cstate="print"/>
          <a:srcRect l="16406" r="9375"/>
          <a:stretch>
            <a:fillRect/>
          </a:stretch>
        </p:blipFill>
        <p:spPr bwMode="auto">
          <a:xfrm>
            <a:off x="214282" y="714356"/>
            <a:ext cx="3539165" cy="35764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D:\ТОНЯ\Физ.Д.М. Развиваюшщая среда\DSCF93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714356"/>
            <a:ext cx="3500462" cy="26253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Мир дорожных знаков и машин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17410" name="Picture 2" descr="F:\развивающая среда2013г\DSCF95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3574" b="2771"/>
          <a:stretch>
            <a:fillRect/>
          </a:stretch>
        </p:blipFill>
        <p:spPr bwMode="auto">
          <a:xfrm>
            <a:off x="4572000" y="857232"/>
            <a:ext cx="3857684" cy="2420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D:\ТОНЯ\Физ.Д.М. Развиваюшщая среда\DSCF9292.JPG"/>
          <p:cNvPicPr>
            <a:picLocks noChangeAspect="1" noChangeArrowheads="1"/>
          </p:cNvPicPr>
          <p:nvPr/>
        </p:nvPicPr>
        <p:blipFill>
          <a:blip r:embed="rId3" cstate="print"/>
          <a:srcRect l="3125" t="7291" b="9375"/>
          <a:stretch>
            <a:fillRect/>
          </a:stretch>
        </p:blipFill>
        <p:spPr bwMode="auto">
          <a:xfrm>
            <a:off x="1571604" y="3643314"/>
            <a:ext cx="4714908" cy="30418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F:\развивающая среда2013г\DSCF9523.JPG"/>
          <p:cNvPicPr>
            <a:picLocks noChangeAspect="1" noChangeArrowheads="1"/>
          </p:cNvPicPr>
          <p:nvPr/>
        </p:nvPicPr>
        <p:blipFill>
          <a:blip r:embed="rId4" cstate="print"/>
          <a:srcRect l="5468" t="9374" r="2343" b="16666"/>
          <a:stretch>
            <a:fillRect/>
          </a:stretch>
        </p:blipFill>
        <p:spPr bwMode="auto">
          <a:xfrm>
            <a:off x="500034" y="1214422"/>
            <a:ext cx="3917983" cy="23574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60"/>
                            </p:stCondLst>
                            <p:childTnLst>
                              <p:par>
                                <p:cTn id="1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Рудакова+Л.+В.+Герои+мультфильмов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Рудакова+Л.+В.+Герои+мультфильмов</Template>
  <TotalTime>804</TotalTime>
  <Words>214</Words>
  <Application>Microsoft Office PowerPoint</Application>
  <PresentationFormat>Экран (4:3)</PresentationFormat>
  <Paragraphs>45</Paragraphs>
  <Slides>34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Рудакова+Л.+В.+Герои+мультфильмов</vt:lpstr>
      <vt:lpstr>Предметно – развивающая среда в старшей группе №1 «Алёнушка».</vt:lpstr>
      <vt:lpstr>Принципы организации развивающей среды.</vt:lpstr>
      <vt:lpstr>                      Физическое развитие      Удовлетворение потребности детей в двигательной активности. Организация самостоятельной двигательной активности на основе использования накопленных знаний, средств и методов в области физической культуры. </vt:lpstr>
      <vt:lpstr>                      Коммуникация Стимулирование и развитие речевой активности ребенка. Развитие всех компонентов речевой системы. Формирование коммуникативных навыков. </vt:lpstr>
      <vt:lpstr>Мир театра</vt:lpstr>
      <vt:lpstr>Мир театра</vt:lpstr>
      <vt:lpstr>                         Безопасность Формирование навыка выполнения правил безопасного использования физкультурного оборудования;  соблюдение гигиенических правил, умения предвидеть и избежать возможную опасность.   </vt:lpstr>
      <vt:lpstr>Мир дорожных наук.</vt:lpstr>
      <vt:lpstr>Мир дорожных знаков и машин</vt:lpstr>
      <vt:lpstr>Познание  Стимулирование и развитие познавательной активности ребенка. </vt:lpstr>
      <vt:lpstr>Мир животных (домашние и дикие).</vt:lpstr>
      <vt:lpstr>Мир игр.</vt:lpstr>
      <vt:lpstr>Мир космоса</vt:lpstr>
      <vt:lpstr>Играем по системе ТРИЗ (элементы) – РТВ.</vt:lpstr>
      <vt:lpstr>Мир продуктов (опробование).</vt:lpstr>
      <vt:lpstr>Мир красоты («полочка красоты»).</vt:lpstr>
      <vt:lpstr>Мир исследований. </vt:lpstr>
      <vt:lpstr>Игры Воскобовича</vt:lpstr>
      <vt:lpstr> Мир математики</vt:lpstr>
      <vt:lpstr>  Конструирование</vt:lpstr>
      <vt:lpstr>Конструируем по схемам.</vt:lpstr>
      <vt:lpstr>       Чтение художественной литературы  Формирование потребности  рассматривать книгу, беседовать по поводу ее содержания. Развитие понимания нравственно-этических отношений героев художественных произведений.  </vt:lpstr>
      <vt:lpstr>                               Здоровье                                            Формирование представлений о культуре здоровья и путях его сохранения, развития; Формирование валеологических основ и основ ОБЖ.    </vt:lpstr>
      <vt:lpstr>              Художественное творчество  Поддержание и развитие у ребенка интереса к изобразительной деятельности. Формирование навыков изобразительной деятельности.  </vt:lpstr>
      <vt:lpstr> Музыка   Воспитание у детей основы музыкально-эмоциональной культуры. Формирование индивидуального и коллективного творчества и возможности самореализоваться.</vt:lpstr>
      <vt:lpstr> Социализация Обеспечение активизации всего чувственного аппарата ребенка для познания окружающего мира и успешной социализации в нем, через игровые виды деятельности. </vt:lpstr>
      <vt:lpstr>Мир сюжетных игр.</vt:lpstr>
      <vt:lpstr>«Больница».</vt:lpstr>
      <vt:lpstr>«Магазин»</vt:lpstr>
      <vt:lpstr>«Пароход».                  </vt:lpstr>
      <vt:lpstr>«Моя Родина – Россия»</vt:lpstr>
      <vt:lpstr>                                                                       Труд Формирование трудовых умений и навыков, основ безопасности в разных видах труда. Формирование представлений о трудовой деятельности людей.  </vt:lpstr>
      <vt:lpstr>Мир профессий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Предметно – развивающая среда в старшей группе №1 «Алёнушка».</dc:title>
  <dc:creator>Люда</dc:creator>
  <cp:lastModifiedBy>Пользователь</cp:lastModifiedBy>
  <cp:revision>115</cp:revision>
  <dcterms:created xsi:type="dcterms:W3CDTF">2013-11-23T13:19:14Z</dcterms:created>
  <dcterms:modified xsi:type="dcterms:W3CDTF">2013-12-04T19:09:01Z</dcterms:modified>
</cp:coreProperties>
</file>