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60" r:id="rId3"/>
    <p:sldId id="261" r:id="rId4"/>
    <p:sldId id="265" r:id="rId5"/>
    <p:sldId id="270" r:id="rId6"/>
    <p:sldId id="268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B4797"/>
    <a:srgbClr val="FF3399"/>
    <a:srgbClr val="99FF33"/>
    <a:srgbClr val="CC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D4A42-F54D-4E47-948E-63E4ADF7C759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7576-6F1E-4330-B031-874A1F892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4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4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4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0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8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7576-6F1E-4330-B031-874A1F892C6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6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7645FAA-10C1-4052-8C83-70104F282AC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7A8032-9030-4F09-8252-2D021A2FD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8" y="149278"/>
            <a:ext cx="4268660" cy="313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297642" y="1790889"/>
            <a:ext cx="6212337" cy="1734076"/>
          </a:xfrm>
        </p:spPr>
        <p:txBody>
          <a:bodyPr/>
          <a:lstStyle/>
          <a:p>
            <a:pPr algn="ctr"/>
            <a:r>
              <a:rPr lang="ru-RU" sz="4800" b="1" cap="none" dirty="0" smtClean="0">
                <a:solidFill>
                  <a:schemeClr val="accent2"/>
                </a:solidFill>
              </a:rPr>
              <a:t>Изостудия</a:t>
            </a:r>
            <a:r>
              <a:rPr lang="ru-RU" sz="4800" b="1" cap="none" dirty="0" smtClean="0">
                <a:solidFill>
                  <a:srgbClr val="00B050"/>
                </a:solidFill>
              </a:rPr>
              <a:t> </a:t>
            </a:r>
            <a:r>
              <a:rPr lang="ru-RU" sz="4800" dirty="0" smtClean="0">
                <a:solidFill>
                  <a:schemeClr val="accent3"/>
                </a:solidFill>
              </a:rPr>
              <a:t>«</a:t>
            </a:r>
            <a:r>
              <a:rPr lang="ru-RU" sz="4800" dirty="0" err="1" smtClean="0">
                <a:solidFill>
                  <a:srgbClr val="FF0000"/>
                </a:solidFill>
              </a:rPr>
              <a:t>а</a:t>
            </a:r>
            <a:r>
              <a:rPr lang="ru-RU" sz="4800" dirty="0" err="1" smtClean="0">
                <a:solidFill>
                  <a:srgbClr val="00B050"/>
                </a:solidFill>
              </a:rPr>
              <a:t>К</a:t>
            </a:r>
            <a:r>
              <a:rPr lang="ru-RU" sz="4800" dirty="0" err="1" smtClean="0">
                <a:solidFill>
                  <a:schemeClr val="accent3"/>
                </a:solidFill>
              </a:rPr>
              <a:t>В</a:t>
            </a:r>
            <a:r>
              <a:rPr lang="ru-RU" sz="4800" dirty="0" err="1" smtClean="0">
                <a:solidFill>
                  <a:srgbClr val="FFC000"/>
                </a:solidFill>
              </a:rPr>
              <a:t>А</a:t>
            </a:r>
            <a:r>
              <a:rPr lang="ru-RU" sz="4800" dirty="0" err="1" smtClean="0">
                <a:solidFill>
                  <a:srgbClr val="CC66FF"/>
                </a:solidFill>
              </a:rPr>
              <a:t>Р</a:t>
            </a:r>
            <a:r>
              <a:rPr lang="ru-RU" sz="4800" dirty="0" err="1" smtClean="0">
                <a:solidFill>
                  <a:srgbClr val="99FF33"/>
                </a:solidFill>
              </a:rPr>
              <a:t>Е</a:t>
            </a:r>
            <a:r>
              <a:rPr lang="ru-RU" sz="4800" dirty="0" err="1" smtClean="0">
                <a:solidFill>
                  <a:srgbClr val="9B4797"/>
                </a:solidFill>
              </a:rPr>
              <a:t>Л</a:t>
            </a:r>
            <a:r>
              <a:rPr lang="ru-RU" sz="4800" dirty="0" err="1" smtClean="0">
                <a:solidFill>
                  <a:srgbClr val="FF3399"/>
                </a:solidFill>
              </a:rPr>
              <a:t>Ь</a:t>
            </a:r>
            <a:r>
              <a:rPr lang="ru-RU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4800" dirty="0" err="1" smtClean="0">
                <a:solidFill>
                  <a:schemeClr val="accent2"/>
                </a:solidFill>
              </a:rPr>
              <a:t>А</a:t>
            </a:r>
            <a:r>
              <a:rPr lang="ru-RU" sz="4800" dirty="0" smtClean="0">
                <a:solidFill>
                  <a:schemeClr val="accent3"/>
                </a:solidFill>
              </a:rPr>
              <a:t>»</a:t>
            </a:r>
            <a:endParaRPr lang="ru-RU" sz="4800" dirty="0">
              <a:solidFill>
                <a:schemeClr val="accent3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00430" y="3643314"/>
            <a:ext cx="52864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развития 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первой категории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 59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«ЛАКОМКА»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ФОТО ИЗОСТУДИИ РАЗВИВАЮЩАЯ СРЕДА\CIMG6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36712"/>
            <a:ext cx="3983491" cy="2989144"/>
          </a:xfrm>
          <a:prstGeom prst="rect">
            <a:avLst/>
          </a:prstGeom>
          <a:noFill/>
        </p:spPr>
      </p:pic>
      <p:pic>
        <p:nvPicPr>
          <p:cNvPr id="39939" name="Picture 3" descr="E:\ФОТО ИЗОСТУДИИ РАЗВИВАЮЩАЯ СРЕДА\CIMG6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7822" y="836712"/>
            <a:ext cx="3956144" cy="2968623"/>
          </a:xfrm>
          <a:prstGeom prst="rect">
            <a:avLst/>
          </a:prstGeom>
          <a:noFill/>
        </p:spPr>
      </p:pic>
      <p:pic>
        <p:nvPicPr>
          <p:cNvPr id="39940" name="Picture 4" descr="E:\ФОТО ИЗОСТУДИИ РАЗВИВАЮЩАЯ СРЕДА\CIMG6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531" y="3963356"/>
            <a:ext cx="3784726" cy="2839993"/>
          </a:xfrm>
          <a:prstGeom prst="rect">
            <a:avLst/>
          </a:prstGeom>
          <a:noFill/>
        </p:spPr>
      </p:pic>
      <p:pic>
        <p:nvPicPr>
          <p:cNvPr id="39941" name="Picture 5" descr="E:\ФОТО ИЗОСТУДИИ РАЗВИВАЮЩАЯ СРЕДА\CIMG66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42" y="4005065"/>
            <a:ext cx="3729142" cy="279828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676" y="0"/>
            <a:ext cx="8892480" cy="83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none" dirty="0" smtClean="0">
                <a:solidFill>
                  <a:schemeClr val="accent2"/>
                </a:solidFill>
              </a:rPr>
              <a:t>В оформлении интерьера присутствуют репродукции полотен известных художников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ФОТО ИЗОСТУДИИ РАЗВИВАЮЩАЯ СРЕДА\CIMG6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462096"/>
            <a:ext cx="2387230" cy="3181350"/>
          </a:xfrm>
          <a:prstGeom prst="rect">
            <a:avLst/>
          </a:prstGeom>
          <a:noFill/>
        </p:spPr>
      </p:pic>
      <p:pic>
        <p:nvPicPr>
          <p:cNvPr id="40965" name="Picture 5" descr="E:\ФОТО ИЗОСТУДИИ РАЗВИВАЮЩАЯ СРЕДА\CIMG66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7929"/>
            <a:ext cx="3143272" cy="2358657"/>
          </a:xfrm>
          <a:prstGeom prst="rect">
            <a:avLst/>
          </a:prstGeom>
          <a:noFill/>
        </p:spPr>
      </p:pic>
      <p:pic>
        <p:nvPicPr>
          <p:cNvPr id="40963" name="Picture 3" descr="E:\ФОТО ИЗОСТУДИИ РАЗВИВАЮЩАЯ СРЕДА\CIMG66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285992"/>
            <a:ext cx="2787504" cy="3714776"/>
          </a:xfrm>
          <a:prstGeom prst="rect">
            <a:avLst/>
          </a:prstGeom>
          <a:noFill/>
        </p:spPr>
      </p:pic>
      <p:pic>
        <p:nvPicPr>
          <p:cNvPr id="40964" name="Picture 4" descr="E:\ФОТО ИЗОСТУДИИ РАЗВИВАЮЩАЯ СРЕДА\CIMG66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5090" y="2357430"/>
            <a:ext cx="2787504" cy="37147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3" y="71414"/>
            <a:ext cx="8916483" cy="1351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Репродукции знаменитых полотен являются наглядными пособиями для знакомства детей с выразительными средствами искусства</a:t>
            </a:r>
            <a:endParaRPr lang="ru-RU" cap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ФОТО ИЗОСТУДИИ РАЗВИВАЮЩАЯ СРЕДА\CIMG6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892678"/>
            <a:ext cx="3643337" cy="2733898"/>
          </a:xfrm>
          <a:prstGeom prst="rect">
            <a:avLst/>
          </a:prstGeom>
          <a:noFill/>
        </p:spPr>
      </p:pic>
      <p:pic>
        <p:nvPicPr>
          <p:cNvPr id="41987" name="Picture 3" descr="E:\ФОТО ИЗОСТУДИИ РАЗВИВАЮЩАЯ СРЕДА\CIMG6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773" y="3789040"/>
            <a:ext cx="3758213" cy="2820099"/>
          </a:xfrm>
          <a:prstGeom prst="rect">
            <a:avLst/>
          </a:prstGeom>
          <a:noFill/>
        </p:spPr>
      </p:pic>
      <p:pic>
        <p:nvPicPr>
          <p:cNvPr id="41988" name="Picture 4" descr="E:\ФОТО ИЗОСТУДИИ РАЗВИВАЮЩАЯ СРЕДА\CIMG66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577" y="908720"/>
            <a:ext cx="3644265" cy="2734595"/>
          </a:xfrm>
          <a:prstGeom prst="rect">
            <a:avLst/>
          </a:prstGeom>
          <a:noFill/>
        </p:spPr>
      </p:pic>
      <p:pic>
        <p:nvPicPr>
          <p:cNvPr id="41989" name="Picture 5" descr="E:\ФОТО ИЗОСТУДИИ РАЗВИВАЮЩАЯ СРЕДА\CIMG66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282" y="3789040"/>
            <a:ext cx="3758214" cy="28200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3" y="0"/>
            <a:ext cx="8916483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Иллюстрации сказочных сюжетов помогают включить воображение и вовлечь ребенка в творческий процесс</a:t>
            </a:r>
            <a:endParaRPr lang="ru-RU" cap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ФОТО ИЗОСТУДИИ РАЗВИВАЮЩАЯ СРЕДА\CIMG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522" y="960442"/>
            <a:ext cx="3765742" cy="2825748"/>
          </a:xfrm>
          <a:prstGeom prst="rect">
            <a:avLst/>
          </a:prstGeom>
          <a:noFill/>
        </p:spPr>
      </p:pic>
      <p:pic>
        <p:nvPicPr>
          <p:cNvPr id="43015" name="Picture 7" descr="E:\ФОТО ИЗОСТУДИИ РАЗВИВАЮЩАЯ СРЕДА\CIMG6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903285" cy="2928958"/>
          </a:xfrm>
          <a:prstGeom prst="rect">
            <a:avLst/>
          </a:prstGeom>
          <a:noFill/>
        </p:spPr>
      </p:pic>
      <p:pic>
        <p:nvPicPr>
          <p:cNvPr id="43016" name="Picture 8" descr="E:\ФОТО ИЗОСТУДИИ РАЗВИВАЮЩАЯ СРЕДА\CIMG67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5898" y="3857628"/>
            <a:ext cx="3860944" cy="289718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82575"/>
            <a:ext cx="8496944" cy="8460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Изостудия «Акварелька» радуется творческим успехам своих юных художников</a:t>
            </a:r>
            <a:endParaRPr lang="ru-RU" cap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ФОТО ИЗОСТУДИИ РАЗВИВАЮЩАЯ СРЕДА\CIMG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4407" y="2600908"/>
            <a:ext cx="2726248" cy="3888432"/>
          </a:xfrm>
          <a:prstGeom prst="rect">
            <a:avLst/>
          </a:prstGeom>
          <a:noFill/>
        </p:spPr>
      </p:pic>
      <p:pic>
        <p:nvPicPr>
          <p:cNvPr id="3" name="Picture 4" descr="E:\ФОТО ИЗОСТУДИИ РАЗВИВАЮЩАЯ СРЕДА\CIMG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55" y="1124744"/>
            <a:ext cx="3046466" cy="2952328"/>
          </a:xfrm>
          <a:prstGeom prst="rect">
            <a:avLst/>
          </a:prstGeom>
          <a:noFill/>
        </p:spPr>
      </p:pic>
      <p:pic>
        <p:nvPicPr>
          <p:cNvPr id="4" name="Picture 5" descr="E:\ФОТО ИЗОСТУДИИ РАЗВИВАЮЩАЯ СРЕДА\CIMG67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99" y="1297741"/>
            <a:ext cx="3289731" cy="309634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8496944" cy="8460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none" dirty="0" smtClean="0">
                <a:solidFill>
                  <a:schemeClr val="accent2"/>
                </a:solidFill>
              </a:rPr>
              <a:t>Одна тема может быть  раскрыта с помощью разных техник</a:t>
            </a:r>
            <a:endParaRPr lang="ru-RU" sz="2400" cap="none" dirty="0">
              <a:solidFill>
                <a:schemeClr val="accent2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692696"/>
            <a:ext cx="2524436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err="1" smtClean="0">
                <a:solidFill>
                  <a:srgbClr val="0070C0"/>
                </a:solidFill>
              </a:rPr>
              <a:t>Гажратт</a:t>
            </a:r>
            <a:endParaRPr lang="ru-RU" cap="none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57950" y="611687"/>
            <a:ext cx="2524436" cy="1377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rgbClr val="0070C0"/>
                </a:solidFill>
              </a:rPr>
              <a:t>Монотипия</a:t>
            </a:r>
            <a:endParaRPr lang="ru-RU" cap="non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2" y="1142984"/>
            <a:ext cx="7452320" cy="55892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3" y="220410"/>
            <a:ext cx="8916483" cy="922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Беру я в ладошку цветной карандаш, рисую дорогу,</a:t>
            </a:r>
          </a:p>
          <a:p>
            <a:pPr algn="ctr"/>
            <a:r>
              <a:rPr lang="ru-RU" cap="none" dirty="0">
                <a:solidFill>
                  <a:schemeClr val="accent2"/>
                </a:solidFill>
              </a:rPr>
              <a:t>п</a:t>
            </a:r>
            <a:r>
              <a:rPr lang="ru-RU" cap="none" dirty="0" smtClean="0">
                <a:solidFill>
                  <a:schemeClr val="accent2"/>
                </a:solidFill>
              </a:rPr>
              <a:t>оселок весь наш… </a:t>
            </a:r>
            <a:endParaRPr lang="ru-RU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29198"/>
            <a:ext cx="914400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 descr="E:\акварелька 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98725"/>
            <a:ext cx="5132395" cy="37701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5928" y="142852"/>
            <a:ext cx="8496944" cy="8460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cap="none" dirty="0" smtClean="0">
                <a:solidFill>
                  <a:schemeClr val="accent2"/>
                </a:solidFill>
              </a:rPr>
              <a:t>Изостудия</a:t>
            </a:r>
            <a:endParaRPr lang="ru-RU" sz="4800" cap="none" dirty="0">
              <a:solidFill>
                <a:schemeClr val="accent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940359"/>
            <a:ext cx="8496944" cy="8460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cap="none" dirty="0" smtClean="0">
                <a:solidFill>
                  <a:schemeClr val="accent2"/>
                </a:solidFill>
              </a:rPr>
              <a:t>ждет Вас в гости!</a:t>
            </a:r>
            <a:endParaRPr lang="ru-RU" sz="48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323528" y="764704"/>
            <a:ext cx="4857784" cy="532859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В Кулешовке есть дет сад.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Побывать в нем каждый рад: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Дружно дети в нем живут,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Садик «Лакомкой» зовут.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Изостудия в нем есть,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И рисунков в ней не счесть.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Дети там рисуют мелом,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Штампиком, тычком,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Акварелью и гуашью,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Восковым мелком,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Пальцами и всей ладошкой,</a:t>
            </a:r>
          </a:p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Даже угольком!</a:t>
            </a:r>
          </a:p>
          <a:p>
            <a:pPr>
              <a:buNone/>
            </a:pP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555035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3548" y="188640"/>
            <a:ext cx="8028892" cy="548640"/>
          </a:xfrm>
        </p:spPr>
        <p:txBody>
          <a:bodyPr/>
          <a:lstStyle/>
          <a:p>
            <a:r>
              <a:rPr lang="ru-RU" sz="4000" cap="none" dirty="0" smtClean="0">
                <a:solidFill>
                  <a:schemeClr val="accent2"/>
                </a:solidFill>
              </a:rPr>
              <a:t>Изостудии «Акварелька» 3 года!</a:t>
            </a:r>
            <a:endParaRPr lang="ru-RU" sz="40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846160"/>
            <a:ext cx="5472607" cy="492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одержимое 5"/>
          <p:cNvSpPr txBox="1">
            <a:spLocks/>
          </p:cNvSpPr>
          <p:nvPr/>
        </p:nvSpPr>
        <p:spPr>
          <a:xfrm>
            <a:off x="39688" y="980728"/>
            <a:ext cx="485778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33CC"/>
                </a:solidFill>
              </a:rPr>
              <a:t>И в десять лет</a:t>
            </a:r>
            <a:r>
              <a:rPr lang="ru-RU" sz="2000" dirty="0" smtClean="0">
                <a:solidFill>
                  <a:srgbClr val="0033CC"/>
                </a:solidFill>
              </a:rPr>
              <a:t>, </a:t>
            </a:r>
            <a:r>
              <a:rPr lang="ru-RU" sz="2000" dirty="0" smtClean="0">
                <a:solidFill>
                  <a:srgbClr val="0033CC"/>
                </a:solidFill>
              </a:rPr>
              <a:t>и в семь и в пять,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Все дети любят рисовать.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И каждый сразу нарисует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Все, что его интересует: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Цветы, </a:t>
            </a:r>
            <a:r>
              <a:rPr lang="ru-RU" sz="2000" dirty="0" smtClean="0">
                <a:solidFill>
                  <a:srgbClr val="0033CC"/>
                </a:solidFill>
              </a:rPr>
              <a:t>конфеты, маски, сказки.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Все </a:t>
            </a:r>
            <a:r>
              <a:rPr lang="ru-RU" sz="2000" dirty="0" smtClean="0">
                <a:solidFill>
                  <a:srgbClr val="0033CC"/>
                </a:solidFill>
              </a:rPr>
              <a:t>нарисует, были б краски,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Да лист бумаги на столе,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Да мир в семье и на земле!</a:t>
            </a:r>
          </a:p>
          <a:p>
            <a:endParaRPr lang="ru-RU" sz="2000" dirty="0" smtClean="0">
              <a:solidFill>
                <a:srgbClr val="0033CC"/>
              </a:solidFill>
            </a:endParaRPr>
          </a:p>
          <a:p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548640"/>
          </a:xfrm>
        </p:spPr>
        <p:txBody>
          <a:bodyPr/>
          <a:lstStyle/>
          <a:p>
            <a:r>
              <a:rPr lang="ru-RU" cap="none" dirty="0" smtClean="0">
                <a:solidFill>
                  <a:schemeClr val="accent2"/>
                </a:solidFill>
              </a:rPr>
              <a:t>У нас занимается более 100 воспитанников!</a:t>
            </a:r>
            <a:endParaRPr lang="ru-RU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3" y="785794"/>
            <a:ext cx="6116561" cy="458742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8496944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cap="none" dirty="0" smtClean="0">
                <a:solidFill>
                  <a:schemeClr val="accent2"/>
                </a:solidFill>
              </a:rPr>
              <a:t>Королева-кисточка и ее друзья приглашают в гости</a:t>
            </a:r>
            <a:endParaRPr lang="ru-RU" cap="none" dirty="0">
              <a:solidFill>
                <a:schemeClr val="accent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5373216"/>
            <a:ext cx="8786874" cy="14133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none" dirty="0" smtClean="0">
                <a:solidFill>
                  <a:schemeClr val="bg1"/>
                </a:solidFill>
              </a:rPr>
              <a:t>В нашей студии создана предметно-развивающая среда, соответствующая ФГТ, основанная на общеобразовательной программе  «Детский сад – Дом радости» Н.М. Крыловой с использованием базовых элементов программы «Цветные ладошки» </a:t>
            </a:r>
          </a:p>
          <a:p>
            <a:pPr algn="ctr"/>
            <a:r>
              <a:rPr lang="ru-RU" sz="1800" cap="none" dirty="0" smtClean="0">
                <a:solidFill>
                  <a:schemeClr val="bg1"/>
                </a:solidFill>
              </a:rPr>
              <a:t>И. Лыковой</a:t>
            </a:r>
            <a:endParaRPr lang="ru-RU" sz="1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E:\ФОТО ИЗОСТУДИИ РАЗВИВАЮЩАЯ СРЕДА\CIMG6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63837"/>
            <a:ext cx="3782224" cy="2836668"/>
          </a:xfrm>
          <a:prstGeom prst="rect">
            <a:avLst/>
          </a:prstGeom>
          <a:noFill/>
        </p:spPr>
      </p:pic>
      <p:pic>
        <p:nvPicPr>
          <p:cNvPr id="36868" name="Picture 4" descr="E:\ФОТО ИЗОСТУДИИ РАЗВИВАЮЩАЯ СРЕДА\CIMG66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305" y="1163838"/>
            <a:ext cx="3877099" cy="2909308"/>
          </a:xfrm>
          <a:prstGeom prst="rect">
            <a:avLst/>
          </a:prstGeom>
          <a:noFill/>
        </p:spPr>
      </p:pic>
      <p:pic>
        <p:nvPicPr>
          <p:cNvPr id="36869" name="Picture 5" descr="E:\ФОТО ИЗОСТУДИИ РАЗВИВАЮЩАЯ СРЕДА\CIMG66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200" y="4357694"/>
            <a:ext cx="3176610" cy="2383674"/>
          </a:xfrm>
          <a:prstGeom prst="rect">
            <a:avLst/>
          </a:prstGeom>
          <a:noFill/>
        </p:spPr>
      </p:pic>
      <p:pic>
        <p:nvPicPr>
          <p:cNvPr id="36870" name="Picture 6" descr="E:\ФОТО ИЗОСТУДИИ РАЗВИВАЮЩАЯ СРЕДА\CIMG66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8713" y="4354476"/>
            <a:ext cx="3180899" cy="238689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88640"/>
            <a:ext cx="9001156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И мелки, и уголек, и пастель, и краски на бумаге создадут мир волшебной сказки!</a:t>
            </a:r>
            <a:endParaRPr lang="ru-RU" cap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ФОТО ИЗОСТУДИИ РАЗВИВАЮЩАЯ СРЕДА\CIMG6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18" y="1714488"/>
            <a:ext cx="4095746" cy="3071810"/>
          </a:xfrm>
          <a:prstGeom prst="rect">
            <a:avLst/>
          </a:prstGeom>
          <a:noFill/>
        </p:spPr>
      </p:pic>
      <p:pic>
        <p:nvPicPr>
          <p:cNvPr id="10241" name="Picture 1" descr="E:\ФОТО ИЗОСТУДИИ РАЗВИВАЮЩАЯ СРЕДА\CIMG66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4095746" cy="3071810"/>
          </a:xfrm>
          <a:prstGeom prst="rect">
            <a:avLst/>
          </a:prstGeom>
          <a:noFill/>
        </p:spPr>
      </p:pic>
      <p:pic>
        <p:nvPicPr>
          <p:cNvPr id="10242" name="Picture 2" descr="E:\ФОТО ИЗОСТУДИИ РАЗВИВАЮЩАЯ СРЕДА\CIMG6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34" y="3804025"/>
            <a:ext cx="4071966" cy="305397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88640"/>
            <a:ext cx="9001156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Фломастеры и кисточки, восковой мелок помогут вам усвоить рисования урок</a:t>
            </a:r>
            <a:endParaRPr lang="ru-RU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93504"/>
            <a:ext cx="8496944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cap="none" dirty="0">
              <a:solidFill>
                <a:schemeClr val="accent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71584"/>
            <a:ext cx="8712968" cy="997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В изостудии все обычные, на первый взгляд,  предметы  - это инструменты для творчества</a:t>
            </a:r>
          </a:p>
        </p:txBody>
      </p:sp>
      <p:pic>
        <p:nvPicPr>
          <p:cNvPr id="8193" name="Picture 1" descr="E:\ФОТО ИЗОСТУДИИ РАЗВИВАЮЩАЯ СРЕДА\CIMG6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3357586" cy="2519475"/>
          </a:xfrm>
          <a:prstGeom prst="rect">
            <a:avLst/>
          </a:prstGeom>
          <a:noFill/>
        </p:spPr>
      </p:pic>
      <p:pic>
        <p:nvPicPr>
          <p:cNvPr id="8194" name="Picture 2" descr="E:\ФОТО ИЗОСТУДИИ РАЗВИВАЮЩАЯ СРЕДА\CIMG66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9973" y="1428738"/>
            <a:ext cx="3236869" cy="2428890"/>
          </a:xfrm>
          <a:prstGeom prst="rect">
            <a:avLst/>
          </a:prstGeom>
          <a:noFill/>
        </p:spPr>
      </p:pic>
      <p:pic>
        <p:nvPicPr>
          <p:cNvPr id="8195" name="Picture 3" descr="E:\ФОТО ИЗОСТУДИИ РАЗВИВАЮЩАЯ СРЕДА\CIMG66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3332073" cy="2500330"/>
          </a:xfrm>
          <a:prstGeom prst="rect">
            <a:avLst/>
          </a:prstGeom>
          <a:noFill/>
        </p:spPr>
      </p:pic>
      <p:pic>
        <p:nvPicPr>
          <p:cNvPr id="8196" name="Picture 4" descr="E:\ФОТО ИЗОСТУДИИ РАЗВИВАЮЩАЯ СРЕДА\CIMG66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861" y="4143380"/>
            <a:ext cx="3332073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7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712968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none" dirty="0" smtClean="0">
                <a:solidFill>
                  <a:schemeClr val="accent2"/>
                </a:solidFill>
              </a:rPr>
              <a:t>Широко используются традиционные приемы дымковской, хохломской, гжельской игрушки</a:t>
            </a:r>
          </a:p>
        </p:txBody>
      </p:sp>
      <p:pic>
        <p:nvPicPr>
          <p:cNvPr id="37890" name="Picture 2" descr="E:\ФОТО ИЗОСТУДИИ РАЗВИВАЮЩАЯ СРЕДА\CIMG6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36061"/>
            <a:ext cx="3855372" cy="2893005"/>
          </a:xfrm>
          <a:prstGeom prst="rect">
            <a:avLst/>
          </a:prstGeom>
          <a:noFill/>
        </p:spPr>
      </p:pic>
      <p:pic>
        <p:nvPicPr>
          <p:cNvPr id="37891" name="Picture 3" descr="E:\ФОТО ИЗОСТУДИИ РАЗВИВАЮЩАЯ СРЕДА\CIMG6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80728"/>
            <a:ext cx="3929112" cy="2948338"/>
          </a:xfrm>
          <a:prstGeom prst="rect">
            <a:avLst/>
          </a:prstGeom>
          <a:noFill/>
        </p:spPr>
      </p:pic>
      <p:pic>
        <p:nvPicPr>
          <p:cNvPr id="37892" name="Picture 4" descr="E:\ФОТО ИЗОСТУДИИ РАЗВИВАЮЩАЯ СРЕДА\CIMG6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19458"/>
            <a:ext cx="3929112" cy="2768440"/>
          </a:xfrm>
          <a:prstGeom prst="rect">
            <a:avLst/>
          </a:prstGeom>
          <a:noFill/>
        </p:spPr>
      </p:pic>
      <p:pic>
        <p:nvPicPr>
          <p:cNvPr id="37893" name="Picture 5" descr="E:\ФОТО ИЗОСТУДИИ РАЗВИВАЮЩАЯ СРЕДА\CIMG67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19457"/>
            <a:ext cx="3855372" cy="278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ФОТО ИЗОСТУДИИ РАЗВИВАЮЩАЯ СРЕДА\CIMG6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76" y="1112317"/>
            <a:ext cx="4352834" cy="3828851"/>
          </a:xfrm>
          <a:prstGeom prst="rect">
            <a:avLst/>
          </a:prstGeom>
          <a:noFill/>
        </p:spPr>
      </p:pic>
      <p:pic>
        <p:nvPicPr>
          <p:cNvPr id="38915" name="Picture 3" descr="E:\ФОТО ИЗОСТУДИИ РАЗВИВАЮЩАЯ СРЕДА\CIMG6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554" y="1084706"/>
            <a:ext cx="4465602" cy="385646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8676" y="142852"/>
            <a:ext cx="8892480" cy="9971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cap="none" dirty="0" smtClean="0">
                <a:solidFill>
                  <a:schemeClr val="accent2"/>
                </a:solidFill>
              </a:rPr>
              <a:t>В рамках занятий осваиваются традиционные приемы хохломской, гжельской и дымковской росписи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778</TotalTime>
  <Words>330</Words>
  <Application>Microsoft Office PowerPoint</Application>
  <PresentationFormat>Экран (4:3)</PresentationFormat>
  <Paragraphs>52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Изостудия «аКВАРЕЛЬКА»</vt:lpstr>
      <vt:lpstr>Изостудии «Акварелька» 3 года!</vt:lpstr>
      <vt:lpstr>У нас занимается более 100 воспитанников!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Изостудия «аКВАРЕЛЬКА»</dc:title>
  <dc:creator>User</dc:creator>
  <cp:lastModifiedBy>Пользователь</cp:lastModifiedBy>
  <cp:revision>65</cp:revision>
  <dcterms:created xsi:type="dcterms:W3CDTF">2001-12-31T21:06:37Z</dcterms:created>
  <dcterms:modified xsi:type="dcterms:W3CDTF">2013-12-04T18:53:09Z</dcterms:modified>
</cp:coreProperties>
</file>