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8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E509C-1965-4D49-8A22-01E8C5D0AA9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CC779-A4B6-42A6-B9A5-7F5BE51E8A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CC779-A4B6-42A6-B9A5-7F5BE51E8A6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DEEC-DBED-4CC9-AC07-4A5022B73C4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57F2-2E54-44C3-8204-359FF9BD29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DEEC-DBED-4CC9-AC07-4A5022B73C4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57F2-2E54-44C3-8204-359FF9BD29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DEEC-DBED-4CC9-AC07-4A5022B73C4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57F2-2E54-44C3-8204-359FF9BD29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DEEC-DBED-4CC9-AC07-4A5022B73C4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57F2-2E54-44C3-8204-359FF9BD29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DEEC-DBED-4CC9-AC07-4A5022B73C4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57F2-2E54-44C3-8204-359FF9BD29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DEEC-DBED-4CC9-AC07-4A5022B73C4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57F2-2E54-44C3-8204-359FF9BD29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DEEC-DBED-4CC9-AC07-4A5022B73C4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57F2-2E54-44C3-8204-359FF9BD29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DEEC-DBED-4CC9-AC07-4A5022B73C4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57F2-2E54-44C3-8204-359FF9BD29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DEEC-DBED-4CC9-AC07-4A5022B73C4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57F2-2E54-44C3-8204-359FF9BD29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DEEC-DBED-4CC9-AC07-4A5022B73C4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57F2-2E54-44C3-8204-359FF9BD29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DEEC-DBED-4CC9-AC07-4A5022B73C4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57F2-2E54-44C3-8204-359FF9BD29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D2FADEEC-DBED-4CC9-AC07-4A5022B73C48}" type="datetimeFigureOut">
              <a:rPr lang="ru-RU" smtClean="0"/>
              <a:pPr/>
              <a:t>01.12.2013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F45857F2-2E54-44C3-8204-359FF9BD291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dirty="0" smtClean="0"/>
              <a:t>Презентация предметно – развивающей среды  второй младшей группы №5 «Теремок»</a:t>
            </a:r>
            <a:endParaRPr lang="ru-RU" sz="3200" dirty="0"/>
          </a:p>
        </p:txBody>
      </p:sp>
      <p:pic>
        <p:nvPicPr>
          <p:cNvPr id="3074" name="Picture 2" descr="C:\Users\Оксана\Desktop\ОКСАНА\картинки\1817683001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2905125" cy="28575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43240" y="642918"/>
            <a:ext cx="454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МБДОУ    ЦРР  </a:t>
            </a:r>
            <a:r>
              <a:rPr lang="en-US" dirty="0" smtClean="0"/>
              <a:t>I </a:t>
            </a:r>
            <a:r>
              <a:rPr lang="ru-RU" dirty="0" smtClean="0"/>
              <a:t>категории  </a:t>
            </a:r>
          </a:p>
          <a:p>
            <a:r>
              <a:rPr lang="ru-RU" dirty="0" smtClean="0"/>
              <a:t>     №59 «Лакомка»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60116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714356"/>
            <a:ext cx="5857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Познавательно – речевое направление</a:t>
            </a:r>
            <a:r>
              <a:rPr lang="ru-RU" dirty="0" smtClean="0"/>
              <a:t>. 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00100" y="1071546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smtClean="0"/>
              <a:t>«Экологическое окно»</a:t>
            </a:r>
            <a:endParaRPr lang="ru-RU" dirty="0"/>
          </a:p>
        </p:txBody>
      </p:sp>
      <p:pic>
        <p:nvPicPr>
          <p:cNvPr id="3074" name="Picture 2" descr="F:\DCIM\101MSDCF\DSC01282.JPG"/>
          <p:cNvPicPr>
            <a:picLocks noChangeAspect="1" noChangeArrowheads="1"/>
          </p:cNvPicPr>
          <p:nvPr/>
        </p:nvPicPr>
        <p:blipFill>
          <a:blip r:embed="rId2" cstate="print"/>
          <a:srcRect t="1886" r="4455"/>
          <a:stretch>
            <a:fillRect/>
          </a:stretch>
        </p:blipFill>
        <p:spPr bwMode="auto">
          <a:xfrm>
            <a:off x="642910" y="1857364"/>
            <a:ext cx="3857653" cy="3429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F:\DCIM\101MSDCF\DSC0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857364"/>
            <a:ext cx="3857652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25393649"/>
      </p:ext>
    </p:extLst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01MSDCF\DSC01216.JPG"/>
          <p:cNvPicPr>
            <a:picLocks noChangeAspect="1" noChangeArrowheads="1"/>
          </p:cNvPicPr>
          <p:nvPr/>
        </p:nvPicPr>
        <p:blipFill>
          <a:blip r:embed="rId2" cstate="print"/>
          <a:srcRect t="12245" r="1613" b="6122"/>
          <a:stretch>
            <a:fillRect/>
          </a:stretch>
        </p:blipFill>
        <p:spPr bwMode="auto">
          <a:xfrm>
            <a:off x="500034" y="785794"/>
            <a:ext cx="3571900" cy="3357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F:\DCIM\101MSDCF\DSC01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14356"/>
            <a:ext cx="4000529" cy="3500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86000" y="4572008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Дети нашей группы учатся узнавать диких животных птиц, жителей водоёмов . Все пособия на «Окне» меняется в зависимости учебного материала так как используется липкая лента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1686954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CIM\101MSDCF\DSC01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3643338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F:\DCIM\101MSDCF\DSC01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42984"/>
            <a:ext cx="4000528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85786" y="642918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Уголок экспериментирования </a:t>
            </a:r>
            <a:endParaRPr lang="ru-RU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4643446"/>
            <a:ext cx="69294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процессе проведений не сложных опытов маленькие «Почемучки» превращаются в любознательных испытателей . Мы вместе с детьми определяем свойства воды , песка: Предлагаем игры  «Цветная водичка», «Волшебный песок» и др. Дети любят играть с водой с песком – это вызывает  у них положительные эмоции прививает интерес к опытнической деятельности.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400918399"/>
      </p:ext>
    </p:extLst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CIM\101MSDCF\DSC01139.JPG"/>
          <p:cNvPicPr>
            <a:picLocks noChangeAspect="1" noChangeArrowheads="1"/>
          </p:cNvPicPr>
          <p:nvPr/>
        </p:nvPicPr>
        <p:blipFill>
          <a:blip r:embed="rId2" cstate="print"/>
          <a:srcRect t="4130" b="20537"/>
          <a:stretch>
            <a:fillRect/>
          </a:stretch>
        </p:blipFill>
        <p:spPr bwMode="auto">
          <a:xfrm>
            <a:off x="428596" y="714356"/>
            <a:ext cx="4372372" cy="242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F:\DCIM\101MSDCF\DSC01138.JPG"/>
          <p:cNvPicPr>
            <a:picLocks noChangeAspect="1" noChangeArrowheads="1"/>
          </p:cNvPicPr>
          <p:nvPr/>
        </p:nvPicPr>
        <p:blipFill>
          <a:blip r:embed="rId3" cstate="print"/>
          <a:srcRect t="9413" b="24695"/>
          <a:stretch>
            <a:fillRect/>
          </a:stretch>
        </p:blipFill>
        <p:spPr bwMode="auto">
          <a:xfrm>
            <a:off x="4500562" y="3357562"/>
            <a:ext cx="4214842" cy="242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57224" y="214290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«Ферма»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14942" y="278605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«Овощи , фрукты»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3571876"/>
            <a:ext cx="39290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Дети с удовольствием играют с макетом «Фермы»- это позволяет им узнавать в игрушках домашних животных и их детенышей . Учатся различать по внешнему виду  овощи и фрукты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65953740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00042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Ф.Э.М.П.</a:t>
            </a:r>
            <a:endParaRPr lang="ru-RU" u="sng" dirty="0"/>
          </a:p>
        </p:txBody>
      </p:sp>
      <p:pic>
        <p:nvPicPr>
          <p:cNvPr id="7170" name="Picture 2" descr="F:\DCIM\101MSDCF\DSC01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20" y="1142984"/>
            <a:ext cx="4000560" cy="2913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F:\DCIM\101MSDCF\DSC01291.JPG"/>
          <p:cNvPicPr>
            <a:picLocks noChangeAspect="1" noChangeArrowheads="1"/>
          </p:cNvPicPr>
          <p:nvPr/>
        </p:nvPicPr>
        <p:blipFill>
          <a:blip r:embed="rId3" cstate="print"/>
          <a:srcRect t="13182"/>
          <a:stretch>
            <a:fillRect/>
          </a:stretch>
        </p:blipFill>
        <p:spPr bwMode="auto">
          <a:xfrm>
            <a:off x="285720" y="1071546"/>
            <a:ext cx="3929090" cy="2823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0034" y="4786322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уголке математике малышей встречают :  Кубик , Шар, Конус.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3883822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714356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Конструктивная деятельность </a:t>
            </a:r>
            <a:endParaRPr lang="ru-RU" u="sng" dirty="0"/>
          </a:p>
        </p:txBody>
      </p:sp>
      <p:pic>
        <p:nvPicPr>
          <p:cNvPr id="1026" name="Picture 2" descr="G:\DCIM\101MSDCF\DSC01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3500461" cy="2625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G:\DCIM\101MSDCF\DSC01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57166"/>
            <a:ext cx="3573320" cy="2928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G:\DCIM\101MSDCF\DSC01248.JPG"/>
          <p:cNvPicPr>
            <a:picLocks noChangeAspect="1" noChangeArrowheads="1"/>
          </p:cNvPicPr>
          <p:nvPr/>
        </p:nvPicPr>
        <p:blipFill>
          <a:blip r:embed="rId4" cstate="print"/>
          <a:srcRect t="16158"/>
          <a:stretch>
            <a:fillRect/>
          </a:stretch>
        </p:blipFill>
        <p:spPr bwMode="auto">
          <a:xfrm>
            <a:off x="5500694" y="3786190"/>
            <a:ext cx="2749848" cy="2594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G:\DCIM\101MSDCF\DSC01269.JPG"/>
          <p:cNvPicPr>
            <a:picLocks noChangeAspect="1" noChangeArrowheads="1"/>
          </p:cNvPicPr>
          <p:nvPr/>
        </p:nvPicPr>
        <p:blipFill>
          <a:blip r:embed="rId5" cstate="print"/>
          <a:srcRect t="11594"/>
          <a:stretch>
            <a:fillRect/>
          </a:stretch>
        </p:blipFill>
        <p:spPr bwMode="auto">
          <a:xfrm>
            <a:off x="428596" y="4357694"/>
            <a:ext cx="3929090" cy="2178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82805532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CIM\101MSDCF\DSC01254.JPG"/>
          <p:cNvPicPr>
            <a:picLocks noChangeAspect="1" noChangeArrowheads="1"/>
          </p:cNvPicPr>
          <p:nvPr/>
        </p:nvPicPr>
        <p:blipFill>
          <a:blip r:embed="rId2" cstate="print"/>
          <a:srcRect l="5000" t="11111" r="5000"/>
          <a:stretch>
            <a:fillRect/>
          </a:stretch>
        </p:blipFill>
        <p:spPr bwMode="auto">
          <a:xfrm>
            <a:off x="214282" y="357166"/>
            <a:ext cx="3857652" cy="2857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G:\DCIM\101MSDCF\DSC01260.JPG"/>
          <p:cNvPicPr>
            <a:picLocks noChangeAspect="1" noChangeArrowheads="1"/>
          </p:cNvPicPr>
          <p:nvPr/>
        </p:nvPicPr>
        <p:blipFill>
          <a:blip r:embed="rId3" cstate="print"/>
          <a:srcRect l="19285" t="25147" r="7081"/>
          <a:stretch>
            <a:fillRect/>
          </a:stretch>
        </p:blipFill>
        <p:spPr bwMode="auto">
          <a:xfrm>
            <a:off x="5000628" y="357166"/>
            <a:ext cx="3571900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G:\DCIM\101MSDCF\DSC01261.JPG"/>
          <p:cNvPicPr>
            <a:picLocks noChangeAspect="1" noChangeArrowheads="1"/>
          </p:cNvPicPr>
          <p:nvPr/>
        </p:nvPicPr>
        <p:blipFill>
          <a:blip r:embed="rId4" cstate="print"/>
          <a:srcRect t="11620"/>
          <a:stretch>
            <a:fillRect/>
          </a:stretch>
        </p:blipFill>
        <p:spPr bwMode="auto">
          <a:xfrm>
            <a:off x="428596" y="3714752"/>
            <a:ext cx="3571900" cy="2859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G:\DCIM\101MSDCF\DSC01269.JPG"/>
          <p:cNvPicPr>
            <a:picLocks noChangeAspect="1" noChangeArrowheads="1"/>
          </p:cNvPicPr>
          <p:nvPr/>
        </p:nvPicPr>
        <p:blipFill>
          <a:blip r:embed="rId5" cstate="print"/>
          <a:srcRect t="12810"/>
          <a:stretch>
            <a:fillRect/>
          </a:stretch>
        </p:blipFill>
        <p:spPr bwMode="auto">
          <a:xfrm>
            <a:off x="4786314" y="3714752"/>
            <a:ext cx="3717576" cy="2788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08739503"/>
      </p:ext>
    </p:extLst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CIM\101MSDCF\DSC01300.JPG"/>
          <p:cNvPicPr>
            <a:picLocks noChangeAspect="1" noChangeArrowheads="1"/>
          </p:cNvPicPr>
          <p:nvPr/>
        </p:nvPicPr>
        <p:blipFill>
          <a:blip r:embed="rId2" cstate="print"/>
          <a:srcRect l="2083" t="2569"/>
          <a:stretch>
            <a:fillRect/>
          </a:stretch>
        </p:blipFill>
        <p:spPr bwMode="auto">
          <a:xfrm rot="5400000">
            <a:off x="2964635" y="607209"/>
            <a:ext cx="3357606" cy="2714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G:\DCIM\101MSDCF\DSC01298.JPG"/>
          <p:cNvPicPr>
            <a:picLocks noChangeAspect="1" noChangeArrowheads="1"/>
          </p:cNvPicPr>
          <p:nvPr/>
        </p:nvPicPr>
        <p:blipFill>
          <a:blip r:embed="rId3" cstate="print"/>
          <a:srcRect r="5128" b="4761"/>
          <a:stretch>
            <a:fillRect/>
          </a:stretch>
        </p:blipFill>
        <p:spPr bwMode="auto">
          <a:xfrm>
            <a:off x="500034" y="3786190"/>
            <a:ext cx="2643206" cy="285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 descr="G:\DCIM\101MSDCF\DSC01297.JPG"/>
          <p:cNvPicPr>
            <a:picLocks noChangeAspect="1" noChangeArrowheads="1"/>
          </p:cNvPicPr>
          <p:nvPr/>
        </p:nvPicPr>
        <p:blipFill>
          <a:blip r:embed="rId4" cstate="print"/>
          <a:srcRect r="6872"/>
          <a:stretch>
            <a:fillRect/>
          </a:stretch>
        </p:blipFill>
        <p:spPr bwMode="auto">
          <a:xfrm>
            <a:off x="428596" y="214290"/>
            <a:ext cx="2428892" cy="3477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43636" y="1214422"/>
            <a:ext cx="26432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Дети нашей группы любят играть как с </a:t>
            </a:r>
            <a:r>
              <a:rPr lang="ru-RU" dirty="0" err="1" smtClean="0"/>
              <a:t>Лего</a:t>
            </a:r>
            <a:r>
              <a:rPr lang="ru-RU" dirty="0" smtClean="0"/>
              <a:t> так и с напольным и настольным строителем. У них игра приобретает сюжетно – ролевый характер ,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3857628"/>
            <a:ext cx="457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из конструкторов дети строят постройки необходимые для обыгрывания сюжетов . Очень часто конструктор используем на занятиях . Игра с конструктором у наших малышей формирует не только моторику , внимательность , мышление , воображение , но и приобретают трудовые навыки.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6552926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1MSDCF\DSC01148 - копия.JPG"/>
          <p:cNvPicPr>
            <a:picLocks noChangeAspect="1" noChangeArrowheads="1"/>
          </p:cNvPicPr>
          <p:nvPr/>
        </p:nvPicPr>
        <p:blipFill>
          <a:blip r:embed="rId2" cstate="print"/>
          <a:srcRect l="6122" t="16837" r="4082" b="3567"/>
          <a:stretch>
            <a:fillRect/>
          </a:stretch>
        </p:blipFill>
        <p:spPr bwMode="auto">
          <a:xfrm>
            <a:off x="428596" y="1071546"/>
            <a:ext cx="3143272" cy="3286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G:\DCIM\101MSDCF\DSC01287.JPG"/>
          <p:cNvPicPr>
            <a:picLocks noChangeAspect="1" noChangeArrowheads="1"/>
          </p:cNvPicPr>
          <p:nvPr/>
        </p:nvPicPr>
        <p:blipFill>
          <a:blip r:embed="rId3" cstate="print"/>
          <a:srcRect b="7971"/>
          <a:stretch>
            <a:fillRect/>
          </a:stretch>
        </p:blipFill>
        <p:spPr bwMode="auto">
          <a:xfrm>
            <a:off x="4572000" y="214290"/>
            <a:ext cx="4356912" cy="3500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034" y="642918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Патриотический уголок </a:t>
            </a:r>
            <a:endParaRPr lang="ru-RU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4714884"/>
            <a:ext cx="3429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Патриотический уголок способствует формированию патриотических чувств знакомит с символикой нашей страны .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714876" y="4143380"/>
            <a:ext cx="41434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Дети изучают Донской край способствует формированию целостного образа окружающего мира родного края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71579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CIM\101MSDCF\DSC01172.JPG"/>
          <p:cNvPicPr>
            <a:picLocks noChangeAspect="1" noChangeArrowheads="1"/>
          </p:cNvPicPr>
          <p:nvPr/>
        </p:nvPicPr>
        <p:blipFill>
          <a:blip r:embed="rId2" cstate="print"/>
          <a:srcRect t="2778" r="9259" b="2773"/>
          <a:stretch>
            <a:fillRect/>
          </a:stretch>
        </p:blipFill>
        <p:spPr bwMode="auto">
          <a:xfrm>
            <a:off x="428596" y="1428736"/>
            <a:ext cx="3500462" cy="4857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Книжный уголок</a:t>
            </a:r>
            <a:endParaRPr lang="ru-RU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4071934" y="1643050"/>
            <a:ext cx="4429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книжном уголке младшей группы много яркой , красочной и интересной детской литературы , которой является верным спутником детей на пути познания большого и загадочного мира.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51959753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571480"/>
            <a:ext cx="7143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Одно из  самых важных условии воспитательной – образовательной работы в дошкольном учреждении – правильная организация развивающей предметной среды . Поэтому мы , создавая развивающую среду стараемся оформить групповую комнату  учитывая особенности детей , посещающих группу . Это , прежде всего возраст, интересы, склонности, способности, </a:t>
            </a:r>
            <a:r>
              <a:rPr lang="ru-RU" sz="1600" dirty="0" err="1" smtClean="0"/>
              <a:t>гендерную</a:t>
            </a:r>
            <a:r>
              <a:rPr lang="ru-RU" sz="1600" dirty="0" smtClean="0"/>
              <a:t> принадлежность. У ребенка дошкольного возраста есть три основные потребности: в движении , общении, познании. Мы постарались  организовать среду так, чтобы у ребенка был самостоятельный выбор: с кем  где, как, во что играть. Детский сад реализует образовательную программу Н.М. Крыловой «Детский сад – дом радости» , поэтому создание среды в соответствии содержанием данной программы и учётом ФГТ требует ориентации на концепцию целостного развития дошкольника как субъекта детской деятельности .  </a:t>
            </a:r>
          </a:p>
          <a:p>
            <a:r>
              <a:rPr lang="ru-RU" sz="1600" dirty="0" smtClean="0"/>
              <a:t>В нашей группе предметно – развивающая среда разделена на уголки  для самостоятельной деятельности детей. </a:t>
            </a:r>
          </a:p>
        </p:txBody>
      </p:sp>
    </p:spTree>
    <p:extLst>
      <p:ext uri="{BB962C8B-B14F-4D97-AF65-F5344CB8AC3E}">
        <p14:creationId xmlns:p14="http://schemas.microsoft.com/office/powerpoint/2010/main" xmlns="" val="1410579569"/>
      </p:ext>
    </p:extLst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642918"/>
            <a:ext cx="68580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I:\DCIM\101MSDCF\DSC01275.JPG"/>
          <p:cNvPicPr>
            <a:picLocks noChangeAspect="1" noChangeArrowheads="1"/>
          </p:cNvPicPr>
          <p:nvPr/>
        </p:nvPicPr>
        <p:blipFill>
          <a:blip r:embed="rId2" cstate="print"/>
          <a:srcRect l="5085" r="13560"/>
          <a:stretch>
            <a:fillRect/>
          </a:stretch>
        </p:blipFill>
        <p:spPr bwMode="auto">
          <a:xfrm>
            <a:off x="357158" y="1071546"/>
            <a:ext cx="3429024" cy="4000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7224" y="642918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err="1" smtClean="0"/>
              <a:t>Каврограф</a:t>
            </a:r>
            <a:r>
              <a:rPr lang="ru-RU" u="sng" dirty="0" smtClean="0"/>
              <a:t> </a:t>
            </a:r>
            <a:r>
              <a:rPr lang="ru-RU" u="sng" dirty="0" err="1" smtClean="0"/>
              <a:t>Воскобовича</a:t>
            </a:r>
            <a:endParaRPr lang="ru-RU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143372" y="1428736"/>
            <a:ext cx="457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Незаменимая вещь для второй младшей группы , помимо театра , на нем можно разместить любое пособие к любому виду действия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2413838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428604"/>
            <a:ext cx="678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Художественно - эстетическое направление.</a:t>
            </a:r>
            <a:endParaRPr lang="ru-RU" u="sng" dirty="0"/>
          </a:p>
        </p:txBody>
      </p:sp>
      <p:pic>
        <p:nvPicPr>
          <p:cNvPr id="2050" name="Picture 2" descr="I:\DCIM\101MSDCF\DSC01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3571900" cy="2679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I:\DCIM\101MSDCF\DSC01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85794"/>
            <a:ext cx="4023569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5720" y="3857628"/>
            <a:ext cx="48577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Одна из важнейших объектов предметно – развивающей среды это театрализованная деятельность помогает быстрее адаптироваться , объединять детей интересной идеей . Воспитание проходит не от лица взрослого , а от кукол. В театрализованной деятельности размещены маски персонажей для игр – драматизации , несколько видов театров : кукольный , плоскостной , пальчиковый , настольный , театр прищепок и </a:t>
            </a:r>
            <a:r>
              <a:rPr lang="ru-RU" sz="1600" dirty="0" err="1" smtClean="0"/>
              <a:t>т.д</a:t>
            </a:r>
            <a:endParaRPr lang="ru-RU" sz="1600" dirty="0"/>
          </a:p>
        </p:txBody>
      </p:sp>
      <p:pic>
        <p:nvPicPr>
          <p:cNvPr id="2052" name="Picture 4" descr="I:\DCIM\101MSDCF\DSC01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714752"/>
            <a:ext cx="3857613" cy="2893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0034" y="857232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Театральный уголок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10621033"/>
      </p:ext>
    </p:extLst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DCIM\101MSDCF\DSC01233.JPG"/>
          <p:cNvPicPr>
            <a:picLocks noChangeAspect="1" noChangeArrowheads="1"/>
          </p:cNvPicPr>
          <p:nvPr/>
        </p:nvPicPr>
        <p:blipFill>
          <a:blip r:embed="rId2" cstate="print"/>
          <a:srcRect t="8696"/>
          <a:stretch>
            <a:fillRect/>
          </a:stretch>
        </p:blipFill>
        <p:spPr bwMode="auto">
          <a:xfrm>
            <a:off x="214283" y="214290"/>
            <a:ext cx="4172690" cy="285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I:\DCIM\101MSDCF\DSC01238.JPG"/>
          <p:cNvPicPr>
            <a:picLocks noChangeAspect="1" noChangeArrowheads="1"/>
          </p:cNvPicPr>
          <p:nvPr/>
        </p:nvPicPr>
        <p:blipFill>
          <a:blip r:embed="rId3" cstate="print"/>
          <a:srcRect l="5556" t="4762"/>
          <a:stretch>
            <a:fillRect/>
          </a:stretch>
        </p:blipFill>
        <p:spPr bwMode="auto">
          <a:xfrm>
            <a:off x="4643438" y="285728"/>
            <a:ext cx="4000528" cy="285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I:\DCIM\101MSDCF\DSC01239.JPG"/>
          <p:cNvPicPr>
            <a:picLocks noChangeAspect="1" noChangeArrowheads="1"/>
          </p:cNvPicPr>
          <p:nvPr/>
        </p:nvPicPr>
        <p:blipFill>
          <a:blip r:embed="rId4" cstate="print"/>
          <a:srcRect t="6896" b="12648"/>
          <a:stretch>
            <a:fillRect/>
          </a:stretch>
        </p:blipFill>
        <p:spPr bwMode="auto">
          <a:xfrm>
            <a:off x="285721" y="3571876"/>
            <a:ext cx="4143404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I:\DCIM\101MSDCF\DSC01234.JPG"/>
          <p:cNvPicPr>
            <a:picLocks noChangeAspect="1" noChangeArrowheads="1"/>
          </p:cNvPicPr>
          <p:nvPr/>
        </p:nvPicPr>
        <p:blipFill>
          <a:blip r:embed="rId5" cstate="print"/>
          <a:srcRect t="13071" b="7826"/>
          <a:stretch>
            <a:fillRect/>
          </a:stretch>
        </p:blipFill>
        <p:spPr bwMode="auto">
          <a:xfrm>
            <a:off x="4929190" y="3500438"/>
            <a:ext cx="3643339" cy="2590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99996046"/>
      </p:ext>
    </p:extLst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I:\DCIM\101MSDCF\DSC01198.JPG"/>
          <p:cNvPicPr>
            <a:picLocks noChangeAspect="1" noChangeArrowheads="1"/>
          </p:cNvPicPr>
          <p:nvPr/>
        </p:nvPicPr>
        <p:blipFill>
          <a:blip r:embed="rId2" cstate="print"/>
          <a:srcRect l="3192" t="4255" r="2654"/>
          <a:stretch>
            <a:fillRect/>
          </a:stretch>
        </p:blipFill>
        <p:spPr bwMode="auto">
          <a:xfrm>
            <a:off x="357158" y="1285860"/>
            <a:ext cx="4214842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71472" y="642918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Художественно – творческий уголок.</a:t>
            </a:r>
            <a:endParaRPr lang="ru-RU" u="sng" dirty="0"/>
          </a:p>
        </p:txBody>
      </p:sp>
      <p:pic>
        <p:nvPicPr>
          <p:cNvPr id="4100" name="Picture 4" descr="I:\DCIM\101MSDCF\DSC01167.JPG"/>
          <p:cNvPicPr>
            <a:picLocks noChangeAspect="1" noChangeArrowheads="1"/>
          </p:cNvPicPr>
          <p:nvPr/>
        </p:nvPicPr>
        <p:blipFill>
          <a:blip r:embed="rId3" cstate="print"/>
          <a:srcRect t="16969"/>
          <a:stretch>
            <a:fillRect/>
          </a:stretch>
        </p:blipFill>
        <p:spPr bwMode="auto">
          <a:xfrm>
            <a:off x="4857752" y="3929066"/>
            <a:ext cx="3929090" cy="27326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786314" y="1428736"/>
            <a:ext cx="41434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Рисование для ребенка , наряду с игровой деятельностью имеет большое значение потому что изобразительная деятельность – это неотъемлемая  часть процесса познания окружающего мира .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4429132"/>
            <a:ext cx="4071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Здесь дети в свободное время рисуют , лепят, занимаются </a:t>
            </a:r>
            <a:r>
              <a:rPr lang="ru-RU" dirty="0" err="1" smtClean="0"/>
              <a:t>тестопластикой</a:t>
            </a:r>
            <a:r>
              <a:rPr lang="ru-RU" dirty="0" smtClean="0"/>
              <a:t> , выполняют аппликационные работы. Уголок оснащен : мелками , цветные карандаши , фломастеры , трафареты , раскраски  и т.д.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0003957"/>
      </p:ext>
    </p:extLst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DCIM\101MSDCF\DSC01292.JPG"/>
          <p:cNvPicPr>
            <a:picLocks noChangeAspect="1" noChangeArrowheads="1"/>
          </p:cNvPicPr>
          <p:nvPr/>
        </p:nvPicPr>
        <p:blipFill>
          <a:blip r:embed="rId2" cstate="print"/>
          <a:srcRect t="22916"/>
          <a:stretch>
            <a:fillRect/>
          </a:stretch>
        </p:blipFill>
        <p:spPr bwMode="auto">
          <a:xfrm>
            <a:off x="428596" y="1428736"/>
            <a:ext cx="4572032" cy="2643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0034" y="785794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Музыкальный уголок</a:t>
            </a:r>
            <a:endParaRPr lang="ru-RU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214942" y="1643050"/>
            <a:ext cx="3500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Оснащен музыкальными инструментами , таким как металлофон , бубен, колокольчики , погремушки . Музыкальными литературными произведениями.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1791353"/>
      </p:ext>
    </p:extLst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14290"/>
            <a:ext cx="571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Физическое  направление .</a:t>
            </a:r>
            <a:endParaRPr lang="ru-RU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500034" y="64291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Уголок здоровья и физкультуры.</a:t>
            </a:r>
            <a:endParaRPr lang="ru-RU" dirty="0"/>
          </a:p>
        </p:txBody>
      </p:sp>
      <p:pic>
        <p:nvPicPr>
          <p:cNvPr id="6146" name="Picture 2" descr="I:\DCIM\101MSDCF\DSC01203.JPG"/>
          <p:cNvPicPr>
            <a:picLocks noChangeAspect="1" noChangeArrowheads="1"/>
          </p:cNvPicPr>
          <p:nvPr/>
        </p:nvPicPr>
        <p:blipFill>
          <a:blip r:embed="rId2" cstate="print"/>
          <a:srcRect l="1725" t="9199" r="3410" b="3415"/>
          <a:stretch>
            <a:fillRect/>
          </a:stretch>
        </p:blipFill>
        <p:spPr bwMode="auto">
          <a:xfrm>
            <a:off x="285720" y="1285860"/>
            <a:ext cx="4000528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I:\DCIM\101MSDCF\DSC01190.JPG"/>
          <p:cNvPicPr>
            <a:picLocks noChangeAspect="1" noChangeArrowheads="1"/>
          </p:cNvPicPr>
          <p:nvPr/>
        </p:nvPicPr>
        <p:blipFill>
          <a:blip r:embed="rId3" cstate="print"/>
          <a:srcRect l="3659"/>
          <a:stretch>
            <a:fillRect/>
          </a:stretch>
        </p:blipFill>
        <p:spPr bwMode="auto">
          <a:xfrm>
            <a:off x="4643438" y="285728"/>
            <a:ext cx="4214842" cy="2928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43438" y="3500438"/>
            <a:ext cx="428628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Одним из самых любимых уголков в группе является уголок двигательной активности. Он пользуется популярностью у детей поскольку  реализует потребности в двигательной активности . Здесь есть массажные коврики , маски и атрибуты – для проведения подвижных игр, гимнастические палочки . Резиновые мячи , </a:t>
            </a:r>
            <a:r>
              <a:rPr lang="ru-RU" sz="1600" dirty="0" err="1" smtClean="0"/>
              <a:t>кольцеброс</a:t>
            </a:r>
            <a:r>
              <a:rPr lang="ru-RU" sz="1600" dirty="0" smtClean="0"/>
              <a:t>, ребристая дорожка деревянные палочки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7" name="Picture 2" descr="I:\DCIM\101MSDCF\DSC01264.JPG"/>
          <p:cNvPicPr>
            <a:picLocks noChangeAspect="1" noChangeArrowheads="1"/>
          </p:cNvPicPr>
          <p:nvPr/>
        </p:nvPicPr>
        <p:blipFill>
          <a:blip r:embed="rId4" cstate="print"/>
          <a:srcRect t="6977" b="9302"/>
          <a:stretch>
            <a:fillRect/>
          </a:stretch>
        </p:blipFill>
        <p:spPr bwMode="auto">
          <a:xfrm>
            <a:off x="357158" y="3929066"/>
            <a:ext cx="4071966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181134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19683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19516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23318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2741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14290"/>
            <a:ext cx="6215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Социально – личностное направление .  </a:t>
            </a:r>
          </a:p>
          <a:p>
            <a:endParaRPr lang="ru-RU" dirty="0" smtClean="0"/>
          </a:p>
          <a:p>
            <a:r>
              <a:rPr lang="ru-RU" dirty="0" smtClean="0"/>
              <a:t> Сенсорные и Дидактические игры .</a:t>
            </a:r>
          </a:p>
        </p:txBody>
      </p:sp>
      <p:pic>
        <p:nvPicPr>
          <p:cNvPr id="7" name="Picture 2" descr="F:\DCIM\101MSDCF\DSC01278.JPG"/>
          <p:cNvPicPr>
            <a:picLocks noChangeAspect="1" noChangeArrowheads="1"/>
          </p:cNvPicPr>
          <p:nvPr/>
        </p:nvPicPr>
        <p:blipFill>
          <a:blip r:embed="rId2" cstate="print"/>
          <a:srcRect t="6250"/>
          <a:stretch>
            <a:fillRect/>
          </a:stretch>
        </p:blipFill>
        <p:spPr bwMode="auto">
          <a:xfrm>
            <a:off x="3428992" y="1214422"/>
            <a:ext cx="2928958" cy="2357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G:\DCIM\101MSDCF\DSC01308.JPG"/>
          <p:cNvPicPr>
            <a:picLocks noChangeAspect="1" noChangeArrowheads="1"/>
          </p:cNvPicPr>
          <p:nvPr/>
        </p:nvPicPr>
        <p:blipFill>
          <a:blip r:embed="rId3" cstate="print"/>
          <a:srcRect l="6779" t="2542" r="5095"/>
          <a:stretch>
            <a:fillRect/>
          </a:stretch>
        </p:blipFill>
        <p:spPr bwMode="auto">
          <a:xfrm>
            <a:off x="6858016" y="1285860"/>
            <a:ext cx="2071702" cy="2738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G:\DCIM\101MSDCF\DSC01307.JPG"/>
          <p:cNvPicPr>
            <a:picLocks noChangeAspect="1" noChangeArrowheads="1"/>
          </p:cNvPicPr>
          <p:nvPr/>
        </p:nvPicPr>
        <p:blipFill>
          <a:blip r:embed="rId4" cstate="print"/>
          <a:srcRect r="10870" b="4352"/>
          <a:stretch>
            <a:fillRect/>
          </a:stretch>
        </p:blipFill>
        <p:spPr bwMode="auto">
          <a:xfrm>
            <a:off x="3786182" y="3929066"/>
            <a:ext cx="2928958" cy="2357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G:\DCIM\101MSDCF\DSC01305.JPG"/>
          <p:cNvPicPr>
            <a:picLocks noChangeAspect="1" noChangeArrowheads="1"/>
          </p:cNvPicPr>
          <p:nvPr/>
        </p:nvPicPr>
        <p:blipFill>
          <a:blip r:embed="rId5" cstate="print"/>
          <a:srcRect l="17142" t="6343" r="17143" b="4855"/>
          <a:stretch>
            <a:fillRect/>
          </a:stretch>
        </p:blipFill>
        <p:spPr bwMode="auto">
          <a:xfrm>
            <a:off x="714348" y="3929066"/>
            <a:ext cx="2214578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G:\DCIM\101MSDCF\DSC00678.JPG"/>
          <p:cNvPicPr>
            <a:picLocks noChangeAspect="1" noChangeArrowheads="1"/>
          </p:cNvPicPr>
          <p:nvPr/>
        </p:nvPicPr>
        <p:blipFill>
          <a:blip r:embed="rId6" cstate="print"/>
          <a:srcRect l="2443" t="13030" r="2277"/>
          <a:stretch>
            <a:fillRect/>
          </a:stretch>
        </p:blipFill>
        <p:spPr bwMode="auto">
          <a:xfrm>
            <a:off x="428596" y="1285860"/>
            <a:ext cx="2786082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97072355"/>
      </p:ext>
    </p:extLst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74690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24244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CIM\101MSDCF\DSC01304.JPG"/>
          <p:cNvPicPr>
            <a:picLocks noChangeAspect="1" noChangeArrowheads="1"/>
          </p:cNvPicPr>
          <p:nvPr/>
        </p:nvPicPr>
        <p:blipFill>
          <a:blip r:embed="rId3" cstate="print"/>
          <a:srcRect l="15556" t="2963" r="15555"/>
          <a:stretch>
            <a:fillRect/>
          </a:stretch>
        </p:blipFill>
        <p:spPr bwMode="auto">
          <a:xfrm>
            <a:off x="500034" y="142852"/>
            <a:ext cx="2214578" cy="2339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G:\DCIM\101MSDCF\DSC01303.JPG"/>
          <p:cNvPicPr>
            <a:picLocks noChangeAspect="1" noChangeArrowheads="1"/>
          </p:cNvPicPr>
          <p:nvPr/>
        </p:nvPicPr>
        <p:blipFill>
          <a:blip r:embed="rId4" cstate="print"/>
          <a:srcRect l="7692" t="3098" r="12821" b="3968"/>
          <a:stretch>
            <a:fillRect/>
          </a:stretch>
        </p:blipFill>
        <p:spPr bwMode="auto">
          <a:xfrm>
            <a:off x="3571868" y="214290"/>
            <a:ext cx="2428892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G:\DCIM\101MSDCF\DSC00697.JPG"/>
          <p:cNvPicPr>
            <a:picLocks noChangeAspect="1" noChangeArrowheads="1"/>
          </p:cNvPicPr>
          <p:nvPr/>
        </p:nvPicPr>
        <p:blipFill>
          <a:blip r:embed="rId5" cstate="print"/>
          <a:srcRect l="19941" r="20234" b="3030"/>
          <a:stretch>
            <a:fillRect/>
          </a:stretch>
        </p:blipFill>
        <p:spPr bwMode="auto">
          <a:xfrm>
            <a:off x="6786578" y="214290"/>
            <a:ext cx="2143140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G:\DCIM\101MSDCF\DSC00696.JPG"/>
          <p:cNvPicPr>
            <a:picLocks noChangeAspect="1" noChangeArrowheads="1"/>
          </p:cNvPicPr>
          <p:nvPr/>
        </p:nvPicPr>
        <p:blipFill>
          <a:blip r:embed="rId6" cstate="print"/>
          <a:srcRect l="9906" r="15800"/>
          <a:stretch>
            <a:fillRect/>
          </a:stretch>
        </p:blipFill>
        <p:spPr bwMode="auto">
          <a:xfrm>
            <a:off x="6572264" y="2643182"/>
            <a:ext cx="2143140" cy="207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7" name="Picture 9" descr="G:\DCIM\101MSDCF\DSC00695.JPG"/>
          <p:cNvPicPr>
            <a:picLocks noChangeAspect="1" noChangeArrowheads="1"/>
          </p:cNvPicPr>
          <p:nvPr/>
        </p:nvPicPr>
        <p:blipFill>
          <a:blip r:embed="rId7" cstate="print"/>
          <a:srcRect l="7692" r="17949"/>
          <a:stretch>
            <a:fillRect/>
          </a:stretch>
        </p:blipFill>
        <p:spPr bwMode="auto">
          <a:xfrm>
            <a:off x="3357554" y="2714620"/>
            <a:ext cx="2643206" cy="2000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8" name="Picture 10" descr="G:\DCIM\101MSDCF\DSC00694.JPG"/>
          <p:cNvPicPr>
            <a:picLocks noChangeAspect="1" noChangeArrowheads="1"/>
          </p:cNvPicPr>
          <p:nvPr/>
        </p:nvPicPr>
        <p:blipFill>
          <a:blip r:embed="rId8" cstate="print"/>
          <a:srcRect l="11764" t="11817" r="12943" b="8419"/>
          <a:stretch>
            <a:fillRect/>
          </a:stretch>
        </p:blipFill>
        <p:spPr bwMode="auto">
          <a:xfrm>
            <a:off x="571472" y="2714620"/>
            <a:ext cx="2286016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9" name="Picture 11" descr="G:\DCIM\101MSDCF\DSC00692.JPG"/>
          <p:cNvPicPr>
            <a:picLocks noChangeAspect="1" noChangeArrowheads="1"/>
          </p:cNvPicPr>
          <p:nvPr/>
        </p:nvPicPr>
        <p:blipFill>
          <a:blip r:embed="rId9" cstate="print"/>
          <a:srcRect l="10359" t="3704" r="14542"/>
          <a:stretch>
            <a:fillRect/>
          </a:stretch>
        </p:blipFill>
        <p:spPr bwMode="auto">
          <a:xfrm>
            <a:off x="6000760" y="4929198"/>
            <a:ext cx="2643206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60" name="Picture 12" descr="G:\DCIM\101MSDCF\DSC00690.JPG"/>
          <p:cNvPicPr>
            <a:picLocks noChangeAspect="1" noChangeArrowheads="1"/>
          </p:cNvPicPr>
          <p:nvPr/>
        </p:nvPicPr>
        <p:blipFill>
          <a:blip r:embed="rId10" cstate="print"/>
          <a:srcRect l="7843" r="3268"/>
          <a:stretch>
            <a:fillRect/>
          </a:stretch>
        </p:blipFill>
        <p:spPr bwMode="auto">
          <a:xfrm>
            <a:off x="3071802" y="4786322"/>
            <a:ext cx="2428892" cy="1928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61" name="Picture 13" descr="G:\DCIM\101MSDCF\DSC00688.JPG"/>
          <p:cNvPicPr>
            <a:picLocks noChangeAspect="1" noChangeArrowheads="1"/>
          </p:cNvPicPr>
          <p:nvPr/>
        </p:nvPicPr>
        <p:blipFill>
          <a:blip r:embed="rId11" cstate="print"/>
          <a:srcRect l="5714" r="5714"/>
          <a:stretch>
            <a:fillRect/>
          </a:stretch>
        </p:blipFill>
        <p:spPr bwMode="auto">
          <a:xfrm>
            <a:off x="428596" y="4714504"/>
            <a:ext cx="2214578" cy="2143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90951054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158" y="5000636"/>
            <a:ext cx="4929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нашей группе большое  внимание уделяется развитию сенсорного восприятия  В группе оборудован уголок с разными пособиями для развития мелкой моторики рук и сенсорных ощущении.</a:t>
            </a:r>
            <a:endParaRPr lang="ru-RU" sz="1600" dirty="0"/>
          </a:p>
        </p:txBody>
      </p:sp>
      <p:pic>
        <p:nvPicPr>
          <p:cNvPr id="3074" name="Picture 2" descr="G:\DCIM\101MSDCF\DSC00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401928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G:\DCIM\101MSDCF\DSC00686.JPG"/>
          <p:cNvPicPr>
            <a:picLocks noChangeAspect="1" noChangeArrowheads="1"/>
          </p:cNvPicPr>
          <p:nvPr/>
        </p:nvPicPr>
        <p:blipFill>
          <a:blip r:embed="rId3" cstate="print"/>
          <a:srcRect l="19853" r="20588"/>
          <a:stretch>
            <a:fillRect/>
          </a:stretch>
        </p:blipFill>
        <p:spPr bwMode="auto">
          <a:xfrm>
            <a:off x="2857488" y="285728"/>
            <a:ext cx="1928826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G:\DCIM\101MSDCF\DSC00684.JPG"/>
          <p:cNvPicPr>
            <a:picLocks noChangeAspect="1" noChangeArrowheads="1"/>
          </p:cNvPicPr>
          <p:nvPr/>
        </p:nvPicPr>
        <p:blipFill>
          <a:blip r:embed="rId4" cstate="print"/>
          <a:srcRect l="23239" r="26057"/>
          <a:stretch>
            <a:fillRect/>
          </a:stretch>
        </p:blipFill>
        <p:spPr bwMode="auto">
          <a:xfrm>
            <a:off x="7215206" y="214291"/>
            <a:ext cx="1714512" cy="2357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G:\DCIM\101MSDCF\DSC00682.JPG"/>
          <p:cNvPicPr>
            <a:picLocks noChangeAspect="1" noChangeArrowheads="1"/>
          </p:cNvPicPr>
          <p:nvPr/>
        </p:nvPicPr>
        <p:blipFill>
          <a:blip r:embed="rId5" cstate="print"/>
          <a:srcRect l="3571" r="7143"/>
          <a:stretch>
            <a:fillRect/>
          </a:stretch>
        </p:blipFill>
        <p:spPr bwMode="auto">
          <a:xfrm>
            <a:off x="5072066" y="214290"/>
            <a:ext cx="1785950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G:\DCIM\101MSDCF\DSC00681.JPG"/>
          <p:cNvPicPr>
            <a:picLocks noChangeAspect="1" noChangeArrowheads="1"/>
          </p:cNvPicPr>
          <p:nvPr/>
        </p:nvPicPr>
        <p:blipFill>
          <a:blip r:embed="rId6" cstate="print"/>
          <a:srcRect l="6061" r="6061"/>
          <a:stretch>
            <a:fillRect/>
          </a:stretch>
        </p:blipFill>
        <p:spPr bwMode="auto">
          <a:xfrm>
            <a:off x="6786578" y="3000372"/>
            <a:ext cx="2071702" cy="264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0" name="Picture 8" descr="G:\DCIM\101MSDCF\DSC00680.JPG"/>
          <p:cNvPicPr>
            <a:picLocks noChangeAspect="1" noChangeArrowheads="1"/>
          </p:cNvPicPr>
          <p:nvPr/>
        </p:nvPicPr>
        <p:blipFill>
          <a:blip r:embed="rId7" cstate="print"/>
          <a:srcRect l="15254" t="3390" r="16101"/>
          <a:stretch>
            <a:fillRect/>
          </a:stretch>
        </p:blipFill>
        <p:spPr bwMode="auto">
          <a:xfrm>
            <a:off x="142844" y="2714620"/>
            <a:ext cx="2643206" cy="2035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1" name="Picture 9" descr="G:\DCIM\101MSDCF\DSC00679.JPG"/>
          <p:cNvPicPr>
            <a:picLocks noChangeAspect="1" noChangeArrowheads="1"/>
          </p:cNvPicPr>
          <p:nvPr/>
        </p:nvPicPr>
        <p:blipFill>
          <a:blip r:embed="rId8" cstate="print"/>
          <a:srcRect l="15748" r="21258"/>
          <a:stretch>
            <a:fillRect/>
          </a:stretch>
        </p:blipFill>
        <p:spPr bwMode="auto">
          <a:xfrm>
            <a:off x="3500430" y="2786058"/>
            <a:ext cx="2857520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24076465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CIM\101MSDCF\DSC01230.JPG"/>
          <p:cNvPicPr>
            <a:picLocks noChangeAspect="1" noChangeArrowheads="1"/>
          </p:cNvPicPr>
          <p:nvPr/>
        </p:nvPicPr>
        <p:blipFill>
          <a:blip r:embed="rId2" cstate="print"/>
          <a:srcRect l="9375" r="4688"/>
          <a:stretch>
            <a:fillRect/>
          </a:stretch>
        </p:blipFill>
        <p:spPr bwMode="auto">
          <a:xfrm>
            <a:off x="285720" y="214290"/>
            <a:ext cx="3929090" cy="3429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G:\DCIM\101MSDCF\DSC01209.JPG"/>
          <p:cNvPicPr>
            <a:picLocks noChangeAspect="1" noChangeArrowheads="1"/>
          </p:cNvPicPr>
          <p:nvPr/>
        </p:nvPicPr>
        <p:blipFill>
          <a:blip r:embed="rId3" cstate="print"/>
          <a:srcRect l="3333" r="18333"/>
          <a:stretch>
            <a:fillRect/>
          </a:stretch>
        </p:blipFill>
        <p:spPr bwMode="auto">
          <a:xfrm>
            <a:off x="4786314" y="3357562"/>
            <a:ext cx="4000528" cy="3214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1MSDCF\DSC01210.JPG"/>
          <p:cNvPicPr>
            <a:picLocks noChangeAspect="1" noChangeArrowheads="1"/>
          </p:cNvPicPr>
          <p:nvPr/>
        </p:nvPicPr>
        <p:blipFill>
          <a:blip r:embed="rId2" cstate="print"/>
          <a:srcRect l="12069" r="8621"/>
          <a:stretch>
            <a:fillRect/>
          </a:stretch>
        </p:blipFill>
        <p:spPr bwMode="auto">
          <a:xfrm>
            <a:off x="428596" y="285728"/>
            <a:ext cx="3286148" cy="3357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F:\DCIM\101MSDCF\DSC01213.JPG"/>
          <p:cNvPicPr>
            <a:picLocks noChangeAspect="1" noChangeArrowheads="1"/>
          </p:cNvPicPr>
          <p:nvPr/>
        </p:nvPicPr>
        <p:blipFill>
          <a:blip r:embed="rId3" cstate="print"/>
          <a:srcRect l="1667" t="18181" r="3333"/>
          <a:stretch>
            <a:fillRect/>
          </a:stretch>
        </p:blipFill>
        <p:spPr bwMode="auto">
          <a:xfrm>
            <a:off x="4500562" y="285728"/>
            <a:ext cx="3857652" cy="3286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1472" y="3857628"/>
            <a:ext cx="67866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игровых центрах «Семья» ,«Магазин» «Салон красоты», «Больница», нами собраны , игрушки  которые, знакомят детей с окружающими их предметами быта . Дети знакомятся с новыми предметами и учатся действовать с ним , выбирать роль , выполнять в игре несколько взаимосвязанных действий . Подобранны нами игровой материал позволяет комбинировать различные сюжеты , создавать новые игровые образы.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992262984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DCIM\101MSDCF\DSC01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000109"/>
            <a:ext cx="4000527" cy="3286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F:\DCIM\101MSDCF\DSC01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00108"/>
            <a:ext cx="3955331" cy="3357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5786" y="4572008"/>
            <a:ext cx="6072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Наш уголок дежурных оснащен всеми необходимыми  предметами для формирования у детей простейших трудовых навыков. Дети с удовольствием накрывают на столы , стараются правильно использовать предметы посуды для сервировки стола к завтраку , к обеду и ужину.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214414" y="428604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 Труд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xmlns="" val="1552005412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1MSDCF\DSC01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4286312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F:\DCIM\101MSDCF\DSC01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4000528" cy="3929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0034" y="4786322"/>
            <a:ext cx="650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Уголок безопасного движения  оснащен необходимыми атрибутами к дорожным сюжетно – ролевым играм , занятиям для знакомства детей с правилами дорожного движения 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571480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u="sng" dirty="0" smtClean="0"/>
              <a:t>Уголок безопасности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xmlns="" val="1850231298"/>
      </p:ext>
    </p:extLst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Autumn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Осень</Template>
  <TotalTime>621</TotalTime>
  <Words>835</Words>
  <Application>Microsoft Office PowerPoint</Application>
  <PresentationFormat>Экран (4:3)</PresentationFormat>
  <Paragraphs>64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Autumn</vt:lpstr>
      <vt:lpstr>Презентация предметно – развивающей среды  второй младшей группы №5 «Теремок»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1</cp:lastModifiedBy>
  <cp:revision>70</cp:revision>
  <dcterms:created xsi:type="dcterms:W3CDTF">2013-11-25T09:25:33Z</dcterms:created>
  <dcterms:modified xsi:type="dcterms:W3CDTF">2013-12-01T16:22:19Z</dcterms:modified>
</cp:coreProperties>
</file>