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6" r:id="rId2"/>
    <p:sldId id="277" r:id="rId3"/>
    <p:sldId id="259" r:id="rId4"/>
    <p:sldId id="278" r:id="rId5"/>
    <p:sldId id="279" r:id="rId6"/>
    <p:sldId id="275" r:id="rId7"/>
    <p:sldId id="262" r:id="rId8"/>
    <p:sldId id="274" r:id="rId9"/>
    <p:sldId id="260" r:id="rId10"/>
    <p:sldId id="280" r:id="rId11"/>
    <p:sldId id="283" r:id="rId12"/>
    <p:sldId id="281" r:id="rId13"/>
    <p:sldId id="282" r:id="rId14"/>
    <p:sldId id="285" r:id="rId15"/>
    <p:sldId id="284" r:id="rId16"/>
    <p:sldId id="286" r:id="rId17"/>
    <p:sldId id="288" r:id="rId18"/>
    <p:sldId id="290" r:id="rId19"/>
    <p:sldId id="289" r:id="rId20"/>
    <p:sldId id="291" r:id="rId21"/>
    <p:sldId id="293" r:id="rId22"/>
    <p:sldId id="292" r:id="rId23"/>
    <p:sldId id="294" r:id="rId24"/>
    <p:sldId id="295" r:id="rId25"/>
    <p:sldId id="296" r:id="rId26"/>
    <p:sldId id="298" r:id="rId27"/>
    <p:sldId id="297" r:id="rId28"/>
    <p:sldId id="299" r:id="rId29"/>
    <p:sldId id="300" r:id="rId30"/>
    <p:sldId id="301" r:id="rId31"/>
    <p:sldId id="302" r:id="rId32"/>
    <p:sldId id="303" r:id="rId33"/>
    <p:sldId id="287" r:id="rId34"/>
    <p:sldId id="273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31" autoAdjust="0"/>
  </p:normalViewPr>
  <p:slideViewPr>
    <p:cSldViewPr>
      <p:cViewPr>
        <p:scale>
          <a:sx n="100" d="100"/>
          <a:sy n="100" d="100"/>
        </p:scale>
        <p:origin x="-516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014CB-E4AD-4494-AB27-BA950DA770DB}" type="datetimeFigureOut">
              <a:rPr lang="ru-RU" smtClean="0"/>
              <a:t>04.12.2013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0204B-9DFF-43BB-AA8E-7835B2AEF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775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0204B-9DFF-43BB-AA8E-7835B2AEF9E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944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0204B-9DFF-43BB-AA8E-7835B2AEF9E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280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516A3-8D58-43E3-9F42-DB3E95D7E33F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DC841-6718-4A2F-97DC-9504C44910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459F9-AE12-4473-A4B3-C74788AD7EE9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73FBC-3DE7-40DE-82FC-36A60FCAAD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9BD8D-B294-4064-9463-444C5A8A9E92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BC2EB-55B2-4BA4-B865-76E2050153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BACA5-4181-4995-82F6-A1F5CAFDB5D6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ACD19-884B-4DF0-AF41-785179AA21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2758D-1DCA-445E-A110-E203EEC7B69B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FFB34-7A20-4BDA-8F2A-54573D53F3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BA50C-545F-4372-8730-C007875BDA25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C64AD-F730-4FB5-BC1F-4A3A884232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C488C-42AE-4B99-A2DD-ADED836CB210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509C-55AC-43DB-9A49-2013E8071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4AE2B-01EB-429C-8F7A-73AA928243AB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5B01B-3419-433A-AEF5-025FC5BECB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45F46-F03A-409E-9F1E-43113FFFE003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038A6-0836-4DC2-A950-CE99790E28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F68B5-FE55-47C0-AABD-174E56D6D717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6A6E1-46EC-4E4D-A724-54DB8C5966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3BFA2-0695-4EBA-BA6D-0411E15646F6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CBB8E-4B22-42EC-BEC0-F1127A31F5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A07B78-25E2-45A7-9FD7-A2BA21A9E72B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FF0B52-E9F8-45A0-B52D-025462C0E5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7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 descr="фон ОН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7611" y="-74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logo_sudarush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9" y="0"/>
            <a:ext cx="1717337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ятно 2 5"/>
          <p:cNvSpPr/>
          <p:nvPr/>
        </p:nvSpPr>
        <p:spPr>
          <a:xfrm>
            <a:off x="179512" y="927304"/>
            <a:ext cx="8712968" cy="5688632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spc="3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Предметно – </a:t>
            </a:r>
          </a:p>
          <a:p>
            <a:pPr algn="ctr"/>
            <a:r>
              <a:rPr lang="ru-RU" sz="3600" i="1" spc="3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Развивающая Среда</a:t>
            </a:r>
          </a:p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188640"/>
            <a:ext cx="65527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dirty="0"/>
              <a:t>центр развития ребенка</a:t>
            </a:r>
          </a:p>
          <a:p>
            <a:pPr algn="ctr"/>
            <a:r>
              <a:rPr lang="ru-RU" dirty="0"/>
              <a:t>детский сад первой категории №59 «</a:t>
            </a:r>
            <a:r>
              <a:rPr lang="ru-RU" dirty="0" smtClean="0"/>
              <a:t>Лакомка»</a:t>
            </a:r>
          </a:p>
          <a:p>
            <a:pPr algn="ctr"/>
            <a:endParaRPr lang="ru-RU" sz="16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2348880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i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7" y="6031201"/>
            <a:ext cx="4068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Группа №6 «Сударушка»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52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24">
        <p:split orient="vert"/>
      </p:transition>
    </mc:Choice>
    <mc:Fallback xmlns="">
      <p:transition spd="slow" advTm="302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35179"/>
            <a:ext cx="4831428" cy="395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4" y="1"/>
            <a:ext cx="4585814" cy="419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0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9"/>
    </mc:Choice>
    <mc:Fallback xmlns="">
      <p:transition spd="slow" advTm="173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User\Desktop\ФОТО САДИК\SAM_18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619" y="4026265"/>
            <a:ext cx="374441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C:\Users\User\Desktop\ФОТО САДИК\SAM_17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112568" cy="3834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ФОТО САДИК\SAM_17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91988"/>
            <a:ext cx="3569154" cy="26768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09250" y="548680"/>
            <a:ext cx="3308990" cy="3312368"/>
          </a:xfrm>
        </p:spPr>
        <p:txBody>
          <a:bodyPr/>
          <a:lstStyle/>
          <a:p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  <a:t>Практико-познавательная деятельность: «Что будет, если я сделаю то или это?»; «Что было бы , если бы?...»</a:t>
            </a:r>
            <a:endParaRPr lang="ru-RU" sz="28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63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5"/>
    </mc:Choice>
    <mc:Fallback xmlns="">
      <p:transition spd="slow" advTm="452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0" y="0"/>
            <a:ext cx="8748713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26308"/>
            <a:ext cx="8640960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/>
              <a:t>Социально-личностное направление представлено образовательными областями «Социализация», «Труд», «Безопасность».</a:t>
            </a:r>
            <a:endParaRPr lang="ru-RU" dirty="0"/>
          </a:p>
        </p:txBody>
      </p:sp>
      <p:pic>
        <p:nvPicPr>
          <p:cNvPr id="4101" name="Picture 5" descr="C:\Users\User\Desktop\ФОТО САДИК\SAM_18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0" y="4149079"/>
            <a:ext cx="3489190" cy="26168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ФОТО САДИК\SAM_18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99" y="1340768"/>
            <a:ext cx="3384376" cy="2538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68" y="1478846"/>
            <a:ext cx="3674618" cy="2750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32040" y="4581128"/>
            <a:ext cx="4104456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не мы, то кто же,</a:t>
            </a:r>
          </a:p>
          <a:p>
            <a:r>
              <a:rPr lang="ru-RU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Детям нашим поможет</a:t>
            </a:r>
          </a:p>
          <a:p>
            <a:r>
              <a:rPr lang="ru-RU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Россию любить и знать!</a:t>
            </a:r>
          </a:p>
          <a:p>
            <a:r>
              <a:rPr lang="ru-RU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важно не опоздать….</a:t>
            </a:r>
          </a:p>
        </p:txBody>
      </p:sp>
    </p:spTree>
    <p:extLst>
      <p:ext uri="{BB962C8B-B14F-4D97-AF65-F5344CB8AC3E}">
        <p14:creationId xmlns:p14="http://schemas.microsoft.com/office/powerpoint/2010/main" val="320987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3"/>
    </mc:Choice>
    <mc:Fallback xmlns="">
      <p:transition spd="slow" advTm="812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9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User\Desktop\ФОТО САДИК\SAM_18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75" y="0"/>
            <a:ext cx="3899924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ФОТО САДИК\SAM_18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33804"/>
            <a:ext cx="3923972" cy="2942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ФОТО САДИК\SAM_18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2626"/>
            <a:ext cx="3528392" cy="264629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ФОТО САДИК\SAM_18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852937"/>
            <a:ext cx="3600399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ФОТО САДИК\SAM_186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8" y="4509120"/>
            <a:ext cx="3600399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884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1"/>
    </mc:Choice>
    <mc:Fallback xmlns="">
      <p:transition spd="slow" advTm="4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9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530" y="3645024"/>
            <a:ext cx="402483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E:\фото  6группа  день защиты детей и космос\IMAG1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93" y="188640"/>
            <a:ext cx="4355976" cy="29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фото  6группа  день защиты детей и космос\IMAG10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37" y="3645024"/>
            <a:ext cx="4479698" cy="298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Ознакомление с первыми «шагами» по освоению человеком космоса</a:t>
            </a:r>
            <a:endParaRPr lang="ru-RU" sz="32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401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64">
        <p14:honeycomb/>
      </p:transition>
    </mc:Choice>
    <mc:Fallback xmlns="">
      <p:transition spd="slow" advTm="2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C:\Users\User\Desktop\ФОТО САДИК\SAM_18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4235">
            <a:off x="148661" y="711945"/>
            <a:ext cx="2634405" cy="197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\Desktop\ФОТО САДИК\SAM_18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5104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908720"/>
            <a:ext cx="316835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                  </a:t>
            </a:r>
          </a:p>
          <a:p>
            <a:pPr algn="ctr"/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нашей группе все актеры,</a:t>
            </a:r>
            <a:b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Кукловоды и танцоры. </a:t>
            </a:r>
            <a:b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Каждый день и каждый час</a:t>
            </a:r>
            <a:b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Мы хотим играть для Вас!!!</a:t>
            </a:r>
          </a:p>
        </p:txBody>
      </p:sp>
      <p:pic>
        <p:nvPicPr>
          <p:cNvPr id="7173" name="Picture 5" descr="C:\Users\User\Desktop\ФОТО САДИК\SAM_18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7344">
            <a:off x="5910455" y="722976"/>
            <a:ext cx="2898989" cy="217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User\Desktop\ФОТО САДИК\SAM_18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521" y="4447719"/>
            <a:ext cx="3141660" cy="235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74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8">
        <p14:ripple/>
      </p:transition>
    </mc:Choice>
    <mc:Fallback xmlns="">
      <p:transition spd="slow" advTm="123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E:\сайт\среда\IMAG10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16" y="332656"/>
            <a:ext cx="4320480" cy="2880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 descr="E:\сайт\среда\IMAG10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125" y="3429000"/>
            <a:ext cx="4824536" cy="32163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1" name="Picture 5" descr="C:\Users\User\Desktop\ФОТО САДИК\SAM_18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92" y="238203"/>
            <a:ext cx="3936437" cy="29523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582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8"/>
    </mc:Choice>
    <mc:Fallback xmlns="">
      <p:transition spd="slow" advTm="9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1568"/>
            <a:ext cx="481007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644" y="2564904"/>
            <a:ext cx="5282517" cy="39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328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8"/>
    </mc:Choice>
    <mc:Fallback xmlns="">
      <p:transition spd="slow" advTm="6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928" y="3565668"/>
            <a:ext cx="4241564" cy="3175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49" y="404664"/>
            <a:ext cx="3742943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3316" name="Picture 4" descr="C:\Users\User\Desktop\ФОТО САДИК\SAM_18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420888"/>
            <a:ext cx="3240360" cy="43204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ертикальный свиток 4"/>
          <p:cNvSpPr/>
          <p:nvPr/>
        </p:nvSpPr>
        <p:spPr>
          <a:xfrm>
            <a:off x="323529" y="116632"/>
            <a:ext cx="4392488" cy="2160240"/>
          </a:xfrm>
          <a:prstGeom prst="verticalScroll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3744416" cy="1426170"/>
          </a:xfrm>
        </p:spPr>
        <p:txBody>
          <a:bodyPr/>
          <a:lstStyle/>
          <a:p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игры как формы, средства организации детской жизни, как метод гармоничного развития ребенка, подготовки его к школе</a:t>
            </a:r>
            <a:r>
              <a:rPr lang="ru-RU" sz="1600" dirty="0" smtClean="0"/>
              <a:t>.</a:t>
            </a:r>
            <a:endParaRPr lang="ru-RU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273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590">
        <p14:flip dir="r"/>
      </p:transition>
    </mc:Choice>
    <mc:Fallback xmlns="">
      <p:transition spd="slow" advTm="125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C:\Users\User\Desktop\ФОТО САДИК\SAM_18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5112567" cy="38344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6632"/>
            <a:ext cx="5184575" cy="38884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85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5">
        <p14:gallery dir="l"/>
      </p:transition>
    </mc:Choice>
    <mc:Fallback xmlns="">
      <p:transition spd="slow" advTm="7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1540" y="476672"/>
            <a:ext cx="828092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   Программа подготовительной группы является частью общей программы воспитания «Детский сад – дом радости» Крылова Н. М., Иванова В. Т. и направлена на содействие амплификации развития и саморазвития ребенка как неповторимой индивидуальности.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   Главной задачей воспитания дошкольника являются создания у детей чувства эмоционального комфорта и психологической защищенности. В нашей группе ребенку необходимо чувствовать себя любимым и неповторимым. Поэтому важным является и среда, в которой проходит воспитательный процесс.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 В группе предметно-развивающая среда с учетом основных направлений организована так, чтобы каждый ребенок имел возможность заниматься любимым делом в разных видах деятельности (познавательной, игровой, речевой, коммуникативной и др.)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424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8"/>
    </mc:Choice>
    <mc:Fallback xmlns="">
      <p:transition spd="slow" advTm="149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C:\Users\User\Desktop\ФОТО САДИК\SAM_18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112341" cy="30842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ФОТО САДИК\SAM_18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4967"/>
            <a:ext cx="4488499" cy="33663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Desktop\ФОТО САДИК\SAM_18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" y="3591018"/>
            <a:ext cx="4200467" cy="31503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3444"/>
            <a:ext cx="7632848" cy="263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59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"/>
    </mc:Choice>
    <mc:Fallback xmlns="">
      <p:transition spd="slow" advTm="235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149739" cy="611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7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8"/>
    </mc:Choice>
    <mc:Fallback xmlns="">
      <p:transition spd="slow" advTm="308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6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E:\сайт\среда\DSC00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44" y="233264"/>
            <a:ext cx="8832981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77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"/>
    </mc:Choice>
    <mc:Fallback xmlns="">
      <p:transition spd="slow" advTm="125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C:\Users\User\Desktop\ФОТО САДИК\SAM_18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816423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E:\сайт\среда\IMAG02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4824536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1475656" y="116632"/>
            <a:ext cx="3096344" cy="2304256"/>
          </a:xfrm>
          <a:prstGeom prst="wedgeEllipseCallout">
            <a:avLst>
              <a:gd name="adj1" fmla="val -39650"/>
              <a:gd name="adj2" fmla="val 103713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00"/>
                </a:solidFill>
              </a:rPr>
              <a:t>Всякое уменье трудом дается!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676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9"/>
    </mc:Choice>
    <mc:Fallback xmlns="">
      <p:transition spd="slow" advTm="9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C:\Users\User\Desktop\ФОТО САДИК\SAM_18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39"/>
            <a:ext cx="4105434" cy="307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ФОТО САДИК\SAM_18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044" y="188639"/>
            <a:ext cx="4105433" cy="307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User\Desktop\ФОТО САДИК\SAM_18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6" y="3596689"/>
            <a:ext cx="4180396" cy="313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E:\сайт\среда\Изображение 1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68" y="3596689"/>
            <a:ext cx="4281320" cy="32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56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">
        <p14:prism isContent="1"/>
      </p:transition>
    </mc:Choice>
    <mc:Fallback xmlns="">
      <p:transition spd="slow" advTm="12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 descr="C:\Users\User\Desktop\ФОТО САДИК\SAM_18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User\Desktop\ФОТО САДИК\SAM_18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5040560" cy="40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User\Desktop\ФОТО САДИК\SAM_18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65104"/>
            <a:ext cx="4079860" cy="234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Лента лицом вниз 2"/>
          <p:cNvSpPr/>
          <p:nvPr/>
        </p:nvSpPr>
        <p:spPr>
          <a:xfrm>
            <a:off x="4067944" y="188640"/>
            <a:ext cx="4799940" cy="2376264"/>
          </a:xfrm>
          <a:prstGeom prst="ribb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2002234"/>
          </a:xfrm>
          <a:ln>
            <a:solidFill>
              <a:srgbClr val="7030A0"/>
            </a:solidFill>
          </a:ln>
        </p:spPr>
        <p:txBody>
          <a:bodyPr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добра </a:t>
            </a:r>
            <a:b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трудиться –</a:t>
            </a:r>
            <a:b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есть чем </a:t>
            </a:r>
            <a:b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похвалиться!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417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35">
        <p:split orient="vert"/>
      </p:transition>
    </mc:Choice>
    <mc:Fallback xmlns="">
      <p:transition spd="slow" advTm="153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7" y="188640"/>
            <a:ext cx="3415791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660" y="2924203"/>
            <a:ext cx="4863245" cy="364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Блок-схема: несколько документов 5"/>
          <p:cNvSpPr/>
          <p:nvPr/>
        </p:nvSpPr>
        <p:spPr>
          <a:xfrm>
            <a:off x="4314554" y="116632"/>
            <a:ext cx="3559952" cy="2808312"/>
          </a:xfrm>
          <a:prstGeom prst="flowChartMultidocument">
            <a:avLst/>
          </a:prstGeom>
          <a:solidFill>
            <a:srgbClr val="7030A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ndalus" pitchFamily="18" charset="-78"/>
              </a:rPr>
              <a:t>О безопасности в пути,</a:t>
            </a:r>
          </a:p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ndalus" pitchFamily="18" charset="-78"/>
              </a:rPr>
              <a:t>На улице и дома</a:t>
            </a:r>
          </a:p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ndalus" pitchFamily="18" charset="-78"/>
              </a:rPr>
              <a:t>Мы будем, знаю, говорить</a:t>
            </a:r>
          </a:p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ndalus" pitchFamily="18" charset="-78"/>
              </a:rPr>
              <a:t>Сегодня в группе снова.</a:t>
            </a:r>
          </a:p>
          <a:p>
            <a:pPr algn="ctr"/>
            <a:endParaRPr lang="ru-RU" sz="2000" dirty="0">
              <a:solidFill>
                <a:schemeClr val="bg2">
                  <a:lumMod val="20000"/>
                  <a:lumOff val="80000"/>
                </a:schemeClr>
              </a:solidFill>
              <a:cs typeface="Andalus" pitchFamily="18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765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9"/>
    </mc:Choice>
    <mc:Fallback xmlns="">
      <p:transition spd="slow" advTm="6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 descr="C:\Users\User\Desktop\ФОТО САДИК\SAM_18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09120"/>
            <a:ext cx="297633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E:\сайт\среда\IMAG10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33" y="4869499"/>
            <a:ext cx="2807804" cy="187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E:\сайт\среда\IMAG10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624" y="200722"/>
            <a:ext cx="2735796" cy="182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C:\Users\User\Desktop\ФОТО САДИК\SAM_18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33" y="200722"/>
            <a:ext cx="2836562" cy="201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E:\сайт\среда\DSCN136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769"/>
            <a:ext cx="508856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86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968">
        <p14:flash/>
      </p:transition>
    </mc:Choice>
    <mc:Fallback xmlns="">
      <p:transition spd="slow" advTm="9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114899"/>
            <a:ext cx="8748713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Художественно-эстетическое направление представлено областями «Художественное творчество», «Музыка»</a:t>
            </a:r>
            <a:endParaRPr lang="ru-RU" sz="2000" dirty="0"/>
          </a:p>
        </p:txBody>
      </p:sp>
      <p:pic>
        <p:nvPicPr>
          <p:cNvPr id="22531" name="Picture 3" descr="C:\Users\User\Desktop\ФОТО САДИК\SAM_18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6344">
            <a:off x="-224332" y="1169789"/>
            <a:ext cx="3331861" cy="24988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User\Desktop\ФОТО САДИК\SAM_18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082">
            <a:off x="5564254" y="4479156"/>
            <a:ext cx="3613304" cy="27099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C:\Users\User\Desktop\ФОТО САДИК\SAM_18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5230">
            <a:off x="-85175" y="3933056"/>
            <a:ext cx="3707904" cy="27809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3768" y="1720840"/>
            <a:ext cx="43204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художественно-эстетическое воспитание способствует развитию гармонической личности. Умение чувствовать, понимать и ценить прекрасное не приходит само, его надо систематически развивать Основной целью художественно-эстетического воспитания детей является: - развитие способности художественного видения мира; - приобщение к миру искусства; - развитие художественно-творческих способностей.</a:t>
            </a:r>
          </a:p>
        </p:txBody>
      </p:sp>
      <p:pic>
        <p:nvPicPr>
          <p:cNvPr id="22534" name="Picture 6" descr="C:\Users\User\Desktop\ФОТО САДИК\SAM_1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6513">
            <a:off x="5952681" y="1558101"/>
            <a:ext cx="3494220" cy="26206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85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355">
        <p:circle/>
      </p:transition>
    </mc:Choice>
    <mc:Fallback xmlns="">
      <p:transition spd="slow" advTm="335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E:\сайт\среда\занят изо\IMG_3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55" y="116632"/>
            <a:ext cx="5256584" cy="394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E:\сайт\занятие о птицах\CIMG34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71202"/>
            <a:ext cx="3756920" cy="281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E:\сайт\занятие о птицах\CIMG34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07" y="3971203"/>
            <a:ext cx="3808629" cy="285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4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"/>
    </mc:Choice>
    <mc:Fallback xmlns="">
      <p:transition spd="slow" advTm="207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1" descr="фон ОН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19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1331913" y="4918889"/>
            <a:ext cx="64087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Здесь у нас стоят кабинки,</a:t>
            </a:r>
          </a:p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Внутри порядок – ни пылинки!</a:t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Залог здоровья – чистота!</a:t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На каждом шкафчике - картинка!</a:t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Не раздевалка – красота!</a:t>
            </a:r>
          </a:p>
        </p:txBody>
      </p:sp>
      <p:pic>
        <p:nvPicPr>
          <p:cNvPr id="1028" name="Picture 4" descr="C:\Users\User\Desktop\ФОТО САДИК\SAM_17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07" y="4918889"/>
            <a:ext cx="2465993" cy="18494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 САДИК\SAM_18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29" y="260648"/>
            <a:ext cx="5892939" cy="4419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ФОТО САДИК\SAM_17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349" y="4918889"/>
            <a:ext cx="2465949" cy="18494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5733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E:\фото  6группа  день защиты детей и космос\DSC099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84042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E:\фото  6группа  день защиты детей и космос\DSC099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12" y="3448976"/>
            <a:ext cx="4139953" cy="310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E:\фото  6группа  день защиты детей и космос\DSC099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7" y="3561301"/>
            <a:ext cx="3990185" cy="299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E:\фото  6группа  день защиты детей и космос\IMAG106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60649"/>
            <a:ext cx="432047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723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4"/>
    </mc:Choice>
    <mc:Fallback xmlns="">
      <p:transition spd="slow" advTm="5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" descr="фон ОН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4" y="116632"/>
            <a:ext cx="8755063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Физическое направление представлено областями «Физическая культура», «Здоровье»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6852" y="2055909"/>
            <a:ext cx="262494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latin typeface="+mj-lt"/>
              </a:rPr>
              <a:t>Если день начать с зарядки, </a:t>
            </a:r>
            <a:br>
              <a:rPr lang="ru-RU" sz="2800" i="1" dirty="0" smtClean="0">
                <a:latin typeface="+mj-lt"/>
              </a:rPr>
            </a:br>
            <a:r>
              <a:rPr lang="ru-RU" sz="2800" i="1" dirty="0" smtClean="0">
                <a:latin typeface="+mj-lt"/>
              </a:rPr>
              <a:t>Значит, будет всё в порядке. </a:t>
            </a:r>
            <a:br>
              <a:rPr lang="ru-RU" sz="2800" i="1" dirty="0" smtClean="0">
                <a:latin typeface="+mj-lt"/>
              </a:rPr>
            </a:br>
            <a:r>
              <a:rPr lang="ru-RU" sz="2800" i="1" dirty="0" smtClean="0">
                <a:latin typeface="+mj-lt"/>
              </a:rPr>
              <a:t>Нам пилюли и микстуру </a:t>
            </a:r>
            <a:br>
              <a:rPr lang="ru-RU" sz="2800" i="1" dirty="0" smtClean="0">
                <a:latin typeface="+mj-lt"/>
              </a:rPr>
            </a:br>
            <a:r>
              <a:rPr lang="ru-RU" sz="2800" i="1" dirty="0" smtClean="0">
                <a:latin typeface="+mj-lt"/>
              </a:rPr>
              <a:t>Заменяют физкультура!</a:t>
            </a:r>
            <a:r>
              <a:rPr lang="ru-RU" dirty="0"/>
              <a:t> </a:t>
            </a:r>
          </a:p>
        </p:txBody>
      </p:sp>
      <p:pic>
        <p:nvPicPr>
          <p:cNvPr id="25605" name="Picture 5" descr="C:\Users\User\Desktop\ФОТО САДИК\SAM_18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22" y="1916832"/>
            <a:ext cx="566462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29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86">
        <p14:ripple/>
      </p:transition>
    </mc:Choice>
    <mc:Fallback xmlns="">
      <p:transition spd="slow" advTm="15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9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083" y="3337644"/>
            <a:ext cx="4441452" cy="333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83" y="206152"/>
            <a:ext cx="4127500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969" y="198934"/>
            <a:ext cx="3759833" cy="281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4" y="3751806"/>
            <a:ext cx="3769245" cy="282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706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8"/>
    </mc:Choice>
    <mc:Fallback xmlns="">
      <p:transition spd="slow" advTm="9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4121972" cy="3089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45024"/>
            <a:ext cx="3044021" cy="3030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4850"/>
            <a:ext cx="2952328" cy="6444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42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2844">
        <p14:glitter pattern="hexagon"/>
      </p:transition>
    </mc:Choice>
    <mc:Fallback xmlns="">
      <p:transition spd="slow" advTm="28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 descr="фон ОН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352928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+mn-cs"/>
              </a:rPr>
              <a:t> </a:t>
            </a:r>
          </a:p>
        </p:txBody>
      </p:sp>
      <p:sp>
        <p:nvSpPr>
          <p:cNvPr id="28675" name="Rectangle 1"/>
          <p:cNvSpPr>
            <a:spLocks noChangeArrowheads="1"/>
          </p:cNvSpPr>
          <p:nvPr/>
        </p:nvSpPr>
        <p:spPr bwMode="auto">
          <a:xfrm>
            <a:off x="0" y="831850"/>
            <a:ext cx="8820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1200">
              <a:latin typeface="Bookman Old Style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22" name="Picture 2" descr="C:\Users\User\Desktop\ФОТО САДИК\SAM_17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377" y="1486554"/>
            <a:ext cx="4222109" cy="31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5688632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Группу всю мы показали,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 себе все рассказали.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Вас в гости снова будем ждать,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Нам есть еще, что показать!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30723" name="Picture 3" descr="E:\фото  6группа  день защиты детей и космос\Бизон гонки\DSC008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20" y="3356992"/>
            <a:ext cx="441649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764">
    <p:wheel spokes="2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95536" y="-26394"/>
            <a:ext cx="8352928" cy="1439169"/>
          </a:xfrm>
          <a:prstGeom prst="horizontalScroll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3" y="3053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Горизонтальный свиток 5"/>
          <p:cNvSpPr/>
          <p:nvPr/>
        </p:nvSpPr>
        <p:spPr>
          <a:xfrm>
            <a:off x="179512" y="126006"/>
            <a:ext cx="8721352" cy="1439169"/>
          </a:xfrm>
          <a:prstGeom prst="horizontalScroll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16633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i="1" dirty="0" smtClean="0"/>
          </a:p>
          <a:p>
            <a:pPr algn="just"/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</a:rPr>
              <a:t>Познавательно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</a:rPr>
              <a:t>– речевое направление представлено образовательными областями 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</a:rPr>
              <a:t>«Познание», «Чтение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</a:rPr>
              <a:t>художественной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</a:rPr>
              <a:t>литературы», «Коммуникация».</a:t>
            </a:r>
          </a:p>
          <a:p>
            <a:endParaRPr lang="ru-RU" sz="1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65175"/>
            <a:ext cx="2886171" cy="203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21773"/>
            <a:ext cx="4206540" cy="532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 rot="10800000" flipV="1">
            <a:off x="5364087" y="3781936"/>
            <a:ext cx="26701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Что за чудо эти книжки!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Очень любят их детишки!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Регулярно все читают,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Много знаний получают!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688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6020">
        <p14:honeycomb/>
      </p:transition>
    </mc:Choice>
    <mc:Fallback xmlns="">
      <p:transition spd="slow" advTm="60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User\Desktop\ФОТО САДИК\SAM_17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5702">
            <a:off x="5821137" y="260649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ФОТО САДИК\SAM_18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3947">
            <a:off x="197862" y="616214"/>
            <a:ext cx="2818026" cy="211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сайт\среда\IMAG06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998" y="3212976"/>
            <a:ext cx="5367264" cy="33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1124744"/>
            <a:ext cx="2232248" cy="1224136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  <a:t>Вместе с «Кронтиком» учимся слушать и рассуждать , осваивать звуки и читать.</a:t>
            </a:r>
            <a:endParaRPr lang="ru-RU" sz="1800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3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98">
        <p:dissolve/>
      </p:transition>
    </mc:Choice>
    <mc:Fallback xmlns="">
      <p:transition spd="slow" advTm="49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 descr="фон ОН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11560" y="2413338"/>
            <a:ext cx="6246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05299" y="4259996"/>
            <a:ext cx="2342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 вот так мы ведем календарь.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3437129" cy="25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3483260" cy="305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5070"/>
            <a:ext cx="3656274" cy="248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 descr="C:\Users\User\Desktop\ФОТО САДИК\SAM_18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9040"/>
            <a:ext cx="4183362" cy="29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7744" y="2605518"/>
            <a:ext cx="4248472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i="1" spc="300" dirty="0">
                <a:solidFill>
                  <a:schemeClr val="accent2">
                    <a:lumMod val="50000"/>
                  </a:schemeClr>
                </a:solidFill>
              </a:rPr>
              <a:t>Мы с фигурами знакомы,</a:t>
            </a:r>
          </a:p>
          <a:p>
            <a:r>
              <a:rPr lang="ru-RU" sz="1600" i="1" spc="300" dirty="0">
                <a:solidFill>
                  <a:schemeClr val="accent2">
                    <a:lumMod val="50000"/>
                  </a:schemeClr>
                </a:solidFill>
              </a:rPr>
              <a:t>Про цифры много узнаём.</a:t>
            </a:r>
          </a:p>
          <a:p>
            <a:r>
              <a:rPr lang="ru-RU" sz="1600" i="1" spc="300" dirty="0">
                <a:solidFill>
                  <a:schemeClr val="accent2">
                    <a:lumMod val="50000"/>
                  </a:schemeClr>
                </a:solidFill>
              </a:rPr>
              <a:t>И математики законы</a:t>
            </a:r>
          </a:p>
          <a:p>
            <a:r>
              <a:rPr lang="ru-RU" sz="1600" i="1" spc="300" dirty="0">
                <a:solidFill>
                  <a:schemeClr val="accent2">
                    <a:lumMod val="50000"/>
                  </a:schemeClr>
                </a:solidFill>
              </a:rPr>
              <a:t>Постигать не устаём!</a:t>
            </a:r>
          </a:p>
        </p:txBody>
      </p:sp>
    </p:spTree>
    <p:extLst>
      <p:ext uri="{BB962C8B-B14F-4D97-AF65-F5344CB8AC3E}">
        <p14:creationId xmlns:p14="http://schemas.microsoft.com/office/powerpoint/2010/main" val="354429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57">
        <p14:ripple/>
      </p:transition>
    </mc:Choice>
    <mc:Fallback xmlns="">
      <p:transition spd="slow" advTm="9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1" descr="фон ОН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25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C:\Users\User\Desktop\ФОТО САДИК\SAM_18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1546">
            <a:off x="221299" y="3683400"/>
            <a:ext cx="4025769" cy="3019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E:\сайт\среда\по 29 февраля 2012 0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0648"/>
            <a:ext cx="4990341" cy="3742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ФОТО САДИК\SAM_18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15465"/>
            <a:ext cx="4392488" cy="32943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0" y="116632"/>
            <a:ext cx="2952328" cy="2952328"/>
          </a:xfrm>
          <a:prstGeom prst="cloudCallout">
            <a:avLst>
              <a:gd name="adj1" fmla="val 85314"/>
              <a:gd name="adj2" fmla="val -207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+mj-lt"/>
            </a:endParaRPr>
          </a:p>
          <a:p>
            <a:pPr algn="ctr"/>
            <a:endParaRPr lang="ru-RU" dirty="0">
              <a:latin typeface="+mj-lt"/>
            </a:endParaRPr>
          </a:p>
          <a:p>
            <a:pPr algn="ctr"/>
            <a:r>
              <a:rPr lang="ru-RU" dirty="0" smtClean="0">
                <a:latin typeface="+mj-lt"/>
              </a:rPr>
              <a:t>Раз</a:t>
            </a:r>
            <a:r>
              <a:rPr lang="ru-RU" dirty="0">
                <a:latin typeface="+mj-lt"/>
              </a:rPr>
              <a:t>, два, три — сложу детали, </a:t>
            </a:r>
            <a:br>
              <a:rPr lang="ru-RU" dirty="0">
                <a:latin typeface="+mj-lt"/>
              </a:rPr>
            </a:br>
            <a:r>
              <a:rPr lang="ru-RU" dirty="0">
                <a:latin typeface="+mj-lt"/>
              </a:rPr>
              <a:t>Чтоб они машиной стали.</a:t>
            </a:r>
            <a:br>
              <a:rPr lang="ru-RU" dirty="0">
                <a:latin typeface="+mj-lt"/>
              </a:rPr>
            </a:br>
            <a:r>
              <a:rPr lang="ru-RU" dirty="0">
                <a:latin typeface="+mj-lt"/>
              </a:rPr>
              <a:t>Из конструктора такого</a:t>
            </a:r>
            <a:br>
              <a:rPr lang="ru-RU" dirty="0">
                <a:latin typeface="+mj-lt"/>
              </a:rPr>
            </a:br>
            <a:r>
              <a:rPr lang="ru-RU" dirty="0">
                <a:latin typeface="+mj-lt"/>
              </a:rPr>
              <a:t>Что ни сделай — все толково!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algn="ctr"/>
            <a:endParaRPr lang="ru-RU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962">
        <p14:shred/>
      </p:transition>
    </mc:Choice>
    <mc:Fallback xmlns="">
      <p:transition spd="slow" advTm="19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5" y="1306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8" y="188640"/>
            <a:ext cx="8820471" cy="629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99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"/>
    </mc:Choice>
    <mc:Fallback xmlns="">
      <p:transition spd="slow" advTm="91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 descr="фон ОН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69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012160" y="208619"/>
            <a:ext cx="2664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«</a:t>
            </a:r>
            <a:endParaRPr lang="ru-RU" dirty="0"/>
          </a:p>
        </p:txBody>
      </p:sp>
      <p:pic>
        <p:nvPicPr>
          <p:cNvPr id="10245" name="Picture 5" descr="C:\Users\User\Desktop\ФОТО САДИК\SAM_18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68760"/>
            <a:ext cx="6410352" cy="48077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07504" y="699194"/>
            <a:ext cx="244827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chemeClr val="accent3">
                    <a:lumMod val="50000"/>
                  </a:schemeClr>
                </a:solidFill>
              </a:rPr>
              <a:t>Расскажи – и я забуду, покажи – и я запомню, дай попробовать – и я пойму».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80">
        <p14:gallery dir="l"/>
      </p:transition>
    </mc:Choice>
    <mc:Fallback xmlns="">
      <p:transition spd="slow" advTm="22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8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6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1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2|1.9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5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4|2.5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3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6|2|1.9|2.2"/>
</p:tagLst>
</file>

<file path=ppt/theme/theme1.xml><?xml version="1.0" encoding="utf-8"?>
<a:theme xmlns:a="http://schemas.openxmlformats.org/drawingml/2006/main" name="Тема Office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</TotalTime>
  <Words>448</Words>
  <Application>Microsoft Office PowerPoint</Application>
  <PresentationFormat>Экран (4:3)</PresentationFormat>
  <Paragraphs>59</Paragraphs>
  <Slides>34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Вместе с «Кронтиком» учимся слушать и рассуждать , осваивать звуки и читать.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Практико-познавательная деятельность: «Что будет, если я сделаю то или это?»; «Что было бы , если бы?...»</vt:lpstr>
      <vt:lpstr>Презентация PowerPoint</vt:lpstr>
      <vt:lpstr>Презентация PowerPoint</vt:lpstr>
      <vt:lpstr>   Ознакомление с первыми «шагами» по освоению человеком космоса</vt:lpstr>
      <vt:lpstr>Презентация PowerPoint</vt:lpstr>
      <vt:lpstr>Презентация PowerPoint</vt:lpstr>
      <vt:lpstr>Презентация PowerPoint</vt:lpstr>
      <vt:lpstr>  Использование игры как формы, средства организации детской жизни, как метод гармоничного развития ребенка, подготовки его к школе.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Для добра  трудиться –  есть чем  похвалиться!</vt:lpstr>
      <vt:lpstr>Презентация PowerPoint</vt:lpstr>
      <vt:lpstr>Презентация PowerPoint</vt:lpstr>
      <vt:lpstr>Художественно-эстетическое направление представлено областями «Художественное творчество», «Музыка»</vt:lpstr>
      <vt:lpstr>Презентация PowerPoint</vt:lpstr>
      <vt:lpstr>Презентация PowerPoint</vt:lpstr>
      <vt:lpstr>Физическое направление представлено областями «Физическая культура», «Здоровье»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</cp:lastModifiedBy>
  <cp:revision>165</cp:revision>
  <dcterms:created xsi:type="dcterms:W3CDTF">2013-03-23T03:50:42Z</dcterms:created>
  <dcterms:modified xsi:type="dcterms:W3CDTF">2013-12-04T12:53:27Z</dcterms:modified>
</cp:coreProperties>
</file>