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75" r:id="rId3"/>
    <p:sldId id="270" r:id="rId4"/>
    <p:sldId id="266" r:id="rId5"/>
    <p:sldId id="272" r:id="rId6"/>
    <p:sldId id="260" r:id="rId7"/>
    <p:sldId id="261" r:id="rId8"/>
    <p:sldId id="276" r:id="rId9"/>
    <p:sldId id="262" r:id="rId10"/>
    <p:sldId id="263" r:id="rId11"/>
    <p:sldId id="277" r:id="rId12"/>
    <p:sldId id="264" r:id="rId13"/>
    <p:sldId id="267" r:id="rId14"/>
    <p:sldId id="273" r:id="rId15"/>
    <p:sldId id="271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4" d="100"/>
          <a:sy n="84" d="100"/>
        </p:scale>
        <p:origin x="-966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50"/>
    </c:view3D>
    <c:plotArea>
      <c:layout>
        <c:manualLayout>
          <c:layoutTarget val="inner"/>
          <c:xMode val="edge"/>
          <c:yMode val="edge"/>
          <c:x val="7.6883636346392878E-2"/>
          <c:y val="7.36736133796079E-2"/>
          <c:w val="0.75207853207006825"/>
          <c:h val="0.8212901717387957"/>
        </c:manualLayout>
      </c:layout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 ОНР 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зачисленно 20 детей с нарушением речи.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ФФНР 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зачисленно 20 детей с нарушением речи.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ФН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Всего зачисленно 20 детей с нарушением речи.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/>
        <c:shape val="cylinder"/>
        <c:axId val="86980480"/>
        <c:axId val="84954112"/>
        <c:axId val="0"/>
      </c:bar3DChart>
      <c:catAx>
        <c:axId val="86980480"/>
        <c:scaling>
          <c:orientation val="minMax"/>
        </c:scaling>
        <c:axPos val="b"/>
        <c:tickLblPos val="nextTo"/>
        <c:crossAx val="84954112"/>
        <c:crosses val="autoZero"/>
        <c:auto val="1"/>
        <c:lblAlgn val="ctr"/>
        <c:lblOffset val="100"/>
      </c:catAx>
      <c:valAx>
        <c:axId val="84954112"/>
        <c:scaling>
          <c:orientation val="minMax"/>
          <c:max val="20"/>
        </c:scaling>
        <c:axPos val="l"/>
        <c:majorGridlines/>
        <c:numFmt formatCode="#,##0.0" sourceLinked="0"/>
        <c:tickLblPos val="nextTo"/>
        <c:spPr>
          <a:ln w="12700"/>
        </c:spPr>
        <c:crossAx val="869804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чистой речью 14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ОНР 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ФФНР 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shape val="cylinder"/>
        <c:axId val="115946624"/>
        <c:axId val="115948160"/>
        <c:axId val="0"/>
      </c:bar3DChart>
      <c:catAx>
        <c:axId val="115946624"/>
        <c:scaling>
          <c:orientation val="minMax"/>
        </c:scaling>
        <c:axPos val="b"/>
        <c:numFmt formatCode="General" sourceLinked="1"/>
        <c:tickLblPos val="nextTo"/>
        <c:crossAx val="115948160"/>
        <c:crosses val="autoZero"/>
        <c:auto val="1"/>
        <c:lblAlgn val="ctr"/>
        <c:lblOffset val="100"/>
      </c:catAx>
      <c:valAx>
        <c:axId val="115948160"/>
        <c:scaling>
          <c:orientation val="minMax"/>
          <c:max val="20"/>
        </c:scaling>
        <c:axPos val="l"/>
        <c:majorGridlines/>
        <c:numFmt formatCode="#,##0.00" sourceLinked="0"/>
        <c:tickLblPos val="nextTo"/>
        <c:crossAx val="115946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ОНР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ФФНР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Дети с чистой речью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Сентябрь 2013 уч.г</c:v>
                </c:pt>
                <c:pt idx="1">
                  <c:v>Май 2014 уч.г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</c:ser>
        <c:dLbls/>
        <c:shape val="cylinder"/>
        <c:axId val="117054464"/>
        <c:axId val="117072640"/>
        <c:axId val="0"/>
      </c:bar3DChart>
      <c:catAx>
        <c:axId val="117054464"/>
        <c:scaling>
          <c:orientation val="minMax"/>
        </c:scaling>
        <c:axPos val="b"/>
        <c:tickLblPos val="nextTo"/>
        <c:crossAx val="117072640"/>
        <c:crosses val="autoZero"/>
        <c:auto val="1"/>
        <c:lblAlgn val="ctr"/>
        <c:lblOffset val="100"/>
      </c:catAx>
      <c:valAx>
        <c:axId val="117072640"/>
        <c:scaling>
          <c:orientation val="minMax"/>
          <c:max val="20"/>
        </c:scaling>
        <c:axPos val="l"/>
        <c:majorGridlines/>
        <c:numFmt formatCode="General" sourceLinked="1"/>
        <c:tickLblPos val="nextTo"/>
        <c:crossAx val="1170544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D092B-1CBA-4D5E-8679-4C3F50DC72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CC678C-722F-446A-A8FB-5B78054B6D47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D0FA2B5A-5D97-40BA-A72C-FD09A1FE4FE1}" type="parTrans" cxnId="{5D1BB71C-17FE-4468-959E-0D6D1CEA8A21}">
      <dgm:prSet/>
      <dgm:spPr/>
      <dgm:t>
        <a:bodyPr/>
        <a:lstStyle/>
        <a:p>
          <a:endParaRPr lang="ru-RU"/>
        </a:p>
      </dgm:t>
    </dgm:pt>
    <dgm:pt modelId="{741F2550-E58B-464C-A41A-984A18C5CC50}" type="sibTrans" cxnId="{5D1BB71C-17FE-4468-959E-0D6D1CEA8A21}">
      <dgm:prSet/>
      <dgm:spPr/>
      <dgm:t>
        <a:bodyPr/>
        <a:lstStyle/>
        <a:p>
          <a:endParaRPr lang="ru-RU"/>
        </a:p>
      </dgm:t>
    </dgm:pt>
    <dgm:pt modelId="{78C67086-32C6-4E16-AE76-1A65078BD47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Реализации общеобразовательных задач дошкольного образования с привлечением синхронного выравнивания речевого и психофизического развития детей с тяжелыми нарушениями речи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(общим недоразвитием речи);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DF945BD-C8C6-4D3A-9888-253178D62CB5}" type="parTrans" cxnId="{1A15E9BD-90F9-4245-BD99-24F1AF90ADC1}">
      <dgm:prSet/>
      <dgm:spPr/>
      <dgm:t>
        <a:bodyPr/>
        <a:lstStyle/>
        <a:p>
          <a:endParaRPr lang="ru-RU"/>
        </a:p>
      </dgm:t>
    </dgm:pt>
    <dgm:pt modelId="{9B101D9F-E641-46E8-A2E6-1A12238749AB}" type="sibTrans" cxnId="{1A15E9BD-90F9-4245-BD99-24F1AF90ADC1}">
      <dgm:prSet/>
      <dgm:spPr/>
      <dgm:t>
        <a:bodyPr/>
        <a:lstStyle/>
        <a:p>
          <a:endParaRPr lang="ru-RU"/>
        </a:p>
      </dgm:t>
    </dgm:pt>
    <dgm:pt modelId="{5D3A0FAA-DB89-4A7E-8A3B-7A092349A7B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Сформировать готовность к обучению в школе, развитие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коммуникативности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успешности в общении;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BC3CDA8-C652-4DDD-B8BD-78D4D7D3C558}" type="parTrans" cxnId="{9B4F151F-4232-4E44-8288-E22482FA1F35}">
      <dgm:prSet/>
      <dgm:spPr/>
      <dgm:t>
        <a:bodyPr/>
        <a:lstStyle/>
        <a:p>
          <a:endParaRPr lang="ru-RU"/>
        </a:p>
      </dgm:t>
    </dgm:pt>
    <dgm:pt modelId="{ADE7D6DC-23F8-4F67-860F-8C1E31CC6F92}" type="sibTrans" cxnId="{9B4F151F-4232-4E44-8288-E22482FA1F35}">
      <dgm:prSet/>
      <dgm:spPr/>
      <dgm:t>
        <a:bodyPr/>
        <a:lstStyle/>
        <a:p>
          <a:endParaRPr lang="ru-RU"/>
        </a:p>
      </dgm:t>
    </dgm:pt>
    <dgm:pt modelId="{97CF9742-0A4D-4165-BD72-A34B857C9EE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Охрана и укрепление физического и психического здоровья детей.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26CC6DE-74E4-4653-853D-A269CC60ED87}" type="parTrans" cxnId="{7C01A232-9194-42CA-8EBC-DDDE1F4567C5}">
      <dgm:prSet/>
      <dgm:spPr/>
      <dgm:t>
        <a:bodyPr/>
        <a:lstStyle/>
        <a:p>
          <a:endParaRPr lang="ru-RU"/>
        </a:p>
      </dgm:t>
    </dgm:pt>
    <dgm:pt modelId="{3C2590B1-5AE5-4DBC-A3B1-4D06682B96BE}" type="sibTrans" cxnId="{7C01A232-9194-42CA-8EBC-DDDE1F4567C5}">
      <dgm:prSet/>
      <dgm:spPr/>
      <dgm:t>
        <a:bodyPr/>
        <a:lstStyle/>
        <a:p>
          <a:endParaRPr lang="ru-RU"/>
        </a:p>
      </dgm:t>
    </dgm:pt>
    <dgm:pt modelId="{D14DDE0B-A17C-44F1-8394-2F2DC95F6A39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Устранение дефектов звукопроизношения (воспитание артикуляционных навыков, звукопроизношения, слоговой структуры) и развитие фонематического слуха (способность осуществлять операции различения и узнавания фонем, составляющих звуковую оболочку слова);развитие навыков звукового анализа ;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202CB01-5079-4BA6-97A9-4244180A211D}" type="parTrans" cxnId="{DEF663EE-37F0-4C42-9B91-CFE248439409}">
      <dgm:prSet/>
      <dgm:spPr/>
      <dgm:t>
        <a:bodyPr/>
        <a:lstStyle/>
        <a:p>
          <a:endParaRPr lang="ru-RU"/>
        </a:p>
      </dgm:t>
    </dgm:pt>
    <dgm:pt modelId="{B06B73C0-AE11-456C-9321-FCFB67563DD3}" type="sibTrans" cxnId="{DEF663EE-37F0-4C42-9B91-CFE248439409}">
      <dgm:prSet/>
      <dgm:spPr/>
      <dgm:t>
        <a:bodyPr/>
        <a:lstStyle/>
        <a:p>
          <a:endParaRPr lang="ru-RU"/>
        </a:p>
      </dgm:t>
    </dgm:pt>
    <dgm:pt modelId="{9DFDAC4F-10B7-4A02-BA2E-A203E9069A4F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Овладение детьми самостоятельной, связной, грамматически правильной речью и навыками речевого общения, фонетической системой русского языка, элементами грамоты;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658EB6-3D5C-4A81-82CD-2F8BC12AE611}" type="parTrans" cxnId="{8611B4EF-7B24-47EB-A1B0-5A142FAEEBCC}">
      <dgm:prSet/>
      <dgm:spPr/>
      <dgm:t>
        <a:bodyPr/>
        <a:lstStyle/>
        <a:p>
          <a:endParaRPr lang="ru-RU"/>
        </a:p>
      </dgm:t>
    </dgm:pt>
    <dgm:pt modelId="{4BC80F75-658F-43EB-89F5-F63F26B02A76}" type="sibTrans" cxnId="{8611B4EF-7B24-47EB-A1B0-5A142FAEEBCC}">
      <dgm:prSet/>
      <dgm:spPr/>
      <dgm:t>
        <a:bodyPr/>
        <a:lstStyle/>
        <a:p>
          <a:endParaRPr lang="ru-RU"/>
        </a:p>
      </dgm:t>
    </dgm:pt>
    <dgm:pt modelId="{DE4810AE-19AC-4B2E-8A5E-F2F69A604F8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Обогащение активного и пассивного словаря ребенка;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3CE8A5-C6F9-460B-817E-3DC2EE8A6CFB}" type="parTrans" cxnId="{717A2349-4D71-42C6-9881-912CA55543A2}">
      <dgm:prSet/>
      <dgm:spPr/>
      <dgm:t>
        <a:bodyPr/>
        <a:lstStyle/>
        <a:p>
          <a:endParaRPr lang="ru-RU"/>
        </a:p>
      </dgm:t>
    </dgm:pt>
    <dgm:pt modelId="{64A9AE75-0D24-43E9-9FAE-4B4612B6B842}" type="sibTrans" cxnId="{717A2349-4D71-42C6-9881-912CA55543A2}">
      <dgm:prSet/>
      <dgm:spPr/>
      <dgm:t>
        <a:bodyPr/>
        <a:lstStyle/>
        <a:p>
          <a:endParaRPr lang="ru-RU"/>
        </a:p>
      </dgm:t>
    </dgm:pt>
    <dgm:pt modelId="{E6C7335D-E74C-4AEB-834C-589CB15BA170}" type="pres">
      <dgm:prSet presAssocID="{757D092B-1CBA-4D5E-8679-4C3F50DC72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EA7B9-B248-443E-8C03-CB69A9E00DAC}" type="pres">
      <dgm:prSet presAssocID="{BFCC678C-722F-446A-A8FB-5B78054B6D47}" presName="root1" presStyleCnt="0"/>
      <dgm:spPr/>
    </dgm:pt>
    <dgm:pt modelId="{5420530E-C17D-4112-80F0-D9FC8EBB9F92}" type="pres">
      <dgm:prSet presAssocID="{BFCC678C-722F-446A-A8FB-5B78054B6D47}" presName="LevelOneTextNode" presStyleLbl="node0" presStyleIdx="0" presStyleCnt="1" custLinFactX="-97005" custLinFactNeighborX="-100000" custLinFactNeighborY="-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7DE51-0D48-4D0A-BBC0-2732F21F1751}" type="pres">
      <dgm:prSet presAssocID="{BFCC678C-722F-446A-A8FB-5B78054B6D47}" presName="level2hierChild" presStyleCnt="0"/>
      <dgm:spPr/>
    </dgm:pt>
    <dgm:pt modelId="{A98A1FF8-419C-49EA-8212-23559AE7A913}" type="pres">
      <dgm:prSet presAssocID="{8DF945BD-C8C6-4D3A-9888-253178D62CB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129E147-D744-4581-B5E6-B45475969832}" type="pres">
      <dgm:prSet presAssocID="{8DF945BD-C8C6-4D3A-9888-253178D62CB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2489F37-5EB5-4F24-932B-7D463A05606C}" type="pres">
      <dgm:prSet presAssocID="{78C67086-32C6-4E16-AE76-1A65078BD470}" presName="root2" presStyleCnt="0"/>
      <dgm:spPr/>
    </dgm:pt>
    <dgm:pt modelId="{ACAA9FAB-9847-48BF-BF43-DC78A5C43102}" type="pres">
      <dgm:prSet presAssocID="{78C67086-32C6-4E16-AE76-1A65078BD470}" presName="LevelTwoTextNode" presStyleLbl="node2" presStyleIdx="0" presStyleCnt="6" custScaleX="301376" custScaleY="133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E158E-05BF-4AF2-8635-F681B8BCE766}" type="pres">
      <dgm:prSet presAssocID="{78C67086-32C6-4E16-AE76-1A65078BD470}" presName="level3hierChild" presStyleCnt="0"/>
      <dgm:spPr/>
    </dgm:pt>
    <dgm:pt modelId="{8586F35D-BDA9-485D-AB33-64213C64FCA8}" type="pres">
      <dgm:prSet presAssocID="{96658EB6-3D5C-4A81-82CD-2F8BC12AE611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DA94EADF-CBF3-465F-A546-16F32C734A79}" type="pres">
      <dgm:prSet presAssocID="{96658EB6-3D5C-4A81-82CD-2F8BC12AE61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F67B243-D27D-4D6A-A8D9-E538273EC170}" type="pres">
      <dgm:prSet presAssocID="{9DFDAC4F-10B7-4A02-BA2E-A203E9069A4F}" presName="root2" presStyleCnt="0"/>
      <dgm:spPr/>
    </dgm:pt>
    <dgm:pt modelId="{95B6EE7E-C311-490A-BB02-3EE9A5DFDEA2}" type="pres">
      <dgm:prSet presAssocID="{9DFDAC4F-10B7-4A02-BA2E-A203E9069A4F}" presName="LevelTwoTextNode" presStyleLbl="node2" presStyleIdx="1" presStyleCnt="6" custScaleX="267833" custScaleY="99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DCBD2-267E-412A-9A0A-2BBA976A3371}" type="pres">
      <dgm:prSet presAssocID="{9DFDAC4F-10B7-4A02-BA2E-A203E9069A4F}" presName="level3hierChild" presStyleCnt="0"/>
      <dgm:spPr/>
    </dgm:pt>
    <dgm:pt modelId="{45FCB2EB-DCAE-4E3F-ACB1-FC191247C09A}" type="pres">
      <dgm:prSet presAssocID="{C202CB01-5079-4BA6-97A9-4244180A211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9B97A18-37A0-4091-B537-969C3701DC73}" type="pres">
      <dgm:prSet presAssocID="{C202CB01-5079-4BA6-97A9-4244180A211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B011832-9335-41EF-9CED-020D3DBD515C}" type="pres">
      <dgm:prSet presAssocID="{D14DDE0B-A17C-44F1-8394-2F2DC95F6A39}" presName="root2" presStyleCnt="0"/>
      <dgm:spPr/>
    </dgm:pt>
    <dgm:pt modelId="{5845491E-E38A-4B8E-804D-FB8E8F3A7EB8}" type="pres">
      <dgm:prSet presAssocID="{D14DDE0B-A17C-44F1-8394-2F2DC95F6A39}" presName="LevelTwoTextNode" presStyleLbl="node2" presStyleIdx="2" presStyleCnt="6" custScaleX="293928" custScaleY="114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1A8159-4479-418A-AFAD-8A5BE1F25F9B}" type="pres">
      <dgm:prSet presAssocID="{D14DDE0B-A17C-44F1-8394-2F2DC95F6A39}" presName="level3hierChild" presStyleCnt="0"/>
      <dgm:spPr/>
    </dgm:pt>
    <dgm:pt modelId="{499AFCAF-D1B3-474C-BAD2-EAD2D49CFB2D}" type="pres">
      <dgm:prSet presAssocID="{AC3CE8A5-C6F9-460B-817E-3DC2EE8A6CF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AD7E0082-2D1F-454D-89E8-DCE4867282C0}" type="pres">
      <dgm:prSet presAssocID="{AC3CE8A5-C6F9-460B-817E-3DC2EE8A6CF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4558B2E-0CC5-4431-ADD5-F64AF051C3B5}" type="pres">
      <dgm:prSet presAssocID="{DE4810AE-19AC-4B2E-8A5E-F2F69A604F86}" presName="root2" presStyleCnt="0"/>
      <dgm:spPr/>
    </dgm:pt>
    <dgm:pt modelId="{E3F6EAA4-D117-487B-A17D-637F8EBFD7D2}" type="pres">
      <dgm:prSet presAssocID="{DE4810AE-19AC-4B2E-8A5E-F2F69A604F86}" presName="LevelTwoTextNode" presStyleLbl="node2" presStyleIdx="3" presStyleCnt="6" custScaleX="296748" custScaleY="81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E08D85-A317-427B-B792-BC33767BA831}" type="pres">
      <dgm:prSet presAssocID="{DE4810AE-19AC-4B2E-8A5E-F2F69A604F86}" presName="level3hierChild" presStyleCnt="0"/>
      <dgm:spPr/>
    </dgm:pt>
    <dgm:pt modelId="{9FB4197F-AC0B-482C-982E-60B6864EF595}" type="pres">
      <dgm:prSet presAssocID="{3BC3CDA8-C652-4DDD-B8BD-78D4D7D3C558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C97B964-CDF8-4624-916B-16D2A3D74758}" type="pres">
      <dgm:prSet presAssocID="{3BC3CDA8-C652-4DDD-B8BD-78D4D7D3C55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1D344FC-86B9-4560-98F1-4FFF612371D1}" type="pres">
      <dgm:prSet presAssocID="{5D3A0FAA-DB89-4A7E-8A3B-7A092349A7B9}" presName="root2" presStyleCnt="0"/>
      <dgm:spPr/>
    </dgm:pt>
    <dgm:pt modelId="{E1EA7BA2-AEE0-4544-8531-51ED9569B239}" type="pres">
      <dgm:prSet presAssocID="{5D3A0FAA-DB89-4A7E-8A3B-7A092349A7B9}" presName="LevelTwoTextNode" presStyleLbl="node2" presStyleIdx="4" presStyleCnt="6" custScaleX="298306" custScaleY="130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2D530-29F3-4C77-8B12-7CC7E517B67C}" type="pres">
      <dgm:prSet presAssocID="{5D3A0FAA-DB89-4A7E-8A3B-7A092349A7B9}" presName="level3hierChild" presStyleCnt="0"/>
      <dgm:spPr/>
    </dgm:pt>
    <dgm:pt modelId="{EDB7BC7D-D90B-4B25-8AA9-21B17EF618E0}" type="pres">
      <dgm:prSet presAssocID="{826CC6DE-74E4-4653-853D-A269CC60ED8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282B345D-5A06-4A57-B19E-63E725575F14}" type="pres">
      <dgm:prSet presAssocID="{826CC6DE-74E4-4653-853D-A269CC60ED8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26D8B84-4C8D-481E-A150-015805EA52D1}" type="pres">
      <dgm:prSet presAssocID="{97CF9742-0A4D-4165-BD72-A34B857C9EEB}" presName="root2" presStyleCnt="0"/>
      <dgm:spPr/>
    </dgm:pt>
    <dgm:pt modelId="{83994475-005D-4261-A6A5-D673D768567E}" type="pres">
      <dgm:prSet presAssocID="{97CF9742-0A4D-4165-BD72-A34B857C9EEB}" presName="LevelTwoTextNode" presStyleLbl="node2" presStyleIdx="5" presStyleCnt="6" custScaleX="297931" custScaleY="87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E3B8D-DF93-4874-9149-0F593121FA60}" type="pres">
      <dgm:prSet presAssocID="{97CF9742-0A4D-4165-BD72-A34B857C9EEB}" presName="level3hierChild" presStyleCnt="0"/>
      <dgm:spPr/>
    </dgm:pt>
  </dgm:ptLst>
  <dgm:cxnLst>
    <dgm:cxn modelId="{6FC29D63-7353-4743-8591-321C681D1D1C}" type="presOf" srcId="{AC3CE8A5-C6F9-460B-817E-3DC2EE8A6CFB}" destId="{AD7E0082-2D1F-454D-89E8-DCE4867282C0}" srcOrd="1" destOrd="0" presId="urn:microsoft.com/office/officeart/2008/layout/HorizontalMultiLevelHierarchy"/>
    <dgm:cxn modelId="{B4F003B8-1DD5-4AAE-9425-F34AF0F06D3F}" type="presOf" srcId="{8DF945BD-C8C6-4D3A-9888-253178D62CB5}" destId="{B129E147-D744-4581-B5E6-B45475969832}" srcOrd="1" destOrd="0" presId="urn:microsoft.com/office/officeart/2008/layout/HorizontalMultiLevelHierarchy"/>
    <dgm:cxn modelId="{DEF663EE-37F0-4C42-9B91-CFE248439409}" srcId="{BFCC678C-722F-446A-A8FB-5B78054B6D47}" destId="{D14DDE0B-A17C-44F1-8394-2F2DC95F6A39}" srcOrd="2" destOrd="0" parTransId="{C202CB01-5079-4BA6-97A9-4244180A211D}" sibTransId="{B06B73C0-AE11-456C-9321-FCFB67563DD3}"/>
    <dgm:cxn modelId="{7C01A232-9194-42CA-8EBC-DDDE1F4567C5}" srcId="{BFCC678C-722F-446A-A8FB-5B78054B6D47}" destId="{97CF9742-0A4D-4165-BD72-A34B857C9EEB}" srcOrd="5" destOrd="0" parTransId="{826CC6DE-74E4-4653-853D-A269CC60ED87}" sibTransId="{3C2590B1-5AE5-4DBC-A3B1-4D06682B96BE}"/>
    <dgm:cxn modelId="{175A98E0-B632-46B7-97A3-7FCD03B179F9}" type="presOf" srcId="{3BC3CDA8-C652-4DDD-B8BD-78D4D7D3C558}" destId="{9C97B964-CDF8-4624-916B-16D2A3D74758}" srcOrd="1" destOrd="0" presId="urn:microsoft.com/office/officeart/2008/layout/HorizontalMultiLevelHierarchy"/>
    <dgm:cxn modelId="{9B4F151F-4232-4E44-8288-E22482FA1F35}" srcId="{BFCC678C-722F-446A-A8FB-5B78054B6D47}" destId="{5D3A0FAA-DB89-4A7E-8A3B-7A092349A7B9}" srcOrd="4" destOrd="0" parTransId="{3BC3CDA8-C652-4DDD-B8BD-78D4D7D3C558}" sibTransId="{ADE7D6DC-23F8-4F67-860F-8C1E31CC6F92}"/>
    <dgm:cxn modelId="{0915BACC-7C42-4482-94EA-EC334A8A0A9A}" type="presOf" srcId="{5D3A0FAA-DB89-4A7E-8A3B-7A092349A7B9}" destId="{E1EA7BA2-AEE0-4544-8531-51ED9569B239}" srcOrd="0" destOrd="0" presId="urn:microsoft.com/office/officeart/2008/layout/HorizontalMultiLevelHierarchy"/>
    <dgm:cxn modelId="{2518EFD2-DD1E-4BF6-A18E-6AA0DD20922E}" type="presOf" srcId="{BFCC678C-722F-446A-A8FB-5B78054B6D47}" destId="{5420530E-C17D-4112-80F0-D9FC8EBB9F92}" srcOrd="0" destOrd="0" presId="urn:microsoft.com/office/officeart/2008/layout/HorizontalMultiLevelHierarchy"/>
    <dgm:cxn modelId="{618BA37B-F5D6-4A57-81C2-E1D7F0B88450}" type="presOf" srcId="{C202CB01-5079-4BA6-97A9-4244180A211D}" destId="{F9B97A18-37A0-4091-B537-969C3701DC73}" srcOrd="1" destOrd="0" presId="urn:microsoft.com/office/officeart/2008/layout/HorizontalMultiLevelHierarchy"/>
    <dgm:cxn modelId="{717A2349-4D71-42C6-9881-912CA55543A2}" srcId="{BFCC678C-722F-446A-A8FB-5B78054B6D47}" destId="{DE4810AE-19AC-4B2E-8A5E-F2F69A604F86}" srcOrd="3" destOrd="0" parTransId="{AC3CE8A5-C6F9-460B-817E-3DC2EE8A6CFB}" sibTransId="{64A9AE75-0D24-43E9-9FAE-4B4612B6B842}"/>
    <dgm:cxn modelId="{F38E1725-3DDF-4CF3-8CD7-772F947018DC}" type="presOf" srcId="{96658EB6-3D5C-4A81-82CD-2F8BC12AE611}" destId="{8586F35D-BDA9-485D-AB33-64213C64FCA8}" srcOrd="0" destOrd="0" presId="urn:microsoft.com/office/officeart/2008/layout/HorizontalMultiLevelHierarchy"/>
    <dgm:cxn modelId="{3E93A0DA-3309-461C-83B5-79AB3E517598}" type="presOf" srcId="{DE4810AE-19AC-4B2E-8A5E-F2F69A604F86}" destId="{E3F6EAA4-D117-487B-A17D-637F8EBFD7D2}" srcOrd="0" destOrd="0" presId="urn:microsoft.com/office/officeart/2008/layout/HorizontalMultiLevelHierarchy"/>
    <dgm:cxn modelId="{B7346803-32BB-4235-A232-431582B8F3A9}" type="presOf" srcId="{9DFDAC4F-10B7-4A02-BA2E-A203E9069A4F}" destId="{95B6EE7E-C311-490A-BB02-3EE9A5DFDEA2}" srcOrd="0" destOrd="0" presId="urn:microsoft.com/office/officeart/2008/layout/HorizontalMultiLevelHierarchy"/>
    <dgm:cxn modelId="{EA0DA5D5-263F-4AC0-8703-D3B00B2302D1}" type="presOf" srcId="{97CF9742-0A4D-4165-BD72-A34B857C9EEB}" destId="{83994475-005D-4261-A6A5-D673D768567E}" srcOrd="0" destOrd="0" presId="urn:microsoft.com/office/officeart/2008/layout/HorizontalMultiLevelHierarchy"/>
    <dgm:cxn modelId="{A729B87E-ED06-40BE-A971-394DB324CB65}" type="presOf" srcId="{826CC6DE-74E4-4653-853D-A269CC60ED87}" destId="{EDB7BC7D-D90B-4B25-8AA9-21B17EF618E0}" srcOrd="0" destOrd="0" presId="urn:microsoft.com/office/officeart/2008/layout/HorizontalMultiLevelHierarchy"/>
    <dgm:cxn modelId="{56DFA318-EBB8-4D88-A380-D144375F65E9}" type="presOf" srcId="{C202CB01-5079-4BA6-97A9-4244180A211D}" destId="{45FCB2EB-DCAE-4E3F-ACB1-FC191247C09A}" srcOrd="0" destOrd="0" presId="urn:microsoft.com/office/officeart/2008/layout/HorizontalMultiLevelHierarchy"/>
    <dgm:cxn modelId="{EE4C6CCE-CC73-4FE2-AB1A-761253C9E91F}" type="presOf" srcId="{D14DDE0B-A17C-44F1-8394-2F2DC95F6A39}" destId="{5845491E-E38A-4B8E-804D-FB8E8F3A7EB8}" srcOrd="0" destOrd="0" presId="urn:microsoft.com/office/officeart/2008/layout/HorizontalMultiLevelHierarchy"/>
    <dgm:cxn modelId="{BA1CBF26-54FC-41B6-998D-0197FAABA6A1}" type="presOf" srcId="{AC3CE8A5-C6F9-460B-817E-3DC2EE8A6CFB}" destId="{499AFCAF-D1B3-474C-BAD2-EAD2D49CFB2D}" srcOrd="0" destOrd="0" presId="urn:microsoft.com/office/officeart/2008/layout/HorizontalMultiLevelHierarchy"/>
    <dgm:cxn modelId="{7E10717B-FA64-4831-AB47-DE3FB6E6C13C}" type="presOf" srcId="{826CC6DE-74E4-4653-853D-A269CC60ED87}" destId="{282B345D-5A06-4A57-B19E-63E725575F14}" srcOrd="1" destOrd="0" presId="urn:microsoft.com/office/officeart/2008/layout/HorizontalMultiLevelHierarchy"/>
    <dgm:cxn modelId="{2F2DB977-7E76-4F40-874B-421E971C73E7}" type="presOf" srcId="{8DF945BD-C8C6-4D3A-9888-253178D62CB5}" destId="{A98A1FF8-419C-49EA-8212-23559AE7A913}" srcOrd="0" destOrd="0" presId="urn:microsoft.com/office/officeart/2008/layout/HorizontalMultiLevelHierarchy"/>
    <dgm:cxn modelId="{5D1BB71C-17FE-4468-959E-0D6D1CEA8A21}" srcId="{757D092B-1CBA-4D5E-8679-4C3F50DC7202}" destId="{BFCC678C-722F-446A-A8FB-5B78054B6D47}" srcOrd="0" destOrd="0" parTransId="{D0FA2B5A-5D97-40BA-A72C-FD09A1FE4FE1}" sibTransId="{741F2550-E58B-464C-A41A-984A18C5CC50}"/>
    <dgm:cxn modelId="{2A434796-8ED8-4657-928E-92C341365165}" type="presOf" srcId="{96658EB6-3D5C-4A81-82CD-2F8BC12AE611}" destId="{DA94EADF-CBF3-465F-A546-16F32C734A79}" srcOrd="1" destOrd="0" presId="urn:microsoft.com/office/officeart/2008/layout/HorizontalMultiLevelHierarchy"/>
    <dgm:cxn modelId="{8611B4EF-7B24-47EB-A1B0-5A142FAEEBCC}" srcId="{BFCC678C-722F-446A-A8FB-5B78054B6D47}" destId="{9DFDAC4F-10B7-4A02-BA2E-A203E9069A4F}" srcOrd="1" destOrd="0" parTransId="{96658EB6-3D5C-4A81-82CD-2F8BC12AE611}" sibTransId="{4BC80F75-658F-43EB-89F5-F63F26B02A76}"/>
    <dgm:cxn modelId="{BC99B0C9-4170-43F4-A3D9-570D5C516FE1}" type="presOf" srcId="{757D092B-1CBA-4D5E-8679-4C3F50DC7202}" destId="{E6C7335D-E74C-4AEB-834C-589CB15BA170}" srcOrd="0" destOrd="0" presId="urn:microsoft.com/office/officeart/2008/layout/HorizontalMultiLevelHierarchy"/>
    <dgm:cxn modelId="{570FEA4B-FAA5-4527-AD8A-5BDBCBDEC543}" type="presOf" srcId="{3BC3CDA8-C652-4DDD-B8BD-78D4D7D3C558}" destId="{9FB4197F-AC0B-482C-982E-60B6864EF595}" srcOrd="0" destOrd="0" presId="urn:microsoft.com/office/officeart/2008/layout/HorizontalMultiLevelHierarchy"/>
    <dgm:cxn modelId="{20D2486D-4BCB-42CF-956C-E23231B41A7F}" type="presOf" srcId="{78C67086-32C6-4E16-AE76-1A65078BD470}" destId="{ACAA9FAB-9847-48BF-BF43-DC78A5C43102}" srcOrd="0" destOrd="0" presId="urn:microsoft.com/office/officeart/2008/layout/HorizontalMultiLevelHierarchy"/>
    <dgm:cxn modelId="{1A15E9BD-90F9-4245-BD99-24F1AF90ADC1}" srcId="{BFCC678C-722F-446A-A8FB-5B78054B6D47}" destId="{78C67086-32C6-4E16-AE76-1A65078BD470}" srcOrd="0" destOrd="0" parTransId="{8DF945BD-C8C6-4D3A-9888-253178D62CB5}" sibTransId="{9B101D9F-E641-46E8-A2E6-1A12238749AB}"/>
    <dgm:cxn modelId="{0444385E-01D5-471A-B14D-1190DF6CB833}" type="presParOf" srcId="{E6C7335D-E74C-4AEB-834C-589CB15BA170}" destId="{0B0EA7B9-B248-443E-8C03-CB69A9E00DAC}" srcOrd="0" destOrd="0" presId="urn:microsoft.com/office/officeart/2008/layout/HorizontalMultiLevelHierarchy"/>
    <dgm:cxn modelId="{DBEFF77F-ECD1-4B77-AC34-AD427B774C6D}" type="presParOf" srcId="{0B0EA7B9-B248-443E-8C03-CB69A9E00DAC}" destId="{5420530E-C17D-4112-80F0-D9FC8EBB9F92}" srcOrd="0" destOrd="0" presId="urn:microsoft.com/office/officeart/2008/layout/HorizontalMultiLevelHierarchy"/>
    <dgm:cxn modelId="{018A0BBB-6E0E-4A6D-9C74-F871DD3BAE6E}" type="presParOf" srcId="{0B0EA7B9-B248-443E-8C03-CB69A9E00DAC}" destId="{3A47DE51-0D48-4D0A-BBC0-2732F21F1751}" srcOrd="1" destOrd="0" presId="urn:microsoft.com/office/officeart/2008/layout/HorizontalMultiLevelHierarchy"/>
    <dgm:cxn modelId="{8A9467B9-BD7C-4264-AF5E-8EA15DB2BF4B}" type="presParOf" srcId="{3A47DE51-0D48-4D0A-BBC0-2732F21F1751}" destId="{A98A1FF8-419C-49EA-8212-23559AE7A913}" srcOrd="0" destOrd="0" presId="urn:microsoft.com/office/officeart/2008/layout/HorizontalMultiLevelHierarchy"/>
    <dgm:cxn modelId="{FB19BA0F-253F-4135-8996-9A43C4259E3F}" type="presParOf" srcId="{A98A1FF8-419C-49EA-8212-23559AE7A913}" destId="{B129E147-D744-4581-B5E6-B45475969832}" srcOrd="0" destOrd="0" presId="urn:microsoft.com/office/officeart/2008/layout/HorizontalMultiLevelHierarchy"/>
    <dgm:cxn modelId="{C1853328-E43F-4239-8F78-F329C0255750}" type="presParOf" srcId="{3A47DE51-0D48-4D0A-BBC0-2732F21F1751}" destId="{82489F37-5EB5-4F24-932B-7D463A05606C}" srcOrd="1" destOrd="0" presId="urn:microsoft.com/office/officeart/2008/layout/HorizontalMultiLevelHierarchy"/>
    <dgm:cxn modelId="{4422A644-1C16-4224-A67F-F2F5A3937250}" type="presParOf" srcId="{82489F37-5EB5-4F24-932B-7D463A05606C}" destId="{ACAA9FAB-9847-48BF-BF43-DC78A5C43102}" srcOrd="0" destOrd="0" presId="urn:microsoft.com/office/officeart/2008/layout/HorizontalMultiLevelHierarchy"/>
    <dgm:cxn modelId="{A4CB9C9F-AAD5-409B-9DC7-313CAD8D9009}" type="presParOf" srcId="{82489F37-5EB5-4F24-932B-7D463A05606C}" destId="{485E158E-05BF-4AF2-8635-F681B8BCE766}" srcOrd="1" destOrd="0" presId="urn:microsoft.com/office/officeart/2008/layout/HorizontalMultiLevelHierarchy"/>
    <dgm:cxn modelId="{89006D25-8D1B-4ADE-8052-FEEBC6CA2B9E}" type="presParOf" srcId="{3A47DE51-0D48-4D0A-BBC0-2732F21F1751}" destId="{8586F35D-BDA9-485D-AB33-64213C64FCA8}" srcOrd="2" destOrd="0" presId="urn:microsoft.com/office/officeart/2008/layout/HorizontalMultiLevelHierarchy"/>
    <dgm:cxn modelId="{28DAFF3D-6CE7-49C4-B291-288F00A650BC}" type="presParOf" srcId="{8586F35D-BDA9-485D-AB33-64213C64FCA8}" destId="{DA94EADF-CBF3-465F-A546-16F32C734A79}" srcOrd="0" destOrd="0" presId="urn:microsoft.com/office/officeart/2008/layout/HorizontalMultiLevelHierarchy"/>
    <dgm:cxn modelId="{39F95510-B31E-470F-A7B1-CBE7A54E0E99}" type="presParOf" srcId="{3A47DE51-0D48-4D0A-BBC0-2732F21F1751}" destId="{9F67B243-D27D-4D6A-A8D9-E538273EC170}" srcOrd="3" destOrd="0" presId="urn:microsoft.com/office/officeart/2008/layout/HorizontalMultiLevelHierarchy"/>
    <dgm:cxn modelId="{3CAD48DB-F09D-4962-84E9-3B9EC8E318DC}" type="presParOf" srcId="{9F67B243-D27D-4D6A-A8D9-E538273EC170}" destId="{95B6EE7E-C311-490A-BB02-3EE9A5DFDEA2}" srcOrd="0" destOrd="0" presId="urn:microsoft.com/office/officeart/2008/layout/HorizontalMultiLevelHierarchy"/>
    <dgm:cxn modelId="{DE7780BC-A283-4BD1-B5F5-8058111A2C55}" type="presParOf" srcId="{9F67B243-D27D-4D6A-A8D9-E538273EC170}" destId="{085DCBD2-267E-412A-9A0A-2BBA976A3371}" srcOrd="1" destOrd="0" presId="urn:microsoft.com/office/officeart/2008/layout/HorizontalMultiLevelHierarchy"/>
    <dgm:cxn modelId="{469B0175-FE37-41A8-9A9C-67D442719FAD}" type="presParOf" srcId="{3A47DE51-0D48-4D0A-BBC0-2732F21F1751}" destId="{45FCB2EB-DCAE-4E3F-ACB1-FC191247C09A}" srcOrd="4" destOrd="0" presId="urn:microsoft.com/office/officeart/2008/layout/HorizontalMultiLevelHierarchy"/>
    <dgm:cxn modelId="{D031658D-535B-4659-8E26-19A8F93E497D}" type="presParOf" srcId="{45FCB2EB-DCAE-4E3F-ACB1-FC191247C09A}" destId="{F9B97A18-37A0-4091-B537-969C3701DC73}" srcOrd="0" destOrd="0" presId="urn:microsoft.com/office/officeart/2008/layout/HorizontalMultiLevelHierarchy"/>
    <dgm:cxn modelId="{53448246-B9C8-4765-954E-1B6CFD4F2039}" type="presParOf" srcId="{3A47DE51-0D48-4D0A-BBC0-2732F21F1751}" destId="{3B011832-9335-41EF-9CED-020D3DBD515C}" srcOrd="5" destOrd="0" presId="urn:microsoft.com/office/officeart/2008/layout/HorizontalMultiLevelHierarchy"/>
    <dgm:cxn modelId="{45C0E802-2104-4819-9926-A99538E379FD}" type="presParOf" srcId="{3B011832-9335-41EF-9CED-020D3DBD515C}" destId="{5845491E-E38A-4B8E-804D-FB8E8F3A7EB8}" srcOrd="0" destOrd="0" presId="urn:microsoft.com/office/officeart/2008/layout/HorizontalMultiLevelHierarchy"/>
    <dgm:cxn modelId="{B3F9D5BE-A7AB-4CD7-8B43-8755B985CD04}" type="presParOf" srcId="{3B011832-9335-41EF-9CED-020D3DBD515C}" destId="{981A8159-4479-418A-AFAD-8A5BE1F25F9B}" srcOrd="1" destOrd="0" presId="urn:microsoft.com/office/officeart/2008/layout/HorizontalMultiLevelHierarchy"/>
    <dgm:cxn modelId="{62CF02CA-A8B8-4BAB-9EA2-A132BBA27F4E}" type="presParOf" srcId="{3A47DE51-0D48-4D0A-BBC0-2732F21F1751}" destId="{499AFCAF-D1B3-474C-BAD2-EAD2D49CFB2D}" srcOrd="6" destOrd="0" presId="urn:microsoft.com/office/officeart/2008/layout/HorizontalMultiLevelHierarchy"/>
    <dgm:cxn modelId="{49152704-4C91-4B9D-8063-540B2B160908}" type="presParOf" srcId="{499AFCAF-D1B3-474C-BAD2-EAD2D49CFB2D}" destId="{AD7E0082-2D1F-454D-89E8-DCE4867282C0}" srcOrd="0" destOrd="0" presId="urn:microsoft.com/office/officeart/2008/layout/HorizontalMultiLevelHierarchy"/>
    <dgm:cxn modelId="{AEC4A8DB-73DA-44D7-84B5-B853956A6F11}" type="presParOf" srcId="{3A47DE51-0D48-4D0A-BBC0-2732F21F1751}" destId="{E4558B2E-0CC5-4431-ADD5-F64AF051C3B5}" srcOrd="7" destOrd="0" presId="urn:microsoft.com/office/officeart/2008/layout/HorizontalMultiLevelHierarchy"/>
    <dgm:cxn modelId="{5485627E-99F3-4ED9-9F11-C7EB64742F3A}" type="presParOf" srcId="{E4558B2E-0CC5-4431-ADD5-F64AF051C3B5}" destId="{E3F6EAA4-D117-487B-A17D-637F8EBFD7D2}" srcOrd="0" destOrd="0" presId="urn:microsoft.com/office/officeart/2008/layout/HorizontalMultiLevelHierarchy"/>
    <dgm:cxn modelId="{54B79B85-911F-4CEE-BD69-5C034EE854CC}" type="presParOf" srcId="{E4558B2E-0CC5-4431-ADD5-F64AF051C3B5}" destId="{88E08D85-A317-427B-B792-BC33767BA831}" srcOrd="1" destOrd="0" presId="urn:microsoft.com/office/officeart/2008/layout/HorizontalMultiLevelHierarchy"/>
    <dgm:cxn modelId="{1BE551EF-A605-442F-BEBC-94F57C99C0BE}" type="presParOf" srcId="{3A47DE51-0D48-4D0A-BBC0-2732F21F1751}" destId="{9FB4197F-AC0B-482C-982E-60B6864EF595}" srcOrd="8" destOrd="0" presId="urn:microsoft.com/office/officeart/2008/layout/HorizontalMultiLevelHierarchy"/>
    <dgm:cxn modelId="{6BA4AFFF-E74B-4218-B13B-0D56CEB1CB6D}" type="presParOf" srcId="{9FB4197F-AC0B-482C-982E-60B6864EF595}" destId="{9C97B964-CDF8-4624-916B-16D2A3D74758}" srcOrd="0" destOrd="0" presId="urn:microsoft.com/office/officeart/2008/layout/HorizontalMultiLevelHierarchy"/>
    <dgm:cxn modelId="{6914222F-F06D-410E-8CBE-D250CFEB9D46}" type="presParOf" srcId="{3A47DE51-0D48-4D0A-BBC0-2732F21F1751}" destId="{81D344FC-86B9-4560-98F1-4FFF612371D1}" srcOrd="9" destOrd="0" presId="urn:microsoft.com/office/officeart/2008/layout/HorizontalMultiLevelHierarchy"/>
    <dgm:cxn modelId="{812E3476-509C-4ABB-B8BB-108832D27770}" type="presParOf" srcId="{81D344FC-86B9-4560-98F1-4FFF612371D1}" destId="{E1EA7BA2-AEE0-4544-8531-51ED9569B239}" srcOrd="0" destOrd="0" presId="urn:microsoft.com/office/officeart/2008/layout/HorizontalMultiLevelHierarchy"/>
    <dgm:cxn modelId="{C6AD1B58-E304-45D5-BDED-0414E7AE0BD8}" type="presParOf" srcId="{81D344FC-86B9-4560-98F1-4FFF612371D1}" destId="{5122D530-29F3-4C77-8B12-7CC7E517B67C}" srcOrd="1" destOrd="0" presId="urn:microsoft.com/office/officeart/2008/layout/HorizontalMultiLevelHierarchy"/>
    <dgm:cxn modelId="{BC84B504-47AC-4854-89A1-197528A2D0FA}" type="presParOf" srcId="{3A47DE51-0D48-4D0A-BBC0-2732F21F1751}" destId="{EDB7BC7D-D90B-4B25-8AA9-21B17EF618E0}" srcOrd="10" destOrd="0" presId="urn:microsoft.com/office/officeart/2008/layout/HorizontalMultiLevelHierarchy"/>
    <dgm:cxn modelId="{B67C0851-62B3-4A78-81C0-678103E3CC00}" type="presParOf" srcId="{EDB7BC7D-D90B-4B25-8AA9-21B17EF618E0}" destId="{282B345D-5A06-4A57-B19E-63E725575F14}" srcOrd="0" destOrd="0" presId="urn:microsoft.com/office/officeart/2008/layout/HorizontalMultiLevelHierarchy"/>
    <dgm:cxn modelId="{C4FB0671-B339-406D-8FF6-CECB37A48B59}" type="presParOf" srcId="{3A47DE51-0D48-4D0A-BBC0-2732F21F1751}" destId="{426D8B84-4C8D-481E-A150-015805EA52D1}" srcOrd="11" destOrd="0" presId="urn:microsoft.com/office/officeart/2008/layout/HorizontalMultiLevelHierarchy"/>
    <dgm:cxn modelId="{38209773-F252-4080-9BD0-21E9698DA748}" type="presParOf" srcId="{426D8B84-4C8D-481E-A150-015805EA52D1}" destId="{83994475-005D-4261-A6A5-D673D768567E}" srcOrd="0" destOrd="0" presId="urn:microsoft.com/office/officeart/2008/layout/HorizontalMultiLevelHierarchy"/>
    <dgm:cxn modelId="{5F13C187-0F5E-45F1-9520-76A4EC281E6A}" type="presParOf" srcId="{426D8B84-4C8D-481E-A150-015805EA52D1}" destId="{DB2E3B8D-DF93-4874-9149-0F593121FA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B7BC7D-D90B-4B25-8AA9-21B17EF618E0}">
      <dsp:nvSpPr>
        <dsp:cNvPr id="0" name=""/>
        <dsp:cNvSpPr/>
      </dsp:nvSpPr>
      <dsp:spPr>
        <a:xfrm>
          <a:off x="661490" y="2522896"/>
          <a:ext cx="981793" cy="229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896" y="0"/>
              </a:lnTo>
              <a:lnTo>
                <a:pt x="490896" y="2297938"/>
              </a:lnTo>
              <a:lnTo>
                <a:pt x="981793" y="2297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89915" y="3609393"/>
        <a:ext cx="124944" cy="124944"/>
      </dsp:txXfrm>
    </dsp:sp>
    <dsp:sp modelId="{9FB4197F-AC0B-482C-982E-60B6864EF595}">
      <dsp:nvSpPr>
        <dsp:cNvPr id="0" name=""/>
        <dsp:cNvSpPr/>
      </dsp:nvSpPr>
      <dsp:spPr>
        <a:xfrm>
          <a:off x="661490" y="2522896"/>
          <a:ext cx="981793" cy="1410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896" y="0"/>
              </a:lnTo>
              <a:lnTo>
                <a:pt x="490896" y="1410995"/>
              </a:lnTo>
              <a:lnTo>
                <a:pt x="981793" y="1410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09413" y="3185419"/>
        <a:ext cx="85948" cy="85948"/>
      </dsp:txXfrm>
    </dsp:sp>
    <dsp:sp modelId="{499AFCAF-D1B3-474C-BAD2-EAD2D49CFB2D}">
      <dsp:nvSpPr>
        <dsp:cNvPr id="0" name=""/>
        <dsp:cNvSpPr/>
      </dsp:nvSpPr>
      <dsp:spPr>
        <a:xfrm>
          <a:off x="661490" y="2522896"/>
          <a:ext cx="981793" cy="54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896" y="0"/>
              </a:lnTo>
              <a:lnTo>
                <a:pt x="490896" y="543919"/>
              </a:lnTo>
              <a:lnTo>
                <a:pt x="981793" y="543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24327" y="2766796"/>
        <a:ext cx="56119" cy="56119"/>
      </dsp:txXfrm>
    </dsp:sp>
    <dsp:sp modelId="{45FCB2EB-DCAE-4E3F-ACB1-FC191247C09A}">
      <dsp:nvSpPr>
        <dsp:cNvPr id="0" name=""/>
        <dsp:cNvSpPr/>
      </dsp:nvSpPr>
      <dsp:spPr>
        <a:xfrm>
          <a:off x="661490" y="2254058"/>
          <a:ext cx="981793" cy="268837"/>
        </a:xfrm>
        <a:custGeom>
          <a:avLst/>
          <a:gdLst/>
          <a:ahLst/>
          <a:cxnLst/>
          <a:rect l="0" t="0" r="0" b="0"/>
          <a:pathLst>
            <a:path>
              <a:moveTo>
                <a:pt x="0" y="268837"/>
              </a:moveTo>
              <a:lnTo>
                <a:pt x="490896" y="268837"/>
              </a:lnTo>
              <a:lnTo>
                <a:pt x="490896" y="0"/>
              </a:lnTo>
              <a:lnTo>
                <a:pt x="9817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26939" y="2363029"/>
        <a:ext cx="50896" cy="50896"/>
      </dsp:txXfrm>
    </dsp:sp>
    <dsp:sp modelId="{8586F35D-BDA9-485D-AB33-64213C64FCA8}">
      <dsp:nvSpPr>
        <dsp:cNvPr id="0" name=""/>
        <dsp:cNvSpPr/>
      </dsp:nvSpPr>
      <dsp:spPr>
        <a:xfrm>
          <a:off x="661490" y="1380705"/>
          <a:ext cx="981793" cy="1142190"/>
        </a:xfrm>
        <a:custGeom>
          <a:avLst/>
          <a:gdLst/>
          <a:ahLst/>
          <a:cxnLst/>
          <a:rect l="0" t="0" r="0" b="0"/>
          <a:pathLst>
            <a:path>
              <a:moveTo>
                <a:pt x="0" y="1142190"/>
              </a:moveTo>
              <a:lnTo>
                <a:pt x="490896" y="1142190"/>
              </a:lnTo>
              <a:lnTo>
                <a:pt x="490896" y="0"/>
              </a:lnTo>
              <a:lnTo>
                <a:pt x="9817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4733" y="1914146"/>
        <a:ext cx="75307" cy="75307"/>
      </dsp:txXfrm>
    </dsp:sp>
    <dsp:sp modelId="{A98A1FF8-419C-49EA-8212-23559AE7A913}">
      <dsp:nvSpPr>
        <dsp:cNvPr id="0" name=""/>
        <dsp:cNvSpPr/>
      </dsp:nvSpPr>
      <dsp:spPr>
        <a:xfrm>
          <a:off x="661490" y="444448"/>
          <a:ext cx="981793" cy="2078448"/>
        </a:xfrm>
        <a:custGeom>
          <a:avLst/>
          <a:gdLst/>
          <a:ahLst/>
          <a:cxnLst/>
          <a:rect l="0" t="0" r="0" b="0"/>
          <a:pathLst>
            <a:path>
              <a:moveTo>
                <a:pt x="0" y="2078448"/>
              </a:moveTo>
              <a:lnTo>
                <a:pt x="490896" y="2078448"/>
              </a:lnTo>
              <a:lnTo>
                <a:pt x="490896" y="0"/>
              </a:lnTo>
              <a:lnTo>
                <a:pt x="9817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94920" y="1426205"/>
        <a:ext cx="114933" cy="114933"/>
      </dsp:txXfrm>
    </dsp:sp>
    <dsp:sp modelId="{5420530E-C17D-4112-80F0-D9FC8EBB9F92}">
      <dsp:nvSpPr>
        <dsp:cNvPr id="0" name=""/>
        <dsp:cNvSpPr/>
      </dsp:nvSpPr>
      <dsp:spPr>
        <a:xfrm rot="16200000">
          <a:off x="-1410019" y="2192150"/>
          <a:ext cx="3481530" cy="661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Задачи</a:t>
          </a:r>
          <a:endParaRPr lang="ru-RU" sz="4300" kern="1200" dirty="0"/>
        </a:p>
      </dsp:txBody>
      <dsp:txXfrm rot="16200000">
        <a:off x="-1410019" y="2192150"/>
        <a:ext cx="3481530" cy="661490"/>
      </dsp:txXfrm>
    </dsp:sp>
    <dsp:sp modelId="{ACAA9FAB-9847-48BF-BF43-DC78A5C43102}">
      <dsp:nvSpPr>
        <dsp:cNvPr id="0" name=""/>
        <dsp:cNvSpPr/>
      </dsp:nvSpPr>
      <dsp:spPr>
        <a:xfrm>
          <a:off x="1643283" y="3012"/>
          <a:ext cx="6538924" cy="882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Реализации общеобразовательных задач дошкольного образования с привлечением синхронного выравнивания речевого и психофизического развития детей с тяжелыми нарушениями речи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(общим недоразвитием речи);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283" y="3012"/>
        <a:ext cx="6538924" cy="882871"/>
      </dsp:txXfrm>
    </dsp:sp>
    <dsp:sp modelId="{95B6EE7E-C311-490A-BB02-3EE9A5DFDEA2}">
      <dsp:nvSpPr>
        <dsp:cNvPr id="0" name=""/>
        <dsp:cNvSpPr/>
      </dsp:nvSpPr>
      <dsp:spPr>
        <a:xfrm>
          <a:off x="1643283" y="1051256"/>
          <a:ext cx="5811145" cy="658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Овладение детьми самостоятельной, связной, грамматически правильной речью и навыками речевого общения, фонетической системой русского языка, элементами грамоты;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283" y="1051256"/>
        <a:ext cx="5811145" cy="658897"/>
      </dsp:txXfrm>
    </dsp:sp>
    <dsp:sp modelId="{5845491E-E38A-4B8E-804D-FB8E8F3A7EB8}">
      <dsp:nvSpPr>
        <dsp:cNvPr id="0" name=""/>
        <dsp:cNvSpPr/>
      </dsp:nvSpPr>
      <dsp:spPr>
        <a:xfrm>
          <a:off x="1643283" y="1875527"/>
          <a:ext cx="6377326" cy="7570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Устранение дефектов звукопроизношения (воспитание артикуляционных навыков, звукопроизношения, слоговой структуры) и развитие фонематического слуха (способность осуществлять операции различения и узнавания фонем, составляющих звуковую оболочку слова);развитие навыков звукового анализа ;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283" y="1875527"/>
        <a:ext cx="6377326" cy="757063"/>
      </dsp:txXfrm>
    </dsp:sp>
    <dsp:sp modelId="{E3F6EAA4-D117-487B-A17D-637F8EBFD7D2}">
      <dsp:nvSpPr>
        <dsp:cNvPr id="0" name=""/>
        <dsp:cNvSpPr/>
      </dsp:nvSpPr>
      <dsp:spPr>
        <a:xfrm>
          <a:off x="1643283" y="2797962"/>
          <a:ext cx="6438511" cy="537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Обогащение активного и пассивного словаря ребенка;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283" y="2797962"/>
        <a:ext cx="6438511" cy="537706"/>
      </dsp:txXfrm>
    </dsp:sp>
    <dsp:sp modelId="{E1EA7BA2-AEE0-4544-8531-51ED9569B239}">
      <dsp:nvSpPr>
        <dsp:cNvPr id="0" name=""/>
        <dsp:cNvSpPr/>
      </dsp:nvSpPr>
      <dsp:spPr>
        <a:xfrm>
          <a:off x="1643283" y="3501041"/>
          <a:ext cx="6472315" cy="8656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Сформировать готовность к обучению в школе, развитие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коммуникативности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успешности в общении;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283" y="3501041"/>
        <a:ext cx="6472315" cy="865699"/>
      </dsp:txXfrm>
    </dsp:sp>
    <dsp:sp modelId="{83994475-005D-4261-A6A5-D673D768567E}">
      <dsp:nvSpPr>
        <dsp:cNvPr id="0" name=""/>
        <dsp:cNvSpPr/>
      </dsp:nvSpPr>
      <dsp:spPr>
        <a:xfrm>
          <a:off x="1643283" y="4532114"/>
          <a:ext cx="6464179" cy="577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Охрана и укрепление физического и психического здоровья детей.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283" y="4532114"/>
        <a:ext cx="6464179" cy="577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B164-211C-477A-B7D3-9A427C4DF29B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4560-F6B7-4FC7-BD42-709A122E9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klyuzivnoe_obuchenie_prezentaciya_2727_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459432"/>
            <a:ext cx="6120680" cy="55892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Аналитический отчет учителя-логопеда Гузенко Н.Н.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 201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6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-201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7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учебный год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u="sng" dirty="0" smtClean="0"/>
              <a:t>Организационно-методическая </a:t>
            </a:r>
            <a:r>
              <a:rPr lang="ru-RU" sz="3600" b="1" i="1" u="sng" dirty="0" smtClean="0"/>
              <a:t>работа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2664296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>Включает: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работу </a:t>
            </a:r>
            <a:r>
              <a:rPr lang="ru-RU" dirty="0"/>
              <a:t>с документацией </a:t>
            </a:r>
            <a:r>
              <a:rPr lang="ru-RU" dirty="0" smtClean="0"/>
              <a:t>( написание рабочей и адаптированной </a:t>
            </a:r>
            <a:r>
              <a:rPr lang="ru-RU" dirty="0" smtClean="0"/>
              <a:t>программы, </a:t>
            </a:r>
            <a:r>
              <a:rPr lang="ru-RU" dirty="0" smtClean="0"/>
              <a:t>оформление </a:t>
            </a:r>
            <a:r>
              <a:rPr lang="ru-RU" dirty="0"/>
              <a:t>речевых карт,  индивидуальных программ, перспективного планирования, ежедневных планов подгрупповой и индивидуальной образовательной деятельности, журналов обследования речи, журналов консультаций педагогов и родителей, журнал учета посещаемости воспитанников</a:t>
            </a:r>
            <a:r>
              <a:rPr lang="ru-RU" dirty="0" smtClean="0"/>
              <a:t>).</a:t>
            </a:r>
          </a:p>
          <a:p>
            <a:pPr lvl="0">
              <a:buNone/>
            </a:pPr>
            <a:r>
              <a:rPr lang="ru-RU" dirty="0" smtClean="0"/>
              <a:t>Посещение районных методических объединений;</a:t>
            </a:r>
          </a:p>
          <a:p>
            <a:pPr lvl="0"/>
            <a:r>
              <a:rPr lang="ru-RU" dirty="0" smtClean="0"/>
              <a:t>Самообразование по теме: «</a:t>
            </a:r>
            <a:r>
              <a:rPr lang="ru-RU" dirty="0" err="1" smtClean="0"/>
              <a:t>Биоэнергопластика</a:t>
            </a:r>
            <a:r>
              <a:rPr lang="ru-RU" dirty="0" smtClean="0"/>
              <a:t> в работе учителя логопеда».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Показ открытого  занятия по логоритмике «В гостях у сказки» на районном семинаре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dirty="0" smtClean="0"/>
              <a:t>В течение учебного года </a:t>
            </a:r>
            <a:r>
              <a:rPr lang="ru-RU" dirty="0" smtClean="0"/>
              <a:t>мною была проведена работа </a:t>
            </a:r>
            <a:r>
              <a:rPr lang="ru-RU" dirty="0" smtClean="0"/>
              <a:t>по реализации поставленных задач. После проведенной коррекционной работы дети стали  правильно произносит поставленные звуки, замечать ошибки в звукопроизношении. Многие из детей грамотно используют все части речи, строят распространенные предложения, используют обобщающие слова, устанавливают и выражают в речи антонимические и синонимические отношения. Так же дети, научились объяснять значения знакомых многозначных слов, пересказывать литературные произведения,  выполнять речевые действия в соответствии с планом повествования, составлять рассказы по сюжетным картинкам и по их серии, используя графические схемы, наглядные опоры. Воспитанник без труда отражает в речи собственные впечатления, представления, события своей жизни, составляет с помощью взрослого небольшие сообщения, рассказы «из личного опыта». Для реализации поставленных задач на учебный год, в </a:t>
            </a:r>
            <a:r>
              <a:rPr lang="ru-RU" dirty="0" smtClean="0"/>
              <a:t>кабинет </a:t>
            </a:r>
            <a:r>
              <a:rPr lang="ru-RU" dirty="0" smtClean="0"/>
              <a:t>учителя </a:t>
            </a:r>
            <a:r>
              <a:rPr lang="ru-RU" dirty="0" smtClean="0"/>
              <a:t>логопеда приобреталось </a:t>
            </a:r>
            <a:r>
              <a:rPr lang="ru-RU" dirty="0" smtClean="0"/>
              <a:t>достаточное количество методической литературы</a:t>
            </a:r>
            <a:r>
              <a:rPr lang="ru-RU" dirty="0" smtClean="0"/>
              <a:t>, были </a:t>
            </a:r>
            <a:r>
              <a:rPr lang="ru-RU" dirty="0" smtClean="0"/>
              <a:t>изготовлены  </a:t>
            </a:r>
            <a:r>
              <a:rPr lang="ru-RU" dirty="0" err="1" smtClean="0"/>
              <a:t>учебно</a:t>
            </a:r>
            <a:r>
              <a:rPr lang="ru-RU" dirty="0" smtClean="0"/>
              <a:t> — методические пособия, дидактические и наглядные материалы, усовершенствовано оформление логопедического </a:t>
            </a:r>
            <a:r>
              <a:rPr lang="ru-RU" dirty="0" smtClean="0"/>
              <a:t>кабинета.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 descr="D:\Мои папки\фото\Фото с работы\20131125_13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3707904" cy="2780928"/>
          </a:xfrm>
          <a:prstGeom prst="rect">
            <a:avLst/>
          </a:prstGeom>
          <a:noFill/>
        </p:spPr>
      </p:pic>
      <p:pic>
        <p:nvPicPr>
          <p:cNvPr id="20483" name="Picture 3" descr="D:\Мои папки\фото\Фото с работы\20131125_133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48780"/>
            <a:ext cx="3151512" cy="2363634"/>
          </a:xfrm>
          <a:prstGeom prst="rect">
            <a:avLst/>
          </a:prstGeom>
          <a:noFill/>
        </p:spPr>
      </p:pic>
      <p:pic>
        <p:nvPicPr>
          <p:cNvPr id="20484" name="Picture 4" descr="D:\Мои папки\фото\Фото с работы\20131125_131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ru-RU" b="1" i="1" dirty="0" smtClean="0"/>
              <a:t>Итоги проведенной работы: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В конце учебного </a:t>
            </a:r>
            <a:r>
              <a:rPr lang="ru-RU" dirty="0" smtClean="0"/>
              <a:t>года из логопедической группы  </a:t>
            </a:r>
            <a:r>
              <a:rPr lang="ru-RU" dirty="0"/>
              <a:t>были </a:t>
            </a:r>
            <a:r>
              <a:rPr lang="ru-RU" dirty="0" smtClean="0"/>
              <a:t>выписаны  8  детей : </a:t>
            </a:r>
            <a:r>
              <a:rPr lang="ru-RU" dirty="0" smtClean="0"/>
              <a:t>1</a:t>
            </a:r>
            <a:r>
              <a:rPr lang="ru-RU" dirty="0" smtClean="0"/>
              <a:t> ребенок </a:t>
            </a:r>
            <a:r>
              <a:rPr lang="ru-RU" dirty="0" smtClean="0"/>
              <a:t>с </a:t>
            </a:r>
            <a:r>
              <a:rPr lang="ru-RU" dirty="0" smtClean="0"/>
              <a:t>ФФНР и 6 детей с ОНР были </a:t>
            </a:r>
            <a:r>
              <a:rPr lang="ru-RU" dirty="0" err="1" smtClean="0"/>
              <a:t>оставленны</a:t>
            </a:r>
            <a:r>
              <a:rPr lang="ru-RU" dirty="0" smtClean="0"/>
              <a:t> в логопедической группе, </a:t>
            </a:r>
            <a:r>
              <a:rPr lang="ru-RU" dirty="0" smtClean="0"/>
              <a:t>в связи с сложностью речевого дефекта.</a:t>
            </a:r>
            <a:endParaRPr lang="ru-RU" dirty="0"/>
          </a:p>
          <a:p>
            <a:pPr>
              <a:buNone/>
            </a:pPr>
            <a:r>
              <a:rPr lang="ru-RU" dirty="0" smtClean="0"/>
              <a:t>Воспитатели и родители отмечают высокий интерес детей к логопедическим занятиям, а так же заметные улучшения в произношении звуков, в обогащении лексического запаса, в развитии грамматического строя речи.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диагностики в мае 2014 учебного года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772816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29614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Результаты динамики развития речи детей зачисленных на логопедический пункт на 2013 – 2014 учебный год</a:t>
            </a:r>
            <a:endParaRPr lang="ru-RU" sz="36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Задачи на перспективу: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2017 – 2018 учебном  году  необходимо продолжить работу над развитием и коррекцией  всех компонентов языковой системы у детей с </a:t>
            </a:r>
            <a:r>
              <a:rPr lang="ru-RU" dirty="0" smtClean="0"/>
              <a:t>речевыми нарушениями, </a:t>
            </a:r>
            <a:r>
              <a:rPr lang="ru-RU" dirty="0" smtClean="0"/>
              <a:t>продолжить поиск оптимальных форм взаимодействия с родителями и воспитателями</a:t>
            </a:r>
            <a:r>
              <a:rPr lang="ru-RU" smtClean="0"/>
              <a:t>, оснащение </a:t>
            </a:r>
            <a:r>
              <a:rPr lang="ru-RU" dirty="0" smtClean="0"/>
              <a:t>логопедического кабинета методическими пособиями, </a:t>
            </a:r>
            <a:r>
              <a:rPr lang="ru-RU" dirty="0" smtClean="0"/>
              <a:t>а так же повышать свой профессиональный  уровень.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3-013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51532" cy="6858000"/>
          </a:xfrm>
          <a:prstGeom prst="rect">
            <a:avLst/>
          </a:prstGeom>
        </p:spPr>
      </p:pic>
      <p:graphicFrame>
        <p:nvGraphicFramePr>
          <p:cNvPr id="4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7845963"/>
              </p:ext>
            </p:extLst>
          </p:nvPr>
        </p:nvGraphicFramePr>
        <p:xfrm>
          <a:off x="234424" y="1628800"/>
          <a:ext cx="87300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283378" y="204913"/>
            <a:ext cx="6984776" cy="11320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на 201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учебный год:</a:t>
            </a:r>
          </a:p>
          <a:p>
            <a:pPr lvl="0" algn="ctr"/>
            <a:r>
              <a:rPr lang="ru-RU" dirty="0"/>
              <a:t>коррекционно-развивающая работа с детьми, в возрасте 5-7 лет, имеющими нарушения речи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8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515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Рабочие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7"/>
            <a:ext cx="9361040" cy="32238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Коррекционно- развивающая работа с детьми проводились с использованием  следующем программ и методик: </a:t>
            </a:r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Примерная адаптированная программа  коррекционно-развивающей работы в логопедической группе детского сада для детей с тяжелыми нарушениями речи (общим недоразвитием речи) с 3 до 7 </a:t>
            </a:r>
            <a:r>
              <a:rPr lang="ru-RU" dirty="0" smtClean="0"/>
              <a:t>лет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Н.В. </a:t>
            </a:r>
            <a:r>
              <a:rPr lang="ru-RU" dirty="0" err="1"/>
              <a:t>Нищева</a:t>
            </a:r>
            <a:r>
              <a:rPr lang="ru-RU" dirty="0"/>
              <a:t> (Санкт Петербург, Детство-пресс, 2015г.).</a:t>
            </a:r>
          </a:p>
          <a:p>
            <a:pPr algn="just"/>
            <a:r>
              <a:rPr lang="ru-RU" dirty="0" smtClean="0"/>
              <a:t>Программа </a:t>
            </a:r>
            <a:r>
              <a:rPr lang="ru-RU" dirty="0"/>
              <a:t>обучения и воспитания детей с ФФН </a:t>
            </a:r>
            <a:r>
              <a:rPr lang="ru-RU" dirty="0" smtClean="0"/>
              <a:t>(</a:t>
            </a:r>
            <a:r>
              <a:rPr lang="ru-RU" dirty="0"/>
              <a:t>старшая и подготовительная группы</a:t>
            </a:r>
            <a:r>
              <a:rPr lang="ru-RU" dirty="0" smtClean="0"/>
              <a:t>)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Т.Б.Филичева</a:t>
            </a:r>
            <a:r>
              <a:rPr lang="ru-RU" dirty="0"/>
              <a:t>, </a:t>
            </a:r>
            <a:r>
              <a:rPr lang="ru-RU" dirty="0" err="1"/>
              <a:t>Г.В.Чиркина</a:t>
            </a:r>
            <a:r>
              <a:rPr lang="ru-RU" dirty="0"/>
              <a:t>. </a:t>
            </a:r>
            <a:r>
              <a:rPr lang="ru-RU" dirty="0" err="1" smtClean="0"/>
              <a:t>М.Просвещение</a:t>
            </a:r>
            <a:r>
              <a:rPr lang="ru-RU" dirty="0"/>
              <a:t>, 2010г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696778"/>
            <a:ext cx="2160597" cy="3020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9" t="6362" r="4736" b="8932"/>
          <a:stretch/>
        </p:blipFill>
        <p:spPr>
          <a:xfrm>
            <a:off x="5940152" y="3634896"/>
            <a:ext cx="2195736" cy="314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5515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Диагностика в начале учебного года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Работа в логопедической группе велась с 1 сентября 2016 года по 31 мая 2017 года. В ходе диагностики, в ДОУ было выявлено 69 детей с нарушениями речи: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ФН-18 детей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ФФНР – 22 ребенка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ОНР – 28 детей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Со сложной структурой </a:t>
            </a:r>
            <a:r>
              <a:rPr lang="ru-RU" dirty="0" smtClean="0"/>
              <a:t>дефекта (ДЦП) – 1 ребенок.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 логопедическую группу по решению ПМПК было зачислено 15 детей: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ОНР – 13 детей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ФФНР – 2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диагностики сентябрь 2013 учебный год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4352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51494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/>
              <a:t>В</a:t>
            </a:r>
            <a:r>
              <a:rPr lang="ru-RU" sz="3600" b="1" i="1" dirty="0" smtClean="0"/>
              <a:t> течение учебного года логопедическая работа осуществлялась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504056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Диагностика:</a:t>
            </a:r>
            <a:endParaRPr lang="ru-RU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2016 года мною было проведена диагностика состояния речи детей, зачисленных в логопедическую группу. В январе и мае 2017 года мною  было проведено повторное обследование для отслеживания и выявления динамики по всем компонентам речи.</a:t>
            </a:r>
          </a:p>
          <a:p>
            <a:pPr lvl="0"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феврале  2017 мною было проведено обследование детей средних и старших групп для выявления воспитанников с речевыми нарушениями, с целью зачисления в логопедическую группу  на будущий учебный год.</a:t>
            </a:r>
            <a:endParaRPr lang="ru-RU" dirty="0"/>
          </a:p>
        </p:txBody>
      </p:sp>
      <p:pic>
        <p:nvPicPr>
          <p:cNvPr id="2051" name="Picture 3" descr="C:\Documents and Settings\Admin\Рабочий стол\фото\20140530_092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1206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u="sng" dirty="0"/>
              <a:t>Коррекционно – развивающая работа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течении учебного года я выполняла </a:t>
            </a:r>
            <a:r>
              <a:rPr lang="ru-RU" dirty="0"/>
              <a:t>коррекционно-речевую  деятельность  в условиях ДОУ, </a:t>
            </a:r>
            <a:r>
              <a:rPr lang="ru-RU" dirty="0" smtClean="0"/>
              <a:t>организовывала интегративную </a:t>
            </a:r>
            <a:r>
              <a:rPr lang="ru-RU" dirty="0"/>
              <a:t>деятельность всех участников коррекционно-образовательного процесса, главными субъектами которого являются: ребенок с ограниченными потребностями здоровья, педагогический коллектив ДОУ, родители ребенка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u="sng" dirty="0"/>
              <a:t>Коррекционно – развивающая работа, в </a:t>
            </a:r>
            <a:r>
              <a:rPr lang="ru-RU" i="1" u="sng" dirty="0" err="1" smtClean="0"/>
              <a:t>рамкахлогопедической</a:t>
            </a:r>
            <a:r>
              <a:rPr lang="ru-RU" i="1" u="sng" dirty="0" smtClean="0"/>
              <a:t> </a:t>
            </a:r>
            <a:r>
              <a:rPr lang="ru-RU" i="1" u="sng" dirty="0"/>
              <a:t>группы включает: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выбор </a:t>
            </a:r>
            <a:r>
              <a:rPr lang="ru-RU" dirty="0"/>
              <a:t>оптимальных для развития ребёнка с нарушением речи коррекционных программ/ методик и приёмов обучения в соответствии с его особыми потребностями;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организацию </a:t>
            </a:r>
            <a:r>
              <a:rPr lang="ru-RU" dirty="0"/>
              <a:t>и проведение  индивидуальных, подгрупповых и групповых занятий с детьми, необходимых для преодоления имеющихся нарушений речи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коррекцию и развитие высших психических функций.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81" y="116632"/>
            <a:ext cx="8219256" cy="10661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Коррекционно-развивающая работа велась по следующим направлениям: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1127" y="1052736"/>
            <a:ext cx="3312368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речевого дыхания, слухового внимания, памяти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5889222" y="2924944"/>
            <a:ext cx="3312368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элементам грамоты</a:t>
            </a: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187624" y="4782498"/>
            <a:ext cx="3312368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мелкой и артикуляционной моторики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4716016" y="4822174"/>
            <a:ext cx="3312368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связной речи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-30041" y="3212976"/>
            <a:ext cx="3312368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лексико-грамматического строя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5817214" y="908720"/>
            <a:ext cx="3384376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Коррекция </a:t>
            </a:r>
            <a:r>
              <a:rPr lang="ru-RU" dirty="0"/>
              <a:t>звукопроизношения 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2843808" y="2060848"/>
            <a:ext cx="3312368" cy="172819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Совершенствование </a:t>
            </a:r>
            <a:r>
              <a:rPr lang="ru-RU" sz="1600" dirty="0"/>
              <a:t>фонематического восприятия и навыков звукового анализа и </a:t>
            </a:r>
            <a:r>
              <a:rPr lang="ru-RU" sz="1600" dirty="0" smtClean="0"/>
              <a:t>синтеза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70600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i="1" u="sng" dirty="0">
                <a:latin typeface="Times New Roman" pitchFamily="18" charset="0"/>
                <a:cs typeface="Times New Roman" pitchFamily="18" charset="0"/>
              </a:rPr>
              <a:t>Информационно – просветительская работа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82453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Была </a:t>
            </a:r>
            <a:r>
              <a:rPr lang="ru-RU" dirty="0" err="1" smtClean="0"/>
              <a:t>направленна</a:t>
            </a:r>
            <a:r>
              <a:rPr lang="ru-RU" dirty="0" smtClean="0"/>
              <a:t> на просвещение родителей и педагогов ДОУ по вопросам развития и коррекции  речи воспитанников через лекции</a:t>
            </a:r>
            <a:r>
              <a:rPr lang="ru-RU" dirty="0" smtClean="0"/>
              <a:t>, индивидуальные беседы, консультирование, анкетирование, </a:t>
            </a:r>
            <a:r>
              <a:rPr lang="ru-RU" dirty="0" smtClean="0"/>
              <a:t>мастер-классы, индивидуальные </a:t>
            </a:r>
            <a:r>
              <a:rPr lang="ru-RU" dirty="0" smtClean="0"/>
              <a:t>практикумы, </a:t>
            </a:r>
            <a:r>
              <a:rPr lang="ru-RU" dirty="0" smtClean="0"/>
              <a:t>информационные </a:t>
            </a:r>
            <a:r>
              <a:rPr lang="ru-RU" dirty="0" smtClean="0"/>
              <a:t>стенды, </a:t>
            </a:r>
            <a:r>
              <a:rPr lang="ru-RU" dirty="0" smtClean="0"/>
              <a:t>оформление </a:t>
            </a:r>
            <a:r>
              <a:rPr lang="ru-RU" dirty="0" smtClean="0"/>
              <a:t>наглядных пособий, брошюр, </a:t>
            </a:r>
            <a:r>
              <a:rPr lang="ru-RU" dirty="0" smtClean="0"/>
              <a:t>памяток</a:t>
            </a:r>
            <a:r>
              <a:rPr lang="ru-RU" dirty="0" smtClean="0"/>
              <a:t>,</a:t>
            </a:r>
            <a:r>
              <a:rPr lang="ru-RU" dirty="0" smtClean="0"/>
              <a:t> презентаций.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 Консультативная работа</a:t>
            </a:r>
          </a:p>
          <a:p>
            <a:pPr lvl="0"/>
            <a:r>
              <a:rPr lang="ru-RU" dirty="0" smtClean="0"/>
              <a:t>Направлена на </a:t>
            </a:r>
            <a:r>
              <a:rPr lang="ru-RU" dirty="0" smtClean="0"/>
              <a:t>консультирование родителей, воспитателей, смежных специалистов, по проблемам обучения и воспитания детей, имеющих речевые нарушения. Осуществляется в форме индивидуальных, групповых консультаций, бесед, открытых занятий, </a:t>
            </a:r>
            <a:r>
              <a:rPr lang="ru-RU" dirty="0" err="1" smtClean="0"/>
              <a:t>семинаров,собраний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786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Аналитический отчет учителя-логопеда Гузенко Н.Н.  за 2016-2017 учебный год</vt:lpstr>
      <vt:lpstr>Слайд 2</vt:lpstr>
      <vt:lpstr>Рабочие программы </vt:lpstr>
      <vt:lpstr>Диагностика в начале учебного года</vt:lpstr>
      <vt:lpstr>Результаты диагностики сентябрь 2013 учебный год</vt:lpstr>
      <vt:lpstr> В течение учебного года логопедическая работа осуществлялась по следующим направлениям: </vt:lpstr>
      <vt:lpstr>  </vt:lpstr>
      <vt:lpstr>Коррекционно-развивающая работа велась по следующим направлениям:</vt:lpstr>
      <vt:lpstr>   Информационно – просветительская работа.   </vt:lpstr>
      <vt:lpstr>  Организационно-методическая работа  </vt:lpstr>
      <vt:lpstr>Слайд 11</vt:lpstr>
      <vt:lpstr>Слайд 12</vt:lpstr>
      <vt:lpstr>Итоги проведенной работы:</vt:lpstr>
      <vt:lpstr>Результаты диагностики в мае 2014 учебного года</vt:lpstr>
      <vt:lpstr>Результаты динамики развития речи детей зачисленных на логопедический пункт на 2013 – 2014 учебный год</vt:lpstr>
      <vt:lpstr> Задачи на перспективу: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59</cp:revision>
  <dcterms:created xsi:type="dcterms:W3CDTF">2014-05-29T15:06:14Z</dcterms:created>
  <dcterms:modified xsi:type="dcterms:W3CDTF">2017-05-30T05:42:35Z</dcterms:modified>
</cp:coreProperties>
</file>