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2" r:id="rId3"/>
    <p:sldId id="263" r:id="rId4"/>
    <p:sldId id="381" r:id="rId5"/>
    <p:sldId id="289" r:id="rId6"/>
    <p:sldId id="272" r:id="rId7"/>
    <p:sldId id="382" r:id="rId8"/>
    <p:sldId id="307" r:id="rId9"/>
    <p:sldId id="383" r:id="rId10"/>
    <p:sldId id="369" r:id="rId11"/>
    <p:sldId id="375" r:id="rId12"/>
    <p:sldId id="376" r:id="rId13"/>
    <p:sldId id="370" r:id="rId14"/>
    <p:sldId id="351" r:id="rId15"/>
    <p:sldId id="372" r:id="rId16"/>
    <p:sldId id="269" r:id="rId17"/>
    <p:sldId id="377" r:id="rId18"/>
    <p:sldId id="378" r:id="rId19"/>
    <p:sldId id="379" r:id="rId20"/>
    <p:sldId id="270" r:id="rId21"/>
    <p:sldId id="384" r:id="rId22"/>
    <p:sldId id="380" r:id="rId23"/>
    <p:sldId id="374" r:id="rId24"/>
    <p:sldId id="3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4F2"/>
    <a:srgbClr val="08DA3A"/>
    <a:srgbClr val="450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680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0447162958904949"/>
                  <c:y val="0.1136920897678035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Сентябрь 65%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741895217261939"/>
                  <c:y val="5.195311632040884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Октябрь </a:t>
                    </a:r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 54%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172784122326127"/>
                  <c:y val="-0.111598989001222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Ноябрь 64т%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Декабрь 67%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274036601297174E-2"/>
                  <c:y val="-0.216214865014998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Январь 60%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219550797037877"/>
                  <c:y val="-0.2049780579935562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Февраль</a:t>
                    </a:r>
                    <a:r>
                      <a:rPr lang="ru-RU" baseline="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  52</a:t>
                    </a:r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Март 72%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3866626568950832"/>
                  <c:y val="4.650094433951783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Апрель 70%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0521228803440742"/>
                  <c:y val="0.1152030329963337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Май 69%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 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 formatCode="0.00%">
                  <c:v>0.65500000000000003</c:v>
                </c:pt>
                <c:pt idx="1">
                  <c:v>0.66</c:v>
                </c:pt>
                <c:pt idx="2">
                  <c:v>0.63</c:v>
                </c:pt>
                <c:pt idx="3">
                  <c:v>0.76</c:v>
                </c:pt>
                <c:pt idx="4" formatCode="0.00%">
                  <c:v>0.63400000000000001</c:v>
                </c:pt>
                <c:pt idx="5" formatCode="0.00%">
                  <c:v>0.66400000000000003</c:v>
                </c:pt>
                <c:pt idx="6">
                  <c:v>0.69</c:v>
                </c:pt>
                <c:pt idx="7" formatCode="0.00%">
                  <c:v>0.72599999999999998</c:v>
                </c:pt>
                <c:pt idx="8">
                  <c:v>0.7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489829396325459"/>
                  <c:y val="0.117350639763779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Сентябрь 0,9%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901558398950131"/>
                  <c:y val="2.902017716535433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Октябрь 0,5%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8869750656167973E-2"/>
                  <c:y val="-0.126933562992125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Ноябрь 0,7%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3074688320209973"/>
                  <c:y val="-0.199564960629921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Декабрь 0,8чы%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0749852362204725"/>
                  <c:y val="-0.226589566929133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Январь 0,5%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0110285433070866"/>
                  <c:y val="-0.213957185039370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Февраль 0,5%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Март 0,4%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3187458989501313"/>
                  <c:y val="7.2244094488188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Апрель 0,4%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0237212926509186"/>
                  <c:y val="8.718282480314960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Май 0,8</a:t>
                    </a:r>
                    <a:r>
                      <a:rPr lang="ru-RU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2.8000000000000001E-2</c:v>
                </c:pt>
                <c:pt idx="1">
                  <c:v>1.6E-2</c:v>
                </c:pt>
                <c:pt idx="2">
                  <c:v>2.1999999999999999E-2</c:v>
                </c:pt>
                <c:pt idx="3">
                  <c:v>1.4E-2</c:v>
                </c:pt>
                <c:pt idx="4" formatCode="0%">
                  <c:v>0.02</c:v>
                </c:pt>
                <c:pt idx="5">
                  <c:v>1.7999999999999999E-2</c:v>
                </c:pt>
                <c:pt idx="6">
                  <c:v>3.2000000000000001E-2</c:v>
                </c:pt>
                <c:pt idx="7">
                  <c:v>2.3E-2</c:v>
                </c:pt>
                <c:pt idx="8">
                  <c:v>1.7999999999999999E-2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1471089500693778E-3"/>
          <c:w val="1"/>
          <c:h val="0.996852891049930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Физическое развитие</c:v>
                </c:pt>
              </c:strCache>
            </c:strRef>
          </c:tx>
          <c:explosion val="12"/>
          <c:dPt>
            <c:idx val="0"/>
            <c:bubble3D val="0"/>
            <c:explosion val="32"/>
          </c:dPt>
          <c:dLbls>
            <c:dLbl>
              <c:idx val="0"/>
              <c:layout>
                <c:manualLayout>
                  <c:x val="-0.10638823355139189"/>
                  <c:y val="0.1291236737584712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начало года
</a:t>
                    </a:r>
                    <a:r>
                      <a:rPr lang="ru-RU" dirty="0" smtClean="0"/>
                      <a:t>56%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905469160104987"/>
                  <c:y val="-9.755167322834645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конец года
</a:t>
                    </a:r>
                    <a:r>
                      <a:rPr lang="ru-RU" dirty="0" smtClean="0"/>
                      <a:t>86%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0.62</c:v>
                </c:pt>
                <c:pt idx="1">
                  <c:v>0.78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714520006538145E-3"/>
          <c:y val="0.27270868370947288"/>
          <c:w val="0.85762960741979133"/>
          <c:h val="0.718061141619614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Социально-коммуникативное развитие</c:v>
                </c:pt>
              </c:strCache>
            </c:strRef>
          </c:tx>
          <c:explosion val="25"/>
          <c:dPt>
            <c:idx val="0"/>
            <c:bubble3D val="0"/>
            <c:explosion val="5"/>
          </c:dPt>
          <c:dLbls>
            <c:dLbl>
              <c:idx val="0"/>
              <c:layout>
                <c:manualLayout>
                  <c:x val="-0.16984109832545241"/>
                  <c:y val="0.236981810450179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Начало года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ru-RU" dirty="0" smtClean="0"/>
                      <a:t>78%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4536276791163233"/>
                  <c:y val="-5.709518865719900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конец </a:t>
                    </a:r>
                    <a:r>
                      <a:rPr lang="ru-RU" dirty="0" smtClean="0"/>
                      <a:t>года</a:t>
                    </a:r>
                  </a:p>
                  <a:p>
                    <a:r>
                      <a:rPr lang="ru-RU" dirty="0" smtClean="0"/>
                      <a:t>89</a:t>
                    </a:r>
                    <a:r>
                      <a:rPr lang="en-US" dirty="0" smtClean="0"/>
                      <a:t>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 formatCode="0%">
                  <c:v>0.62</c:v>
                </c:pt>
                <c:pt idx="1">
                  <c:v>0.78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496106216508669E-2"/>
          <c:y val="0.14826967776458588"/>
          <c:w val="0.98550389378349135"/>
          <c:h val="0.832689976126984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Познавательное развитие</c:v>
                </c:pt>
              </c:strCache>
            </c:strRef>
          </c:tx>
          <c:explosion val="28"/>
          <c:dLbls>
            <c:dLbl>
              <c:idx val="0"/>
              <c:layout>
                <c:manualLayout>
                  <c:x val="-0.15666822276157349"/>
                  <c:y val="9.31059330446099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начало года
</a:t>
                    </a:r>
                    <a:r>
                      <a:rPr lang="ru-RU" dirty="0" smtClean="0"/>
                      <a:t>58%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9132808398950132"/>
                  <c:y val="-7.562933679026630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конец года
</a:t>
                    </a:r>
                    <a:r>
                      <a:rPr lang="ru-RU" dirty="0" smtClean="0"/>
                      <a:t>78%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</c:v>
                </c:pt>
                <c:pt idx="1">
                  <c:v>0.57999999999999996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919532411706266"/>
          <c:w val="0.98882929759793803"/>
          <c:h val="0.880804675882937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Речевое развитие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4516637040328853"/>
                  <c:y val="0.11245664062017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начало </a:t>
                    </a:r>
                    <a:r>
                      <a:rPr lang="ru-RU" dirty="0" smtClean="0"/>
                      <a:t>года 61%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1682133755801672"/>
                  <c:y val="-2.350116556170983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конец </a:t>
                    </a:r>
                    <a:r>
                      <a:rPr lang="ru-RU" dirty="0" smtClean="0"/>
                      <a:t>года 82%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0.49</c:v>
                </c:pt>
                <c:pt idx="1">
                  <c:v>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978474613931792E-2"/>
          <c:y val="0.17627166813141668"/>
          <c:w val="0.86397691923119657"/>
          <c:h val="0.823728331868583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Художественно-эстетическое развити</c:v>
                </c:pt>
              </c:strCache>
            </c:strRef>
          </c:tx>
          <c:explosion val="25"/>
          <c:dPt>
            <c:idx val="1"/>
            <c:bubble3D val="0"/>
            <c:explosion val="18"/>
          </c:dPt>
          <c:dLbls>
            <c:dLbl>
              <c:idx val="0"/>
              <c:layout>
                <c:manualLayout>
                  <c:x val="-0.19026130021573673"/>
                  <c:y val="9.028307001298968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начало </a:t>
                    </a:r>
                    <a:r>
                      <a:rPr lang="ru-RU" dirty="0" smtClean="0"/>
                      <a:t>года 62%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166505240995337"/>
                  <c:y val="-6.255990930391683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конец </a:t>
                    </a:r>
                    <a:r>
                      <a:rPr lang="ru-RU" dirty="0" smtClean="0"/>
                      <a:t>года 85%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0.62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0.27016</cdr:x>
      <cdr:y>0.04136</cdr:y>
    </cdr:from>
    <cdr:to>
      <cdr:x>0.70318</cdr:x>
      <cdr:y>0.42617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9456" y="114955"/>
          <a:ext cx="1922512" cy="1069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Физическое развитие </a:t>
          </a:r>
          <a:endParaRPr lang="ru-RU" sz="24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0.02486</cdr:y>
    </cdr:from>
    <cdr:to>
      <cdr:x>0.96202</cdr:x>
      <cdr:y>0.37546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899592" y="72008"/>
          <a:ext cx="5472578" cy="1015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Социально-коммун. развитие</a:t>
          </a:r>
          <a:endParaRPr lang="ru-RU" sz="24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0.1444</cdr:x>
      <cdr:y>0</cdr:y>
    </cdr:from>
    <cdr:to>
      <cdr:x>0.89846</cdr:x>
      <cdr:y>0.38227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0"/>
          <a:ext cx="338437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Познавательное развитие</a:t>
          </a:r>
          <a:endParaRPr lang="ru-RU" sz="24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0.37006</cdr:x>
      <cdr:y>0.109</cdr:y>
    </cdr:from>
    <cdr:to>
      <cdr:x>0.52006</cdr:x>
      <cdr:y>0.20243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55912" y="504056"/>
          <a:ext cx="91440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0.32394</cdr:x>
      <cdr:y>0</cdr:y>
    </cdr:from>
    <cdr:to>
      <cdr:x>0.54544</cdr:x>
      <cdr:y>0.3711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56184" y="0"/>
          <a:ext cx="1132433" cy="117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24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0.05857</cdr:x>
      <cdr:y>0</cdr:y>
    </cdr:from>
    <cdr:to>
      <cdr:x>0.26231</cdr:x>
      <cdr:y>0.36056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880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Художественно – эстетическое развитие</a:t>
          </a:r>
          <a:endParaRPr lang="ru-RU" sz="24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12D7-1E88-45E8-B09C-64B6F92F80CD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9CE6C-2A5F-466F-8A7E-A3C26278596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62"/>
            <a:ext cx="9144000" cy="688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83583"/>
            <a:ext cx="867415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</a:rPr>
              <a:t>Муниципальное бюджетное дошкольное образовательное учреждение центр развития ребенка детский сад первой категории №59 «Лакомка» с. Кулешовка  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  <a:p>
            <a:pPr lvl="0" algn="ctr"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Аналитический отчет: </a:t>
            </a:r>
            <a:r>
              <a:rPr lang="ru-RU" sz="4000" kern="0" dirty="0"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педагога дошкольной организации </a:t>
            </a:r>
            <a:r>
              <a:rPr lang="ru-RU" sz="4000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за</a:t>
            </a:r>
            <a:r>
              <a:rPr lang="ru-RU" sz="4000" kern="0" dirty="0">
                <a:solidFill>
                  <a:srgbClr val="1F497D">
                    <a:lumMod val="50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</a:rPr>
              <a:t> </a:t>
            </a:r>
            <a:endParaRPr lang="ru-RU" sz="4000" kern="0" dirty="0" smtClean="0">
              <a:solidFill>
                <a:srgbClr val="1F497D">
                  <a:lumMod val="50000"/>
                </a:srgb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000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</a:rPr>
              <a:t>2016 </a:t>
            </a:r>
            <a:r>
              <a:rPr lang="ru-RU" sz="4000" kern="0" dirty="0">
                <a:solidFill>
                  <a:srgbClr val="1F497D">
                    <a:lumMod val="50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</a:rPr>
              <a:t>– </a:t>
            </a:r>
            <a:r>
              <a:rPr lang="ru-RU" sz="4000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</a:rPr>
              <a:t>2017</a:t>
            </a:r>
            <a:r>
              <a:rPr lang="ru-RU" sz="4000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000" kern="0" dirty="0"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учебный год </a:t>
            </a:r>
            <a:endParaRPr lang="ru-RU" sz="4000" kern="0" dirty="0" smtClean="0">
              <a:solidFill>
                <a:schemeClr val="bg2">
                  <a:lumMod val="50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  <a:p>
            <a:pPr lvl="0" algn="ctr">
              <a:defRPr/>
            </a:pPr>
            <a:r>
              <a:rPr lang="ru-RU" sz="4000" kern="0" dirty="0" smtClean="0">
                <a:solidFill>
                  <a:srgbClr val="1F497D">
                    <a:lumMod val="50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</a:rPr>
              <a:t>подготовительной группы №4«Колобок</a:t>
            </a:r>
            <a:r>
              <a:rPr lang="ru-RU" sz="4000" kern="0" dirty="0">
                <a:solidFill>
                  <a:srgbClr val="1F497D">
                    <a:lumMod val="50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</a:rPr>
              <a:t>»</a:t>
            </a:r>
            <a:endParaRPr lang="ru-RU" sz="4000" kern="0" dirty="0">
              <a:solidFill>
                <a:srgbClr val="1F497D">
                  <a:lumMod val="50000"/>
                </a:srgbClr>
              </a:solidFill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000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 </a:t>
            </a:r>
            <a:r>
              <a:rPr lang="ru-RU" sz="4000" kern="0" dirty="0"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условиях реализации ФГОС </a:t>
            </a:r>
            <a:r>
              <a:rPr lang="ru-RU" sz="4000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ДОУ 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5" name="Рисунок 4" descr="C:\Users\Оксана\Desktop\ОКСАНА\картинки\колобок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3057530" cy="30077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1520" y="4653136"/>
            <a:ext cx="5884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Воспитатели:</a:t>
            </a:r>
            <a:r>
              <a:rPr lang="ru-RU" sz="2000" b="1" kern="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Балыбердина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 О.В. </a:t>
            </a:r>
            <a:r>
              <a:rPr lang="ru-RU" sz="2000" b="1" kern="0" noProof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в</a:t>
            </a:r>
            <a:r>
              <a:rPr lang="ru-RU" sz="2000" b="1" kern="0" dirty="0" err="1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ысшая</a:t>
            </a:r>
            <a:r>
              <a:rPr lang="ru-RU" sz="2000" b="1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категория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  <a:cs typeface="Times New Roman" pitchFamily="18" charset="0"/>
            </a:endParaRPr>
          </a:p>
          <a:p>
            <a:pPr lvl="0"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                         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Калашник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 Л.В.</a:t>
            </a:r>
            <a:r>
              <a:rPr lang="en-US" sz="20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в</a:t>
            </a:r>
            <a:r>
              <a:rPr lang="ru-RU" sz="2000" b="1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ысшая категория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AutoShape 2" descr="http://fotohomka.ru/images/Jan/10/b065e8cec3d0006817951912424ac176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3387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Monotype Corsiva" pitchFamily="66" charset="0"/>
              </a:rPr>
              <a:t>Наши праздники</a:t>
            </a:r>
            <a:endParaRPr lang="ru-RU" sz="3200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8185" y="492237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«День знаний»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3632748"/>
            <a:ext cx="3579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Осеннее развлечение 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4" name="Picture 2" descr="F:\подготовительная гр\1 сентября\DSC07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6935"/>
            <a:ext cx="4320480" cy="269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подготовительная гр\1 сентября\DSC079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61" y="1026935"/>
            <a:ext cx="4191932" cy="269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День осени 2016\20161028_161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9" y="4197172"/>
            <a:ext cx="4532136" cy="254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День осени 2016\20161028_1613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t="29398" b="35581"/>
          <a:stretch/>
        </p:blipFill>
        <p:spPr bwMode="auto">
          <a:xfrm>
            <a:off x="4788024" y="4197172"/>
            <a:ext cx="4097868" cy="248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49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24980"/>
            <a:ext cx="198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День матери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4484" y="2970530"/>
            <a:ext cx="30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Новогодний праздник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7" name="Picture 3" descr="F:\Новый год 2017\IMG_0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7" y="3645024"/>
            <a:ext cx="4441273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овый год 2017\IMG_0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27" y="3645024"/>
            <a:ext cx="4355976" cy="297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ксана\Downloads\DSC081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/>
          <a:stretch/>
        </p:blipFill>
        <p:spPr bwMode="auto">
          <a:xfrm>
            <a:off x="130727" y="540972"/>
            <a:ext cx="4501226" cy="24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ксана\Downloads\DSC081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/>
          <a:stretch/>
        </p:blipFill>
        <p:spPr bwMode="auto">
          <a:xfrm>
            <a:off x="4860032" y="553409"/>
            <a:ext cx="4198671" cy="24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2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83527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Калядки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 descr="F:\коляда 2017\DSC08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2126"/>
            <a:ext cx="4209756" cy="2752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коляда 2017\DSC08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82" y="532126"/>
            <a:ext cx="4280288" cy="27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7" y="3717032"/>
            <a:ext cx="4441401" cy="301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46" y="3761060"/>
            <a:ext cx="4232123" cy="290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/>
          <a:stretch/>
        </p:blipFill>
        <p:spPr bwMode="auto">
          <a:xfrm>
            <a:off x="3152816" y="3169038"/>
            <a:ext cx="2859964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8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9"/>
          <a:stretch/>
        </p:blipFill>
        <p:spPr bwMode="auto">
          <a:xfrm>
            <a:off x="107504" y="594079"/>
            <a:ext cx="5472608" cy="282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8"/>
          <a:stretch/>
        </p:blipFill>
        <p:spPr bwMode="auto">
          <a:xfrm>
            <a:off x="5982793" y="141297"/>
            <a:ext cx="2985021" cy="350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116" y="150444"/>
            <a:ext cx="1675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23 февраля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0" y="3823820"/>
            <a:ext cx="50355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23820"/>
            <a:ext cx="4986337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73" y="3356992"/>
            <a:ext cx="26892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1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084" y="3743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u="sng" dirty="0" smtClean="0">
              <a:solidFill>
                <a:srgbClr val="1F497D">
                  <a:lumMod val="50000"/>
                </a:srgbClr>
              </a:solidFill>
              <a:latin typeface="Monotype Corsiva" pitchFamily="66" charset="0"/>
              <a:ea typeface="Times New Roman"/>
            </a:endParaRPr>
          </a:p>
          <a:p>
            <a:pPr marL="285750" lvl="0" indent="-285750">
              <a:buFont typeface="Wingdings" pitchFamily="2" charset="2"/>
              <a:buChar char="q"/>
            </a:pPr>
            <a:endParaRPr lang="ru-RU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6828" y="16732"/>
            <a:ext cx="391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Праздник весны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0" y="530824"/>
            <a:ext cx="4442036" cy="287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55" y="530824"/>
            <a:ext cx="4391697" cy="2817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505460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55" y="4047927"/>
            <a:ext cx="47498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42" y="3479454"/>
            <a:ext cx="35782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3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68836" y="188640"/>
            <a:ext cx="3206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В</a:t>
            </a:r>
            <a:r>
              <a:rPr lang="ru-RU" sz="2800" b="1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ыпускной «Стиляги»</a:t>
            </a:r>
            <a:endParaRPr lang="ru-RU" sz="2800" b="1" dirty="0">
              <a:solidFill>
                <a:srgbClr val="1F497D">
                  <a:lumMod val="50000"/>
                </a:srgb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Оксана\Desktop\ВЫПУСКНОЙ\image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4" y="711860"/>
            <a:ext cx="4526959" cy="2717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ксана\Desktop\мама выпускной 2017\IMG_1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3" y="3675051"/>
            <a:ext cx="4526959" cy="301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ксана\Desktop\мама выпускной 2017\IMG_18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21" y="3675051"/>
            <a:ext cx="4390939" cy="30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ксана\Desktop\мама выпускной 2017\IMG_18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3"/>
          <a:stretch/>
        </p:blipFill>
        <p:spPr bwMode="auto">
          <a:xfrm>
            <a:off x="4860032" y="711860"/>
            <a:ext cx="4175956" cy="27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52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161" y="-16022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u="sng" dirty="0" smtClean="0">
                <a:solidFill>
                  <a:srgbClr val="FF0000"/>
                </a:solidFill>
                <a:latin typeface="Monotype Corsiva" pitchFamily="66" charset="0"/>
              </a:rPr>
              <a:t>Проектная деятельность</a:t>
            </a:r>
            <a:endParaRPr lang="ru-RU" sz="3600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179" y="476672"/>
            <a:ext cx="53209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Проект: </a:t>
            </a:r>
            <a:r>
              <a:rPr lang="ru-RU" sz="2400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2400" i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Азбука дорожного движения</a:t>
            </a:r>
            <a:r>
              <a:rPr lang="ru-RU" sz="2400" i="1" kern="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»     </a:t>
            </a:r>
            <a:endParaRPr lang="ru-RU" sz="2400" i="1" kern="0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/>
            <a:r>
              <a:rPr lang="ru-RU" sz="20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В свете декадника:     </a:t>
            </a:r>
            <a:r>
              <a:rPr lang="ru-RU" sz="2000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03.10.16г. – 14.10.16г..</a:t>
            </a:r>
            <a:endParaRPr lang="ru-RU" sz="2000" kern="0" dirty="0">
              <a:solidFill>
                <a:srgbClr val="1F497D">
                  <a:lumMod val="50000"/>
                </a:srgbClr>
              </a:solidFill>
              <a:latin typeface="Monotype Corsiva" pitchFamily="66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Цель </a:t>
            </a:r>
            <a:r>
              <a:rPr lang="ru-RU" sz="2000" b="1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проекта: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Создание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условий для усвоения и закрепления знаний детей и их родителей навыков безопасного осознанного поведения на улицах села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.</a:t>
            </a:r>
          </a:p>
          <a:p>
            <a:pPr lvl="0" algn="ctr">
              <a:defRPr/>
            </a:pP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Проект: «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Дети и дорога»     </a:t>
            </a:r>
          </a:p>
          <a:p>
            <a:pPr lvl="0">
              <a:defRPr/>
            </a:pPr>
            <a:r>
              <a:rPr lang="ru-RU" sz="20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В свете декадника</a:t>
            </a:r>
            <a:r>
              <a:rPr lang="ru-RU" sz="20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:  17.04.17г. – 21.04.17г. </a:t>
            </a:r>
          </a:p>
          <a:p>
            <a:pPr lvl="0">
              <a:defRPr/>
            </a:pPr>
            <a:r>
              <a:rPr lang="ru-RU" sz="20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Цель проекта: </a:t>
            </a:r>
            <a:r>
              <a:rPr lang="ru-RU" sz="20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Формировать систему знаний, умений и навыков детей по правилам дорожного </a:t>
            </a:r>
            <a:r>
              <a:rPr lang="ru-RU" sz="20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движения.</a:t>
            </a:r>
            <a:endParaRPr lang="ru-RU" sz="2000" kern="0" dirty="0">
              <a:solidFill>
                <a:srgbClr val="1F497D">
                  <a:lumMod val="50000"/>
                </a:srgb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ea typeface="Times New Roman"/>
            </a:endParaRPr>
          </a:p>
          <a:p>
            <a:pPr lvl="0"/>
            <a:endParaRPr lang="ru-RU" sz="2400" b="1" kern="0" dirty="0" smtClean="0">
              <a:solidFill>
                <a:srgbClr val="1F497D">
                  <a:lumMod val="50000"/>
                </a:srgbClr>
              </a:solidFill>
              <a:latin typeface="Monotype Corsiva" pitchFamily="66" charset="0"/>
            </a:endParaRPr>
          </a:p>
          <a:p>
            <a:pPr lvl="0"/>
            <a:endParaRPr lang="ru-RU" b="1" kern="0" dirty="0" smtClean="0">
              <a:solidFill>
                <a:srgbClr val="1F497D">
                  <a:lumMod val="50000"/>
                </a:srgb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>
              <a:defRPr/>
            </a:pPr>
            <a:endParaRPr lang="ru-RU" sz="2000" b="1" kern="0" dirty="0" smtClean="0">
              <a:solidFill>
                <a:srgbClr val="1F497D">
                  <a:lumMod val="50000"/>
                </a:srgb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>
              <a:defRPr/>
            </a:pPr>
            <a:endParaRPr lang="ru-RU" sz="2000" b="1" kern="0" dirty="0" smtClean="0">
              <a:solidFill>
                <a:srgbClr val="1F497D">
                  <a:lumMod val="50000"/>
                </a:srgb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>
              <a:defRPr/>
            </a:pPr>
            <a:endParaRPr lang="ru-RU" b="1" kern="0" dirty="0">
              <a:solidFill>
                <a:srgbClr val="1F497D">
                  <a:lumMod val="50000"/>
                </a:srgb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/>
            <a:endParaRPr lang="ru-RU" sz="2000" kern="0" dirty="0">
              <a:solidFill>
                <a:srgbClr val="1F497D">
                  <a:lumMod val="50000"/>
                </a:srgbClr>
              </a:solidFill>
              <a:latin typeface="Monotype Corsiva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59065"/>
            <a:ext cx="3457033" cy="30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3865975"/>
            <a:ext cx="4238754" cy="283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10" y="3865975"/>
            <a:ext cx="4536627" cy="283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1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743" y="3789040"/>
            <a:ext cx="4964971" cy="292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028" y="260648"/>
            <a:ext cx="8562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Проект: «</a:t>
            </a:r>
            <a:r>
              <a:rPr lang="ru-RU" sz="28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Масленица»     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В свете декадника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   </a:t>
            </a: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20 .02.17г.  – 26.02.17г.</a:t>
            </a:r>
          </a:p>
          <a:p>
            <a:pPr lvl="0">
              <a:defRPr/>
            </a:pP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Цель проекта: 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Расширить знания детей  интерес к традициям русского народа.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2" y="2092027"/>
            <a:ext cx="5074757" cy="284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36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29484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свете декадника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   </a:t>
            </a: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05.04.17г. – 12.04.17г.</a:t>
            </a:r>
          </a:p>
          <a:p>
            <a:pPr lvl="0" algn="just"/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Цель проекта: </a:t>
            </a:r>
            <a:r>
              <a:rPr lang="ru-RU" sz="2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ea typeface="Times New Roman"/>
              </a:rPr>
              <a:t>Формировать у детей  знание о вселенной, освоении человеком космического пространства, о значении космических исследований для жизни людей на Земле.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6944"/>
            <a:ext cx="6013106" cy="338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r="35269"/>
          <a:stretch/>
        </p:blipFill>
        <p:spPr bwMode="auto">
          <a:xfrm rot="5400000">
            <a:off x="5785331" y="3481973"/>
            <a:ext cx="2900116" cy="345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8"/>
          <a:stretch/>
        </p:blipFill>
        <p:spPr bwMode="auto">
          <a:xfrm rot="5400000">
            <a:off x="6004632" y="817097"/>
            <a:ext cx="3129717" cy="275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2822" y="106264"/>
            <a:ext cx="4270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Проект: 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28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Космический мир»     </a:t>
            </a:r>
          </a:p>
        </p:txBody>
      </p:sp>
    </p:spTree>
    <p:extLst>
      <p:ext uri="{BB962C8B-B14F-4D97-AF65-F5344CB8AC3E}">
        <p14:creationId xmlns:p14="http://schemas.microsoft.com/office/powerpoint/2010/main" val="3960111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80740"/>
              </p:ext>
            </p:extLst>
          </p:nvPr>
        </p:nvGraphicFramePr>
        <p:xfrm>
          <a:off x="2051720" y="116632"/>
          <a:ext cx="5544616" cy="4267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544616"/>
              </a:tblGrid>
              <a:tr h="18637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otype Corsiva" pitchFamily="66" charset="0"/>
                        </a:rPr>
                        <a:t>Проект </a:t>
                      </a:r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otype Corsiva" pitchFamily="66" charset="0"/>
                        </a:rPr>
                        <a:t>:</a:t>
                      </a:r>
                      <a:r>
                        <a:rPr lang="ru-RU" sz="2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otype Corsiva" pitchFamily="66" charset="0"/>
                        </a:rPr>
                        <a:t>«Заповедная </a:t>
                      </a:r>
                      <a:r>
                        <a:rPr lang="ru-RU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otype Corsiva" pitchFamily="66" charset="0"/>
                        </a:rPr>
                        <a:t>земля Донская»</a:t>
                      </a:r>
                      <a:endParaRPr lang="ru-RU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otype Corsiva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620688"/>
            <a:ext cx="3960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В свете декадника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   </a:t>
            </a: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15.04.17г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. – </a:t>
            </a:r>
            <a:r>
              <a:rPr lang="ru-RU" sz="2400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26.04.17г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Цель проекта: </a:t>
            </a:r>
            <a:r>
              <a:rPr lang="ru-RU" sz="2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ea typeface="Times New Roman"/>
              </a:rPr>
              <a:t>Формировать у детей  знание о </a:t>
            </a:r>
            <a:r>
              <a:rPr lang="ru-RU" sz="24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ea typeface="Times New Roman"/>
              </a:rPr>
              <a:t>земле Донской</a:t>
            </a:r>
            <a:r>
              <a:rPr lang="ru-RU" sz="2400" dirty="0" smtClean="0">
                <a:solidFill>
                  <a:srgbClr val="333333"/>
                </a:solidFill>
                <a:latin typeface="Arial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Monotype Corsiva" pitchFamily="66" charset="0"/>
              </a:rPr>
              <a:t>что люди нашей родной земли берегут и охраняют заповедные уголки </a:t>
            </a:r>
            <a:r>
              <a:rPr lang="ru-RU" sz="2400" dirty="0" smtClean="0">
                <a:solidFill>
                  <a:srgbClr val="333333"/>
                </a:solidFill>
                <a:latin typeface="Monotype Corsiva" pitchFamily="66" charset="0"/>
              </a:rPr>
              <a:t>природы.</a:t>
            </a:r>
            <a:endParaRPr lang="ru-RU" sz="2400" dirty="0">
              <a:solidFill>
                <a:srgbClr val="1F497D">
                  <a:lumMod val="50000"/>
                </a:srgbClr>
              </a:solidFill>
              <a:latin typeface="Monotype Corsiva" pitchFamily="66" charset="0"/>
              <a:ea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r="5936"/>
          <a:stretch/>
        </p:blipFill>
        <p:spPr bwMode="auto">
          <a:xfrm rot="5400000">
            <a:off x="5499331" y="3475969"/>
            <a:ext cx="3799706" cy="291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9221" r="27464" b="25509"/>
          <a:stretch/>
        </p:blipFill>
        <p:spPr bwMode="auto">
          <a:xfrm>
            <a:off x="179512" y="3667676"/>
            <a:ext cx="5605409" cy="311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62" y="593866"/>
            <a:ext cx="4528181" cy="254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32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Оксана\Downloads\0_eb1aa_2a3d4d5b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6" y="381381"/>
            <a:ext cx="9125436" cy="637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00318" y="3341093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Характеристика группы</a:t>
            </a:r>
          </a:p>
          <a:p>
            <a:pPr lvl="0" algn="ctr"/>
            <a:r>
              <a:rPr lang="ru-RU" sz="2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Образовательная программа МБДОУ №59 «Лакомка» разработанная на основе основной общеобразовательной программы дошкольного образования «Детский сад – Дом радости» с  требованиями ФГОС                                      </a:t>
            </a:r>
            <a:endParaRPr lang="ru-RU" sz="2400" dirty="0" smtClean="0">
              <a:solidFill>
                <a:srgbClr val="1F497D">
                  <a:lumMod val="50000"/>
                </a:srgb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Возраст </a:t>
            </a:r>
            <a:r>
              <a:rPr lang="ru-RU" sz="2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6 - 7 лет</a:t>
            </a:r>
          </a:p>
          <a:p>
            <a:pPr lvl="0" algn="ctr"/>
            <a:r>
              <a:rPr lang="ru-RU" sz="2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Списочный состав 27 </a:t>
            </a:r>
            <a:r>
              <a:rPr lang="ru-RU" sz="24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ребенка</a:t>
            </a:r>
          </a:p>
          <a:p>
            <a:pPr lvl="0" algn="ctr"/>
            <a:r>
              <a:rPr lang="ru-RU" sz="24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Девочек  </a:t>
            </a:r>
            <a:r>
              <a:rPr lang="ru-RU" sz="2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- 16 </a:t>
            </a:r>
            <a:r>
              <a:rPr lang="ru-RU" sz="24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        Мальчиков </a:t>
            </a:r>
            <a:r>
              <a:rPr lang="ru-RU" sz="2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- 11</a:t>
            </a:r>
          </a:p>
        </p:txBody>
      </p:sp>
    </p:spTree>
    <p:extLst>
      <p:ext uri="{BB962C8B-B14F-4D97-AF65-F5344CB8AC3E}">
        <p14:creationId xmlns:p14="http://schemas.microsoft.com/office/powerpoint/2010/main" val="15004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7" y="-53244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73468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Проект</a:t>
            </a:r>
            <a:r>
              <a:rPr lang="ru-RU" sz="28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: «</a:t>
            </a:r>
            <a:r>
              <a:rPr lang="ru-RU" sz="28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9 мая </a:t>
            </a:r>
            <a:r>
              <a:rPr lang="ru-RU" sz="28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- </a:t>
            </a:r>
            <a:r>
              <a:rPr lang="ru-RU" sz="28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День Победы»     </a:t>
            </a:r>
          </a:p>
          <a:p>
            <a:pPr lvl="0">
              <a:defRPr/>
            </a:pP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В свете декадника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   </a:t>
            </a: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04.05.16г. - 06.05.16г.</a:t>
            </a:r>
          </a:p>
          <a:p>
            <a:pPr lvl="0">
              <a:defRPr/>
            </a:pPr>
            <a:r>
              <a:rPr lang="ru-RU" sz="2400" b="1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Цель проекта: </a:t>
            </a:r>
            <a:r>
              <a:rPr lang="ru-RU" sz="2400" kern="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Сформировать у дошкольников гражданско-патриотических чувств, воспитание чувство гордости за свой народ и уважение к ветеранам ВОВ</a:t>
            </a:r>
            <a:r>
              <a:rPr lang="ru-RU" sz="2400" kern="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sz="2400" kern="0" dirty="0">
              <a:solidFill>
                <a:srgbClr val="1F497D">
                  <a:lumMod val="50000"/>
                </a:srgb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2" y="3939688"/>
            <a:ext cx="5083676" cy="285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:\неделя воинской славы\DSC08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4043941" cy="303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6675" y="27422"/>
            <a:ext cx="266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Взаимопосещения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5" name="Picture 3" descr="C:\Users\Оксана\Downloads\DSC079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6"/>
          <a:stretch/>
        </p:blipFill>
        <p:spPr bwMode="auto">
          <a:xfrm>
            <a:off x="165406" y="919927"/>
            <a:ext cx="4285128" cy="23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9329" y="458262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1 сентября 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196" name="Picture 4" descr="C:\Users\Оксана\Downloads\DSC079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2"/>
          <a:stretch/>
        </p:blipFill>
        <p:spPr bwMode="auto">
          <a:xfrm>
            <a:off x="4788024" y="919927"/>
            <a:ext cx="4211960" cy="23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Оксана\Downloads\20161129_1605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7" y="3717032"/>
            <a:ext cx="4378525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782" y="3265820"/>
            <a:ext cx="195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Вечер поэзии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Оксана\Downloads\20161129_1615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211960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03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Участие детей на семинаре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7" r="10295"/>
          <a:stretch/>
        </p:blipFill>
        <p:spPr bwMode="auto">
          <a:xfrm>
            <a:off x="1181869" y="685179"/>
            <a:ext cx="6780262" cy="300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97" r="18590"/>
          <a:stretch/>
        </p:blipFill>
        <p:spPr bwMode="auto">
          <a:xfrm rot="5400000">
            <a:off x="4838405" y="2913318"/>
            <a:ext cx="3167647" cy="470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0" t="11300" r="9118" b="9788"/>
          <a:stretch/>
        </p:blipFill>
        <p:spPr bwMode="auto">
          <a:xfrm rot="5400000">
            <a:off x="528201" y="3648745"/>
            <a:ext cx="3167648" cy="328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217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6632"/>
            <a:ext cx="5723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Участие в конкурсе Районном 80 лет РО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28071" b="13956"/>
          <a:stretch/>
        </p:blipFill>
        <p:spPr bwMode="auto">
          <a:xfrm>
            <a:off x="137793" y="639852"/>
            <a:ext cx="4343400" cy="398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93" y="3573016"/>
            <a:ext cx="4536294" cy="314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217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Перспективы на следующий год:</a:t>
            </a:r>
            <a:endParaRPr kumimoji="0" lang="ru-RU" sz="3200" b="1" i="0" u="sng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latin typeface="Monotype Corsiva" pitchFamily="66" charset="0"/>
              <a:ea typeface="+mj-ea"/>
              <a:cs typeface="+mj-cs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kern="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Продолжать проводить профилактические мероприятия с целью повышения посещаемости детей, укрепление здоровья, развития двигательной и гигиенической культуры детей.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kern="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Продолжать принимать активное участие в методических мероприятиях  детского сада и района.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kern="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Продолжать воспитывать в детях творчество, эмоциональность, активность для их дальнейших достижений и успехов.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000" kern="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Пополнить: дидактический и раздаточный </a:t>
            </a:r>
            <a:r>
              <a:rPr lang="ru-RU" sz="2000" kern="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материал. Приобрести </a:t>
            </a:r>
            <a:r>
              <a:rPr lang="ru-RU" sz="2000" kern="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новые развивающие игры по возрасту детей.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119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8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8767" y="234888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Посещаемость</a:t>
            </a:r>
            <a:endParaRPr lang="ru-RU" sz="3200" b="1" u="sng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0177363"/>
              </p:ext>
            </p:extLst>
          </p:nvPr>
        </p:nvGraphicFramePr>
        <p:xfrm>
          <a:off x="179512" y="192995"/>
          <a:ext cx="62646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53784360"/>
              </p:ext>
            </p:extLst>
          </p:nvPr>
        </p:nvGraphicFramePr>
        <p:xfrm>
          <a:off x="3419872" y="3141960"/>
          <a:ext cx="57241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59632" y="4136591"/>
            <a:ext cx="2709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Индекс здоровья</a:t>
            </a:r>
            <a:endParaRPr lang="ru-RU" sz="3200" b="1" u="sng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-17463"/>
            <a:ext cx="878497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течение года дети развивались согласно возрасту, изучали программный материал и показали позитивную динамику по всем направлениям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развития.</a:t>
            </a:r>
          </a:p>
          <a:p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осуществлялась исходя из основных годовых задач и в соответствии с годовым планом работы на 2016 – 2017 учебный год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совершенствовать работу по реализации эффективных форм оздоровления и физического воспитания дошкольников посредством использования </a:t>
            </a:r>
            <a:r>
              <a:rPr lang="ru-RU" sz="16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технологий на основе интеграции образовательных областей в совместной образовательной деятельности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Совершенствовать развивающую образовательную  среду направленную на реализацию основной общеобразовательной программы дошкольного образования в соответствии с ФГОС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Обеспечить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деятельность ДОУ в режиме инновационного развития с учетом ФГОС с использованием современных педагогических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технологий.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Совершенствовать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методы и приемы руководства сюжетно-ролевой игры по технологии Н.М. Крыловой и грамотная  реализация их на практике</a:t>
            </a:r>
          </a:p>
          <a:p>
            <a:pPr algn="just"/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течение года соблюдался режим дня и все санитарно-гигиенические требования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ДОУ.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детьми систематически проводилась организованная образовательная деятельность в соответствии с основной общеобразовательной программой, реализуемой в ДОУ, и утвержденным расписанием непосредственно образовательной деятельности. Поставленные цели достигнуты в процессе осуществления разнообразных видов 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деятельности: игровой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коммуникативной, трудовой, познавательно-исследовательской, продуктивной, музыкально-художественной.</a:t>
            </a:r>
          </a:p>
          <a:p>
            <a:pPr algn="just"/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При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проведении организованной образовательной деятельности использовались как традиционные (наблюдение, беседы, сравнение, мониторинг, индивидуальная работа и т. д., так и нетрадиционные методы работы</a:t>
            </a:r>
            <a:r>
              <a:rPr lang="ru-RU" sz="16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(пальчиковая гимнастика, дыхательная гимнастика, и т. д)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Оценить динамику достижений воспитанников, эффективность и сбалансированность форм и методов работы 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диагностика детей, которая выявляет планируемые итоговые результаты освоения основной общеобразовательной программы, реализуемой в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73661674"/>
              </p:ext>
            </p:extLst>
          </p:nvPr>
        </p:nvGraphicFramePr>
        <p:xfrm>
          <a:off x="251520" y="643325"/>
          <a:ext cx="3672408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3948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Monotype Corsiva" pitchFamily="66" charset="0"/>
              </a:rPr>
              <a:t>Результаты освоения программы</a:t>
            </a:r>
            <a:endParaRPr lang="ru-RU" sz="3200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51566336"/>
              </p:ext>
            </p:extLst>
          </p:nvPr>
        </p:nvGraphicFramePr>
        <p:xfrm>
          <a:off x="4572000" y="624258"/>
          <a:ext cx="4283968" cy="194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75502998"/>
              </p:ext>
            </p:extLst>
          </p:nvPr>
        </p:nvGraphicFramePr>
        <p:xfrm>
          <a:off x="179512" y="4509120"/>
          <a:ext cx="4176464" cy="224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58977539"/>
              </p:ext>
            </p:extLst>
          </p:nvPr>
        </p:nvGraphicFramePr>
        <p:xfrm>
          <a:off x="5004048" y="4653136"/>
          <a:ext cx="396044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71467355"/>
              </p:ext>
            </p:extLst>
          </p:nvPr>
        </p:nvGraphicFramePr>
        <p:xfrm>
          <a:off x="1907704" y="2564904"/>
          <a:ext cx="6048672" cy="2013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944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u="sng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Обновление </a:t>
            </a:r>
            <a:r>
              <a:rPr lang="ru-RU" sz="3200" b="1" u="sng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предметно-пространственной </a:t>
            </a:r>
            <a:r>
              <a:rPr lang="ru-RU" sz="3200" b="1" u="sng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среды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8660" y="773415"/>
            <a:ext cx="869582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251" y="710539"/>
            <a:ext cx="87455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Работа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 преобразованию предметно- пространственной развивающей среды оказала благоприятное влияние на развитие творческих способностей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детей.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В нашей группе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каждый ребенок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имеет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возможность заниматься любимым делом.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Оборудование размещено так, что позволяет  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детям объединяться небольшими подгруппами по общим интересам.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0249" y="2350213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«Мир букв»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9" y="2275165"/>
            <a:ext cx="6114631" cy="465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92" y="3172752"/>
            <a:ext cx="2928756" cy="368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2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0287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Monotype Corsiva" pitchFamily="66" charset="0"/>
              </a:rPr>
              <a:t>Взаимодействие с родителями</a:t>
            </a:r>
            <a:endParaRPr lang="ru-RU" sz="3200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686535"/>
            <a:ext cx="87129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Информирование родителей о ходе образовательного процесса: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 групповые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консультации, родительские собрания, оформление информационных стендов, организация выставок детского творчества, приглашение родителей на детские концерты и праздники, создание памяток и брошюр, переписка по электронной почте и социальные сети.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Совместная </a:t>
            </a:r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привлечение родителей к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выставок и  конкурсов, 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участию в детской исследовательской и проектной деятельности.</a:t>
            </a:r>
          </a:p>
          <a:p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Проводились консультации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«Игры для здоровья»,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«Психологические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особенности детей 6-7 лет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»,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«Профилактика простудных заболеваний», 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«Как уберечь ребенка в межсезонье от простудных заболеваний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»,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«Как снять напряжение после детского сада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Безопасность», «Дошкольник готовится стать школьником</a:t>
            </a:r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«Игра, как важнейшее средство воспитательно-образовательной работы с детьми в саду и семье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и т.д.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</a:t>
            </a:r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собрания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«Особенности развития детей 6-7 года жизни по программе Д/сад «Дом радости», «Скоро в школу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»,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«Наши будущие первоклассники,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 2016-2017г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.».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Результатом взаимодействия педагогов и родителей являются: повышение активности родителей в жизни группы и детского сада; выставки совместных поделок и рисунков детей и родителей; участие в праздниках и досугах, совместной познавательно-исследовательской и проектной деятельности, спортивных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мероприятиях.</a:t>
            </a:r>
            <a:endParaRPr lang="ru-RU" sz="160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8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86" y="306896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«Чудо овощ»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7299" y="6237608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«Зимняя сказка»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100" name="Picture 4" descr="F:\подготовительная гр\осень 2016\DSC08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5519"/>
            <a:ext cx="3312368" cy="241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Новогодняя выставка 2017\DSC085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/>
          <a:stretch/>
        </p:blipFill>
        <p:spPr bwMode="auto">
          <a:xfrm>
            <a:off x="5870845" y="3819970"/>
            <a:ext cx="3103226" cy="209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Новогодняя выставка 2017\DSC085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9922" r="6821"/>
          <a:stretch/>
        </p:blipFill>
        <p:spPr bwMode="auto">
          <a:xfrm>
            <a:off x="5067465" y="116632"/>
            <a:ext cx="389702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одготовительная гр\осень 2016\DSC08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8" y="4547766"/>
            <a:ext cx="3409650" cy="226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подготовительная гр\осень 2016\DSC08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0" y="116632"/>
            <a:ext cx="367553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2076" y="-17463"/>
            <a:ext cx="5726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Совместные мероприятия с родителями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1" name="Picture 3" descr="C:\Users\Оксана\Downloads\DSC084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0"/>
          <a:stretch/>
        </p:blipFill>
        <p:spPr bwMode="auto">
          <a:xfrm>
            <a:off x="179512" y="1010573"/>
            <a:ext cx="4248472" cy="26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ксана\Downloads\DSC08426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b="12925"/>
          <a:stretch/>
        </p:blipFill>
        <p:spPr bwMode="auto">
          <a:xfrm>
            <a:off x="4716016" y="1010573"/>
            <a:ext cx="4321031" cy="259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3478" y="487353"/>
            <a:ext cx="5083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Открытое занятие по физкультуре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4" name="Picture 2" descr="J:\Папка 2016 2017 (4)\23 февраля 2017(3)\DSC087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0"/>
          <a:stretch/>
        </p:blipFill>
        <p:spPr bwMode="auto">
          <a:xfrm>
            <a:off x="110394" y="4085067"/>
            <a:ext cx="4427984" cy="268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4270" y="3647783"/>
            <a:ext cx="1675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23 февраля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5" name="Picture 3" descr="J:\Папка 2016 2017 (4)\23 февраля 2017(3)\DSC088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9"/>
          <a:stretch/>
        </p:blipFill>
        <p:spPr bwMode="auto">
          <a:xfrm>
            <a:off x="4851908" y="4085068"/>
            <a:ext cx="4185139" cy="268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77360"/>
      </p:ext>
    </p:extLst>
  </p:cSld>
  <p:clrMapOvr>
    <a:masterClrMapping/>
  </p:clrMapOvr>
</p:sld>
</file>

<file path=ppt/theme/theme1.xml><?xml version="1.0" encoding="utf-8"?>
<a:theme xmlns:a="http://schemas.openxmlformats.org/drawingml/2006/main" name="Tradeshow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Выставка</Template>
  <TotalTime>3306</TotalTime>
  <Words>611</Words>
  <Application>Microsoft Office PowerPoint</Application>
  <PresentationFormat>Экран (4:3)</PresentationFormat>
  <Paragraphs>119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Tradeshow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267</cp:revision>
  <dcterms:created xsi:type="dcterms:W3CDTF">2015-06-08T09:37:07Z</dcterms:created>
  <dcterms:modified xsi:type="dcterms:W3CDTF">2017-06-06T11:24:38Z</dcterms:modified>
</cp:coreProperties>
</file>