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3.xml" ContentType="application/vnd.openxmlformats-officedocument.drawingml.chartshapes+xml"/>
  <Override PartName="/ppt/charts/chart10.xml" ContentType="application/vnd.openxmlformats-officedocument.drawingml.chart+xml"/>
  <Override PartName="/ppt/drawings/drawing4.xml" ContentType="application/vnd.openxmlformats-officedocument.drawingml.chartshapes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8"/>
  </p:notesMasterIdLst>
  <p:sldIdLst>
    <p:sldId id="256" r:id="rId2"/>
    <p:sldId id="320" r:id="rId3"/>
    <p:sldId id="430" r:id="rId4"/>
    <p:sldId id="448" r:id="rId5"/>
    <p:sldId id="412" r:id="rId6"/>
    <p:sldId id="414" r:id="rId7"/>
    <p:sldId id="415" r:id="rId8"/>
    <p:sldId id="416" r:id="rId9"/>
    <p:sldId id="417" r:id="rId10"/>
    <p:sldId id="496" r:id="rId11"/>
    <p:sldId id="419" r:id="rId12"/>
    <p:sldId id="493" r:id="rId13"/>
    <p:sldId id="495" r:id="rId14"/>
    <p:sldId id="420" r:id="rId15"/>
    <p:sldId id="421" r:id="rId16"/>
    <p:sldId id="497" r:id="rId17"/>
    <p:sldId id="423" r:id="rId18"/>
    <p:sldId id="424" r:id="rId19"/>
    <p:sldId id="425" r:id="rId20"/>
    <p:sldId id="494" r:id="rId21"/>
    <p:sldId id="426" r:id="rId22"/>
    <p:sldId id="427" r:id="rId23"/>
    <p:sldId id="492" r:id="rId24"/>
    <p:sldId id="260" r:id="rId25"/>
    <p:sldId id="316" r:id="rId26"/>
    <p:sldId id="435" r:id="rId27"/>
    <p:sldId id="438" r:id="rId28"/>
    <p:sldId id="445" r:id="rId29"/>
    <p:sldId id="447" r:id="rId30"/>
    <p:sldId id="452" r:id="rId31"/>
    <p:sldId id="498" r:id="rId32"/>
    <p:sldId id="453" r:id="rId33"/>
    <p:sldId id="501" r:id="rId34"/>
    <p:sldId id="450" r:id="rId35"/>
    <p:sldId id="279" r:id="rId36"/>
    <p:sldId id="504" r:id="rId37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E6822FF-0C1A-44AE-8998-4B1CEEA72469}">
          <p14:sldIdLst>
            <p14:sldId id="256"/>
            <p14:sldId id="320"/>
            <p14:sldId id="430"/>
            <p14:sldId id="448"/>
            <p14:sldId id="412"/>
            <p14:sldId id="414"/>
            <p14:sldId id="415"/>
            <p14:sldId id="416"/>
            <p14:sldId id="417"/>
            <p14:sldId id="496"/>
            <p14:sldId id="419"/>
            <p14:sldId id="493"/>
            <p14:sldId id="495"/>
            <p14:sldId id="420"/>
            <p14:sldId id="421"/>
            <p14:sldId id="497"/>
            <p14:sldId id="423"/>
            <p14:sldId id="424"/>
            <p14:sldId id="425"/>
            <p14:sldId id="494"/>
          </p14:sldIdLst>
        </p14:section>
        <p14:section name="Раздел без заголовка" id="{E019B200-7FA0-489C-A945-3AB90B6C13BE}">
          <p14:sldIdLst>
            <p14:sldId id="426"/>
            <p14:sldId id="427"/>
            <p14:sldId id="492"/>
            <p14:sldId id="260"/>
            <p14:sldId id="316"/>
            <p14:sldId id="435"/>
            <p14:sldId id="438"/>
            <p14:sldId id="445"/>
            <p14:sldId id="447"/>
            <p14:sldId id="452"/>
            <p14:sldId id="498"/>
            <p14:sldId id="453"/>
            <p14:sldId id="501"/>
            <p14:sldId id="450"/>
            <p14:sldId id="279"/>
            <p14:sldId id="50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1707E7"/>
    <a:srgbClr val="10059D"/>
    <a:srgbClr val="FF33CC"/>
    <a:srgbClr val="A50021"/>
    <a:srgbClr val="57D3FF"/>
    <a:srgbClr val="990000"/>
    <a:srgbClr val="EC2454"/>
    <a:srgbClr val="E63C1A"/>
    <a:srgbClr val="2DA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0089" autoAdjust="0"/>
    <p:restoredTop sz="86323" autoAdjust="0"/>
  </p:normalViewPr>
  <p:slideViewPr>
    <p:cSldViewPr>
      <p:cViewPr>
        <p:scale>
          <a:sx n="71" d="100"/>
          <a:sy n="71" d="100"/>
        </p:scale>
        <p:origin x="-1740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3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9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25094783464566928"/>
          <c:y val="1.0858215453538201E-2"/>
        </c:manualLayout>
      </c:layout>
      <c:overlay val="0"/>
      <c:txPr>
        <a:bodyPr/>
        <a:lstStyle/>
        <a:p>
          <a:pPr>
            <a:defRPr sz="1800" i="1">
              <a:solidFill>
                <a:srgbClr val="1707E7"/>
              </a:solidFill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5586991469816291"/>
          <c:y val="0.13730906776123974"/>
          <c:w val="0.41458513779527639"/>
          <c:h val="0.4742924584956025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Посещаемость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92D050"/>
              </a:solidFill>
            </c:spPr>
          </c:dPt>
          <c:dPt>
            <c:idx val="4"/>
            <c:bubble3D val="0"/>
            <c:spPr>
              <a:solidFill>
                <a:srgbClr val="1707E7"/>
              </a:solidFill>
            </c:spPr>
          </c:dPt>
          <c:dPt>
            <c:idx val="5"/>
            <c:bubble3D val="0"/>
            <c:spPr>
              <a:solidFill>
                <a:srgbClr val="EDA5DA"/>
              </a:solidFill>
            </c:spPr>
          </c:dPt>
          <c:dPt>
            <c:idx val="6"/>
            <c:bubble3D val="0"/>
            <c:spPr>
              <a:solidFill>
                <a:srgbClr val="57D3FF"/>
              </a:solidFill>
            </c:spPr>
          </c:dPt>
          <c:dPt>
            <c:idx val="8"/>
            <c:bubble3D val="0"/>
            <c:spPr>
              <a:solidFill>
                <a:srgbClr val="FF33CC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76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65,5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mtClean="0"/>
                      <a:t>82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mtClean="0"/>
                      <a:t>82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smtClean="0"/>
                      <a:t>79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 smtClean="0"/>
                      <a:t>70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ru-RU" smtClean="0"/>
                      <a:t>55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ru-RU" smtClean="0"/>
                      <a:t>86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Лист1!$A$2:$A$10</c:f>
              <c:strCache>
                <c:ptCount val="9"/>
                <c:pt idx="0">
                  <c:v>Сентябрь</c:v>
                </c:pt>
                <c:pt idx="1">
                  <c:v>Октябрь</c:v>
                </c:pt>
                <c:pt idx="2">
                  <c:v>Ноябрь</c:v>
                </c:pt>
                <c:pt idx="3">
                  <c:v>Декабрь</c:v>
                </c:pt>
                <c:pt idx="4">
                  <c:v>Январь</c:v>
                </c:pt>
                <c:pt idx="5">
                  <c:v>Февраль</c:v>
                </c:pt>
                <c:pt idx="6">
                  <c:v>Март</c:v>
                </c:pt>
                <c:pt idx="7">
                  <c:v>Апрель</c:v>
                </c:pt>
                <c:pt idx="8">
                  <c:v>Май</c:v>
                </c:pt>
              </c:strCache>
            </c:strRef>
          </c:cat>
          <c:val>
            <c:numRef>
              <c:f>Лист1!$B$2:$B$10</c:f>
              <c:numCache>
                <c:formatCode>0%</c:formatCode>
                <c:ptCount val="9"/>
                <c:pt idx="0">
                  <c:v>0.86000000000000065</c:v>
                </c:pt>
                <c:pt idx="1">
                  <c:v>0.76000000000000145</c:v>
                </c:pt>
                <c:pt idx="2">
                  <c:v>0.85000000000000064</c:v>
                </c:pt>
                <c:pt idx="3">
                  <c:v>0.83000000000000063</c:v>
                </c:pt>
                <c:pt idx="4">
                  <c:v>0.64000000000000146</c:v>
                </c:pt>
                <c:pt idx="5">
                  <c:v>0.62000000000000133</c:v>
                </c:pt>
                <c:pt idx="6" formatCode="0.00%">
                  <c:v>0.76500000000000146</c:v>
                </c:pt>
                <c:pt idx="7">
                  <c:v>0.82000000000000062</c:v>
                </c:pt>
                <c:pt idx="8">
                  <c:v>0.83000000000000063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11903641732283472"/>
          <c:y val="0.67639800532673688"/>
          <c:w val="0.59971358267716524"/>
          <c:h val="0.24256745496746684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i="1">
                <a:solidFill>
                  <a:srgbClr val="FF0000"/>
                </a:solidFill>
              </a:defRPr>
            </a:pPr>
            <a:r>
              <a:rPr lang="ru-RU" dirty="0" smtClean="0">
                <a:solidFill>
                  <a:srgbClr val="FF0000"/>
                </a:solidFill>
              </a:rPr>
              <a:t>    </a:t>
            </a:r>
          </a:p>
          <a:p>
            <a:pPr>
              <a:defRPr i="1">
                <a:solidFill>
                  <a:srgbClr val="FF0000"/>
                </a:solidFill>
              </a:defRPr>
            </a:pPr>
            <a:r>
              <a:rPr lang="ru-RU" dirty="0" smtClean="0">
                <a:solidFill>
                  <a:srgbClr val="FF0000"/>
                </a:solidFill>
              </a:rPr>
              <a:t>Конец </a:t>
            </a:r>
            <a:r>
              <a:rPr lang="ru-RU" dirty="0">
                <a:solidFill>
                  <a:srgbClr val="FF0000"/>
                </a:solidFill>
              </a:rPr>
              <a:t>года</a:t>
            </a:r>
          </a:p>
        </c:rich>
      </c:tx>
      <c:layout>
        <c:manualLayout>
          <c:xMode val="edge"/>
          <c:yMode val="edge"/>
          <c:x val="0.2700644354582053"/>
          <c:y val="4.163745622138549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8420569572044202"/>
          <c:y val="0.16298062783736567"/>
          <c:w val="0.65234604194036361"/>
          <c:h val="0.5896295737946364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37760562392437907"/>
          <c:y val="0.67956584403136122"/>
          <c:w val="0.46395641556647266"/>
          <c:h val="0.28909776195232156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ru-RU" sz="1800" i="1" dirty="0" smtClean="0">
              <a:solidFill>
                <a:srgbClr val="FF0000"/>
              </a:solidFill>
            </a:endParaRPr>
          </a:p>
          <a:p>
            <a:pPr>
              <a:defRPr>
                <a:solidFill>
                  <a:srgbClr val="FF0000"/>
                </a:solidFill>
              </a:defRPr>
            </a:pPr>
            <a:endParaRPr lang="ru-RU" sz="1800" i="1" dirty="0" smtClean="0">
              <a:solidFill>
                <a:srgbClr val="FF0000"/>
              </a:solidFill>
            </a:endParaRPr>
          </a:p>
          <a:p>
            <a:pPr>
              <a:defRPr>
                <a:solidFill>
                  <a:srgbClr val="FF0000"/>
                </a:solidFill>
              </a:defRPr>
            </a:pPr>
            <a:endParaRPr lang="ru-RU" sz="1800" i="1" dirty="0" smtClean="0">
              <a:solidFill>
                <a:srgbClr val="FF0000"/>
              </a:solidFill>
            </a:endParaRPr>
          </a:p>
          <a:p>
            <a:pPr>
              <a:defRPr>
                <a:solidFill>
                  <a:srgbClr val="FF0000"/>
                </a:solidFill>
              </a:defRPr>
            </a:pPr>
            <a:r>
              <a:rPr lang="ru-RU" sz="1800" i="1" dirty="0" smtClean="0">
                <a:solidFill>
                  <a:srgbClr val="FF0000"/>
                </a:solidFill>
              </a:rPr>
              <a:t>Начало </a:t>
            </a:r>
            <a:r>
              <a:rPr lang="ru-RU" sz="1800" i="1" dirty="0">
                <a:solidFill>
                  <a:srgbClr val="FF0000"/>
                </a:solidFill>
              </a:rPr>
              <a:t>года</a:t>
            </a:r>
          </a:p>
        </c:rich>
      </c:tx>
      <c:layout>
        <c:manualLayout>
          <c:xMode val="edge"/>
          <c:yMode val="edge"/>
          <c:x val="7.8494750656167983E-2"/>
          <c:y val="2.1875000000000085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000000000000001E-2"/>
          <c:y val="0.14801574803149686"/>
          <c:w val="0.48284891732283536"/>
          <c:h val="0.65636456163986512"/>
        </c:manualLayout>
      </c:layout>
      <c:pie3D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Начало года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1707E7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FF33CC"/>
              </a:solidFill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'Лист1'!$A$2:$A$5</c:f>
              <c:strCache>
                <c:ptCount val="4"/>
                <c:pt idx="0">
                  <c:v>Низ.уровень</c:v>
                </c:pt>
                <c:pt idx="1">
                  <c:v>Ср.уровень</c:v>
                </c:pt>
                <c:pt idx="2">
                  <c:v>Выс.сред.уровня</c:v>
                </c:pt>
                <c:pt idx="3">
                  <c:v>Выс.уровень</c:v>
                </c:pt>
              </c:strCache>
            </c:strRef>
          </c:cat>
          <c:val>
            <c:numRef>
              <c:f>'Лист1'!$B$2:$B$5</c:f>
              <c:numCache>
                <c:formatCode>0.00%</c:formatCode>
                <c:ptCount val="4"/>
                <c:pt idx="0">
                  <c:v>0.25</c:v>
                </c:pt>
                <c:pt idx="1">
                  <c:v>0.43000000000000027</c:v>
                </c:pt>
                <c:pt idx="2" formatCode="0%">
                  <c:v>0.18000000000000013</c:v>
                </c:pt>
                <c:pt idx="3" formatCode="0%">
                  <c:v>0.14000000000000001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"/>
          <c:y val="0.65306003937008095"/>
          <c:w val="0.30740108267716532"/>
          <c:h val="0.20191161946883654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i="1">
                <a:solidFill>
                  <a:srgbClr val="FF0000"/>
                </a:solidFill>
              </a:defRPr>
            </a:pPr>
            <a:r>
              <a:rPr lang="ru-RU" dirty="0" smtClean="0">
                <a:solidFill>
                  <a:srgbClr val="FF0000"/>
                </a:solidFill>
              </a:rPr>
              <a:t>    </a:t>
            </a:r>
          </a:p>
          <a:p>
            <a:pPr>
              <a:defRPr i="1">
                <a:solidFill>
                  <a:srgbClr val="FF0000"/>
                </a:solidFill>
              </a:defRPr>
            </a:pPr>
            <a:r>
              <a:rPr lang="ru-RU" dirty="0" smtClean="0">
                <a:solidFill>
                  <a:srgbClr val="FF0000"/>
                </a:solidFill>
              </a:rPr>
              <a:t>Конец </a:t>
            </a:r>
            <a:r>
              <a:rPr lang="ru-RU" dirty="0">
                <a:solidFill>
                  <a:srgbClr val="FF0000"/>
                </a:solidFill>
              </a:rPr>
              <a:t>года</a:t>
            </a:r>
          </a:p>
        </c:rich>
      </c:tx>
      <c:layout>
        <c:manualLayout>
          <c:xMode val="edge"/>
          <c:yMode val="edge"/>
          <c:x val="0.2700644354582053"/>
          <c:y val="4.163745622138549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8420569572044208"/>
          <c:y val="0.16298062783736572"/>
          <c:w val="0.6523460419403635"/>
          <c:h val="0.58962957379463643"/>
        </c:manualLayout>
      </c:layout>
      <c:pie3D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Конец года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1"/>
            <c:bubble3D val="0"/>
            <c:spPr>
              <a:solidFill>
                <a:srgbClr val="FF33CC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9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smtClean="0"/>
                      <a:t>63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8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'Лист1'!$A$2:$A$4</c:f>
              <c:strCache>
                <c:ptCount val="3"/>
                <c:pt idx="0">
                  <c:v>Ср.уровень</c:v>
                </c:pt>
                <c:pt idx="1">
                  <c:v>Выс.уровень</c:v>
                </c:pt>
                <c:pt idx="2">
                  <c:v>Выше среднего</c:v>
                </c:pt>
              </c:strCache>
            </c:strRef>
          </c:cat>
          <c:val>
            <c:numRef>
              <c:f>'Лист1'!$B$2:$B$4</c:f>
              <c:numCache>
                <c:formatCode>0%</c:formatCode>
                <c:ptCount val="3"/>
                <c:pt idx="0">
                  <c:v>0.28000000000000008</c:v>
                </c:pt>
                <c:pt idx="1">
                  <c:v>0.43000000000000027</c:v>
                </c:pt>
                <c:pt idx="2">
                  <c:v>0.29000000000000026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37760562392437913"/>
          <c:y val="0.67956584403136122"/>
          <c:w val="0.46395641556647271"/>
          <c:h val="0.2890977619523216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sz="1800" i="1">
                <a:solidFill>
                  <a:srgbClr val="1707E7"/>
                </a:solidFill>
              </a:defRPr>
            </a:pPr>
            <a:r>
              <a:rPr lang="ru-RU" dirty="0">
                <a:solidFill>
                  <a:srgbClr val="FF0000"/>
                </a:solidFill>
              </a:rPr>
              <a:t>Начало года</a:t>
            </a:r>
          </a:p>
        </c:rich>
      </c:tx>
      <c:layout>
        <c:manualLayout>
          <c:xMode val="edge"/>
          <c:yMode val="edge"/>
          <c:x val="8.0865797897455835E-2"/>
          <c:y val="6.199269732882090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1184035107210312E-2"/>
          <c:y val="4.8667892622212872E-4"/>
          <c:w val="0.50056070158871202"/>
          <c:h val="0.6221058356700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1"/>
            <c:bubble3D val="0"/>
            <c:spPr>
              <a:solidFill>
                <a:srgbClr val="FF33CC"/>
              </a:solidFill>
            </c:spPr>
          </c:dPt>
          <c:dPt>
            <c:idx val="2"/>
            <c:bubble3D val="0"/>
            <c:spPr>
              <a:solidFill>
                <a:srgbClr val="1707E7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68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smtClean="0"/>
                      <a:t>18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9793191381513204E-2"/>
                  <c:y val="7.2639731572113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Ср.уровень</c:v>
                </c:pt>
                <c:pt idx="1">
                  <c:v>Выс.уровень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0.68</c:v>
                </c:pt>
                <c:pt idx="1">
                  <c:v>0.18000000000000008</c:v>
                </c:pt>
                <c:pt idx="2">
                  <c:v>0.14000000000000001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1.1023080768803477E-2"/>
          <c:y val="0.47938143688843876"/>
          <c:w val="0.35598778955116117"/>
          <c:h val="0.2521160584147365"/>
        </c:manualLayout>
      </c:layout>
      <c:overlay val="0"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i="1">
                <a:solidFill>
                  <a:srgbClr val="1707E7"/>
                </a:solidFill>
              </a:defRPr>
            </a:pPr>
            <a:r>
              <a:rPr lang="ru-RU" sz="2000" dirty="0">
                <a:solidFill>
                  <a:srgbClr val="FF0000"/>
                </a:solidFill>
              </a:rPr>
              <a:t>Конец года</a:t>
            </a:r>
          </a:p>
        </c:rich>
      </c:tx>
      <c:layout>
        <c:manualLayout>
          <c:xMode val="edge"/>
          <c:yMode val="edge"/>
          <c:x val="0.28967326553326328"/>
          <c:y val="2.7863546144518952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229687990199744"/>
          <c:y val="0.13287730239919029"/>
          <c:w val="0.60149165446614183"/>
          <c:h val="0.7638041565682662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Конец года</c:v>
                </c:pt>
              </c:strCache>
            </c:strRef>
          </c:tx>
          <c:dPt>
            <c:idx val="0"/>
            <c:bubble3D val="0"/>
            <c:explosion val="3"/>
            <c:spPr>
              <a:solidFill>
                <a:srgbClr val="92D050"/>
              </a:solidFill>
            </c:spPr>
          </c:dPt>
          <c:dPt>
            <c:idx val="1"/>
            <c:bubble3D val="0"/>
            <c:spPr>
              <a:solidFill>
                <a:srgbClr val="FF33CC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7.4189046230037192E-2"/>
                  <c:y val="0.115506465659093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Ср.уровень</c:v>
                </c:pt>
                <c:pt idx="1">
                  <c:v>Выс.уровень</c:v>
                </c:pt>
                <c:pt idx="2">
                  <c:v>Выше среднего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9.0000000000000024E-2</c:v>
                </c:pt>
                <c:pt idx="1">
                  <c:v>0.63000000000000034</c:v>
                </c:pt>
                <c:pt idx="2">
                  <c:v>0.28000000000000008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9.6700068721335287E-3"/>
          <c:y val="0.76378331375815756"/>
          <c:w val="0.71516467154080765"/>
          <c:h val="0.23621668624184394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i="1">
                <a:solidFill>
                  <a:srgbClr val="1707E7"/>
                </a:solidFill>
              </a:defRPr>
            </a:pPr>
            <a:r>
              <a:rPr lang="ru-RU" dirty="0" smtClean="0"/>
              <a:t>Индекс</a:t>
            </a:r>
            <a:r>
              <a:rPr lang="ru-RU" baseline="0" dirty="0" smtClean="0"/>
              <a:t> здоровья</a:t>
            </a:r>
            <a:endParaRPr lang="ru-RU" dirty="0"/>
          </a:p>
        </c:rich>
      </c:tx>
      <c:layout>
        <c:manualLayout>
          <c:xMode val="edge"/>
          <c:yMode val="edge"/>
          <c:x val="0.6619114173228372"/>
          <c:y val="6.548573884613388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4844012467191574"/>
          <c:y val="0.1556373291000194"/>
          <c:w val="0.46173950131233593"/>
          <c:h val="0.4681912629349723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Заболеваемость</c:v>
                </c:pt>
              </c:strCache>
            </c:strRef>
          </c:tx>
          <c:dPt>
            <c:idx val="0"/>
            <c:bubble3D val="0"/>
            <c:spPr>
              <a:solidFill>
                <a:srgbClr val="990000"/>
              </a:solidFill>
            </c:spPr>
          </c:dPt>
          <c:dPt>
            <c:idx val="1"/>
            <c:bubble3D val="0"/>
            <c:spPr>
              <a:solidFill>
                <a:srgbClr val="10059D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EC2454"/>
              </a:solidFill>
            </c:spPr>
          </c:dPt>
          <c:dPt>
            <c:idx val="4"/>
            <c:bubble3D val="0"/>
            <c:spPr>
              <a:solidFill>
                <a:srgbClr val="00B050"/>
              </a:solidFill>
            </c:spPr>
          </c:dPt>
          <c:dPt>
            <c:idx val="5"/>
            <c:bubble3D val="0"/>
            <c:spPr>
              <a:solidFill>
                <a:srgbClr val="990099"/>
              </a:solidFill>
            </c:spPr>
          </c:dPt>
          <c:dPt>
            <c:idx val="6"/>
            <c:bubble3D val="0"/>
            <c:spPr>
              <a:solidFill>
                <a:schemeClr val="accent6"/>
              </a:solidFill>
            </c:spPr>
          </c:dPt>
          <c:dPt>
            <c:idx val="7"/>
            <c:bubble3D val="0"/>
            <c:spPr>
              <a:solidFill>
                <a:srgbClr val="E63C1A"/>
              </a:solidFill>
            </c:spPr>
          </c:dPt>
          <c:dPt>
            <c:idx val="8"/>
            <c:bubble3D val="0"/>
            <c:spPr>
              <a:solidFill>
                <a:srgbClr val="FF33CC"/>
              </a:solidFill>
            </c:spPr>
          </c:dPt>
          <c:dLbls>
            <c:dLbl>
              <c:idx val="0"/>
              <c:layout>
                <c:manualLayout>
                  <c:x val="-6.0293553149606445E-2"/>
                  <c:y val="0.1007670331117984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0,86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0,50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1724999999999998"/>
                  <c:y val="-4.360332242403355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</a:t>
                    </a:r>
                    <a:r>
                      <a:rPr lang="ru-RU" dirty="0" smtClean="0"/>
                      <a:t>79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6914534120734923E-2"/>
                  <c:y val="-0.1415684574640439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0,54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mtClean="0"/>
                      <a:t>0,79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3661433727034153"/>
                  <c:y val="-2.0775130256241056E-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</a:t>
                    </a:r>
                    <a:r>
                      <a:rPr lang="ru-RU" dirty="0" smtClean="0"/>
                      <a:t>79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 smtClean="0"/>
                      <a:t>0,82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7.9105314960629919E-2"/>
                  <c:y val="7.85253350135296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</a:t>
                    </a:r>
                    <a:r>
                      <a:rPr lang="ru-RU" dirty="0" smtClean="0"/>
                      <a:t>84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5.7297408136482937E-2"/>
                  <c:y val="6.827017183644182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0,91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57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Лист1!$A$2:$A$10</c:f>
              <c:strCache>
                <c:ptCount val="9"/>
                <c:pt idx="0">
                  <c:v>Сентябрь</c:v>
                </c:pt>
                <c:pt idx="1">
                  <c:v>Октябрь</c:v>
                </c:pt>
                <c:pt idx="2">
                  <c:v>Ноябрь</c:v>
                </c:pt>
                <c:pt idx="3">
                  <c:v>Декабрь</c:v>
                </c:pt>
                <c:pt idx="4">
                  <c:v>Январь</c:v>
                </c:pt>
                <c:pt idx="5">
                  <c:v>Февраль</c:v>
                </c:pt>
                <c:pt idx="6">
                  <c:v>Март</c:v>
                </c:pt>
                <c:pt idx="7">
                  <c:v>Апрель</c:v>
                </c:pt>
                <c:pt idx="8">
                  <c:v>Май</c:v>
                </c:pt>
              </c:strCache>
            </c:strRef>
          </c:cat>
          <c:val>
            <c:numRef>
              <c:f>Лист1!$B$2:$B$10</c:f>
              <c:numCache>
                <c:formatCode>0.00%</c:formatCode>
                <c:ptCount val="9"/>
                <c:pt idx="0">
                  <c:v>1.6000000000000021E-2</c:v>
                </c:pt>
                <c:pt idx="1">
                  <c:v>1.7000000000000001E-2</c:v>
                </c:pt>
                <c:pt idx="2">
                  <c:v>8.0000000000000227E-3</c:v>
                </c:pt>
                <c:pt idx="3">
                  <c:v>3.1000000000000052E-2</c:v>
                </c:pt>
                <c:pt idx="4">
                  <c:v>1.4999999999999998E-2</c:v>
                </c:pt>
                <c:pt idx="5">
                  <c:v>5.0000000000000105E-3</c:v>
                </c:pt>
                <c:pt idx="6">
                  <c:v>1.2999999999999998E-2</c:v>
                </c:pt>
                <c:pt idx="7">
                  <c:v>6.4000000000000142E-3</c:v>
                </c:pt>
                <c:pt idx="8">
                  <c:v>8.2000000000000007E-3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52864173228347"/>
          <c:y val="0.62621254197999743"/>
          <c:w val="0.305963582677166"/>
          <c:h val="0.37378745802000102"/>
        </c:manualLayout>
      </c:layout>
      <c:overlay val="0"/>
      <c:txPr>
        <a:bodyPr/>
        <a:lstStyle/>
        <a:p>
          <a:pPr>
            <a:defRPr sz="1750" baseline="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title>
      <c:layout/>
      <c:overlay val="0"/>
      <c:txPr>
        <a:bodyPr/>
        <a:lstStyle/>
        <a:p>
          <a:pPr>
            <a:defRPr sz="2400" i="1">
              <a:solidFill>
                <a:srgbClr val="1707E7"/>
              </a:solidFill>
              <a:effectLst/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387574869848771E-2"/>
          <c:y val="9.1269151912413762E-2"/>
          <c:w val="0.77332078406382521"/>
          <c:h val="0.8638367501295993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Конец года</c:v>
                </c:pt>
              </c:strCache>
            </c:strRef>
          </c:tx>
          <c:spPr>
            <a:solidFill>
              <a:srgbClr val="FF33CC"/>
            </a:solidFill>
          </c:spPr>
          <c:explosion val="25"/>
          <c:dPt>
            <c:idx val="0"/>
            <c:bubble3D val="0"/>
            <c:explosion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Ср.уровень</c:v>
                </c:pt>
                <c:pt idx="1">
                  <c:v>Выс.уровень</c:v>
                </c:pt>
                <c:pt idx="2">
                  <c:v>Выше среднего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0.34</c:v>
                </c:pt>
                <c:pt idx="1">
                  <c:v>0.34499999999999997</c:v>
                </c:pt>
                <c:pt idx="2">
                  <c:v>0.31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 cap="flat" cmpd="sng" algn="ctr">
          <a:noFill/>
          <a:prstDash val="solid"/>
        </a:ln>
        <a:effectLst/>
      </c:spPr>
    </c:plotArea>
    <c:legend>
      <c:legendPos val="r"/>
      <c:layout>
        <c:manualLayout>
          <c:xMode val="edge"/>
          <c:yMode val="edge"/>
          <c:x val="6.8447321366808311E-2"/>
          <c:y val="0.73973721782040791"/>
          <c:w val="0.90858300859652918"/>
          <c:h val="0.26026278217959214"/>
        </c:manualLayout>
      </c:layout>
      <c:overlay val="0"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i="1">
              <a:solidFill>
                <a:srgbClr val="1707E7"/>
              </a:solidFill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45932048351339"/>
          <c:y val="0.13698793568391393"/>
          <c:w val="0.72145827483501324"/>
          <c:h val="0.4323233866270750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33CC"/>
              </a:solidFill>
            </c:spPr>
          </c:dPt>
          <c:dPt>
            <c:idx val="1"/>
            <c:bubble3D val="0"/>
            <c:spPr>
              <a:solidFill>
                <a:srgbClr val="FFC000"/>
              </a:solidFill>
            </c:spPr>
          </c:dPt>
          <c:dPt>
            <c:idx val="2"/>
            <c:bubble3D val="0"/>
            <c:spPr>
              <a:solidFill>
                <a:srgbClr val="10059D"/>
              </a:solidFill>
            </c:spPr>
          </c:dPt>
          <c:dPt>
            <c:idx val="3"/>
            <c:bubble3D val="0"/>
            <c:spPr>
              <a:solidFill>
                <a:srgbClr val="92D050"/>
              </a:solidFill>
            </c:spPr>
          </c:dPt>
          <c:dPt>
            <c:idx val="4"/>
            <c:bubble3D val="0"/>
            <c:spPr>
              <a:solidFill>
                <a:srgbClr val="990099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Высокий уровень</c:v>
                </c:pt>
                <c:pt idx="1">
                  <c:v>Выше среднего</c:v>
                </c:pt>
                <c:pt idx="2">
                  <c:v>Ниже среднего</c:v>
                </c:pt>
                <c:pt idx="3">
                  <c:v>Средний уровень</c:v>
                </c:pt>
                <c:pt idx="4">
                  <c:v>Низкий уровень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0.20499999999999999</c:v>
                </c:pt>
                <c:pt idx="1">
                  <c:v>0.14499999999999999</c:v>
                </c:pt>
                <c:pt idx="2">
                  <c:v>3.3000000000000002E-2</c:v>
                </c:pt>
                <c:pt idx="3" formatCode="0%">
                  <c:v>0.58399999999999996</c:v>
                </c:pt>
                <c:pt idx="4">
                  <c:v>3.3000000000000002E-2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8.2152959254161495E-2"/>
          <c:y val="0.59317925112697911"/>
          <c:w val="0.80025443539287611"/>
          <c:h val="0.19546801181102363"/>
        </c:manualLayout>
      </c:layout>
      <c:overlay val="0"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448939829730918E-2"/>
          <c:y val="0.14054293112731081"/>
          <c:w val="0.70777582684049667"/>
          <c:h val="0.6111556020524472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990099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FF33CC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3"/>
                <c:pt idx="0">
                  <c:v>Ниже среднего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0.29000000000000015</c:v>
                </c:pt>
                <c:pt idx="1">
                  <c:v>0.60000000000000031</c:v>
                </c:pt>
                <c:pt idx="2">
                  <c:v>0.11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egendEntry>
        <c:idx val="3"/>
        <c:delete val="1"/>
      </c:legendEntry>
      <c:layout>
        <c:manualLayout>
          <c:xMode val="edge"/>
          <c:yMode val="edge"/>
          <c:x val="1.5174239899270449E-2"/>
          <c:y val="0.63184646150427792"/>
          <c:w val="0.460207018060795"/>
          <c:h val="0.31371900035798506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197597220380532"/>
          <c:y val="0.18434293617243383"/>
          <c:w val="0.7242327017428164"/>
          <c:h val="0.646172955482490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FF33CC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2</a:t>
                    </a:r>
                    <a:r>
                      <a:rPr lang="en-US" smtClean="0"/>
                      <a:t>6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mtClean="0"/>
                      <a:t>4</a:t>
                    </a:r>
                    <a:r>
                      <a:rPr lang="en-US" smtClean="0"/>
                      <a:t>6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3"/>
                <c:pt idx="0">
                  <c:v>Средний</c:v>
                </c:pt>
                <c:pt idx="1">
                  <c:v>Выше среднего</c:v>
                </c:pt>
                <c:pt idx="2">
                  <c:v>Высокий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0.36000000000000015</c:v>
                </c:pt>
                <c:pt idx="1">
                  <c:v>0.28000000000000008</c:v>
                </c:pt>
                <c:pt idx="2">
                  <c:v>0.36000000000000015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egendEntry>
        <c:idx val="3"/>
        <c:delete val="1"/>
      </c:legendEntry>
      <c:layout>
        <c:manualLayout>
          <c:xMode val="edge"/>
          <c:yMode val="edge"/>
          <c:x val="3.293204876877482E-2"/>
          <c:y val="0.8285058191117376"/>
          <c:w val="0.89999991040422078"/>
          <c:h val="0.11427952612076611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ru-RU" sz="1800" i="1" dirty="0" smtClean="0">
              <a:solidFill>
                <a:srgbClr val="FF0000"/>
              </a:solidFill>
            </a:endParaRPr>
          </a:p>
          <a:p>
            <a:pPr>
              <a:defRPr>
                <a:solidFill>
                  <a:srgbClr val="FF0000"/>
                </a:solidFill>
              </a:defRPr>
            </a:pPr>
            <a:endParaRPr lang="ru-RU" sz="1800" i="1" dirty="0" smtClean="0">
              <a:solidFill>
                <a:srgbClr val="FF0000"/>
              </a:solidFill>
            </a:endParaRPr>
          </a:p>
          <a:p>
            <a:pPr>
              <a:defRPr>
                <a:solidFill>
                  <a:srgbClr val="FF0000"/>
                </a:solidFill>
              </a:defRPr>
            </a:pPr>
            <a:endParaRPr lang="ru-RU" sz="1800" i="1" dirty="0" smtClean="0">
              <a:solidFill>
                <a:srgbClr val="FF0000"/>
              </a:solidFill>
            </a:endParaRPr>
          </a:p>
          <a:p>
            <a:pPr>
              <a:defRPr>
                <a:solidFill>
                  <a:srgbClr val="FF0000"/>
                </a:solidFill>
              </a:defRPr>
            </a:pPr>
            <a:r>
              <a:rPr lang="ru-RU" sz="1800" i="1" dirty="0" smtClean="0">
                <a:solidFill>
                  <a:srgbClr val="FF0000"/>
                </a:solidFill>
              </a:rPr>
              <a:t>Начало </a:t>
            </a:r>
            <a:r>
              <a:rPr lang="ru-RU" sz="1800" i="1" dirty="0">
                <a:solidFill>
                  <a:srgbClr val="FF0000"/>
                </a:solidFill>
              </a:rPr>
              <a:t>года</a:t>
            </a:r>
          </a:p>
        </c:rich>
      </c:tx>
      <c:layout>
        <c:manualLayout>
          <c:xMode val="edge"/>
          <c:yMode val="edge"/>
          <c:x val="7.8494750656167983E-2"/>
          <c:y val="2.1875000000000068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000000000000001E-2"/>
          <c:y val="0.14801574803149675"/>
          <c:w val="0.48284891732283503"/>
          <c:h val="0.656364561639865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1707E7"/>
              </a:solidFill>
            </c:spPr>
          </c:dPt>
          <c:dPt>
            <c:idx val="1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FF33CC"/>
              </a:solidFill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Лист1!$A$2:$A$5</c:f>
              <c:strCache>
                <c:ptCount val="4"/>
                <c:pt idx="0">
                  <c:v>Низ.уровень</c:v>
                </c:pt>
                <c:pt idx="1">
                  <c:v>Ср.уровень</c:v>
                </c:pt>
                <c:pt idx="2">
                  <c:v>Выс.сред.уровня</c:v>
                </c:pt>
                <c:pt idx="3">
                  <c:v>Выс.уровень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0.25</c:v>
                </c:pt>
                <c:pt idx="1">
                  <c:v>0.43000000000000016</c:v>
                </c:pt>
                <c:pt idx="2" formatCode="0%">
                  <c:v>0.18000000000000008</c:v>
                </c:pt>
                <c:pt idx="3" formatCode="0%">
                  <c:v>0.14000000000000001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"/>
          <c:y val="0.65306003937008072"/>
          <c:w val="0.30740108267716532"/>
          <c:h val="0.20191161946883654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i="1">
                <a:solidFill>
                  <a:srgbClr val="FF0000"/>
                </a:solidFill>
              </a:defRPr>
            </a:pPr>
            <a:r>
              <a:rPr lang="ru-RU" dirty="0" smtClean="0">
                <a:solidFill>
                  <a:srgbClr val="FF0000"/>
                </a:solidFill>
              </a:rPr>
              <a:t>    </a:t>
            </a:r>
          </a:p>
          <a:p>
            <a:pPr>
              <a:defRPr i="1">
                <a:solidFill>
                  <a:srgbClr val="FF0000"/>
                </a:solidFill>
              </a:defRPr>
            </a:pPr>
            <a:r>
              <a:rPr lang="ru-RU" dirty="0" smtClean="0">
                <a:solidFill>
                  <a:srgbClr val="FF0000"/>
                </a:solidFill>
              </a:rPr>
              <a:t>Конец </a:t>
            </a:r>
            <a:r>
              <a:rPr lang="ru-RU" dirty="0">
                <a:solidFill>
                  <a:srgbClr val="FF0000"/>
                </a:solidFill>
              </a:rPr>
              <a:t>года</a:t>
            </a:r>
          </a:p>
        </c:rich>
      </c:tx>
      <c:layout>
        <c:manualLayout>
          <c:xMode val="edge"/>
          <c:yMode val="edge"/>
          <c:x val="0.2700644354582053"/>
          <c:y val="4.163745622138549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8420569572044196"/>
          <c:y val="0.16298062783736564"/>
          <c:w val="0.65234604194036372"/>
          <c:h val="0.5896295737946364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Конец года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1"/>
            <c:bubble3D val="0"/>
            <c:spPr>
              <a:solidFill>
                <a:srgbClr val="FF33CC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Ср.уровень</c:v>
                </c:pt>
                <c:pt idx="1">
                  <c:v>Выс.уровень</c:v>
                </c:pt>
                <c:pt idx="2">
                  <c:v>Выше среднего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0.28000000000000008</c:v>
                </c:pt>
                <c:pt idx="1">
                  <c:v>0.43000000000000016</c:v>
                </c:pt>
                <c:pt idx="2">
                  <c:v>0.29000000000000015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37760562392437902"/>
          <c:y val="0.67956584403136122"/>
          <c:w val="0.4639564155664726"/>
          <c:h val="0.28909776195232151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ru-RU" sz="1800" i="1" dirty="0" smtClean="0">
              <a:solidFill>
                <a:srgbClr val="FF0000"/>
              </a:solidFill>
            </a:endParaRPr>
          </a:p>
          <a:p>
            <a:pPr>
              <a:defRPr>
                <a:solidFill>
                  <a:srgbClr val="FF0000"/>
                </a:solidFill>
              </a:defRPr>
            </a:pPr>
            <a:endParaRPr lang="ru-RU" sz="1800" i="1" dirty="0" smtClean="0">
              <a:solidFill>
                <a:srgbClr val="FF0000"/>
              </a:solidFill>
            </a:endParaRPr>
          </a:p>
          <a:p>
            <a:pPr>
              <a:defRPr>
                <a:solidFill>
                  <a:srgbClr val="FF0000"/>
                </a:solidFill>
              </a:defRPr>
            </a:pPr>
            <a:endParaRPr lang="ru-RU" sz="1800" i="1" dirty="0" smtClean="0">
              <a:solidFill>
                <a:srgbClr val="FF0000"/>
              </a:solidFill>
            </a:endParaRPr>
          </a:p>
          <a:p>
            <a:pPr>
              <a:defRPr>
                <a:solidFill>
                  <a:srgbClr val="FF0000"/>
                </a:solidFill>
              </a:defRPr>
            </a:pPr>
            <a:r>
              <a:rPr lang="ru-RU" sz="1800" i="1" dirty="0" smtClean="0">
                <a:solidFill>
                  <a:srgbClr val="FF0000"/>
                </a:solidFill>
              </a:rPr>
              <a:t>Начало </a:t>
            </a:r>
            <a:r>
              <a:rPr lang="ru-RU" sz="1800" i="1" dirty="0">
                <a:solidFill>
                  <a:srgbClr val="FF0000"/>
                </a:solidFill>
              </a:rPr>
              <a:t>года</a:t>
            </a:r>
          </a:p>
        </c:rich>
      </c:tx>
      <c:layout>
        <c:manualLayout>
          <c:xMode val="edge"/>
          <c:yMode val="edge"/>
          <c:x val="7.8494750656167983E-2"/>
          <c:y val="2.1875000000000078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000000000000001E-2"/>
          <c:y val="0.14801574803149681"/>
          <c:w val="0.48284891732283519"/>
          <c:h val="0.65636456163986512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"/>
          <c:y val="0.65306003937008084"/>
          <c:w val="0.30740108267716532"/>
          <c:h val="0.20191161946883654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0.03544</cdr:x>
      <cdr:y>0.05316</cdr:y>
    </cdr:from>
    <cdr:to>
      <cdr:x>0.69565</cdr:x>
      <cdr:y>0.15947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7380" y="206692"/>
          <a:ext cx="2186876" cy="413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Начало года</a:t>
          </a:r>
          <a:endParaRPr lang="ru-RU" sz="2000" b="1" i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0.09677</cdr:x>
      <cdr:y>0.02291</cdr:y>
    </cdr:from>
    <cdr:to>
      <cdr:x>0.77419</cdr:x>
      <cdr:y>0.11686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32048" y="87784"/>
          <a:ext cx="302433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Конец года</a:t>
          </a:r>
          <a:endParaRPr lang="ru-RU" sz="2000" b="1" i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0.53355</cdr:y>
    </cdr:from>
    <cdr:to>
      <cdr:x>0.60825</cdr:x>
      <cdr:y>1</cdr:y>
    </cdr:to>
    <cdr:pic>
      <cdr:nvPicPr>
        <cdr:cNvPr id="4" name="Picture 6" descr="C:\Users\XXX\Desktop\ФОТО  все мероприятий\IMG_2752.JP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0" y="3631913"/>
          <a:ext cx="3751703" cy="2821423"/>
        </a:xfrm>
        <a:prstGeom xmlns:a="http://schemas.openxmlformats.org/drawingml/2006/main" prst="round2DiagRect">
          <a:avLst>
            <a:gd name="adj1" fmla="val 16667"/>
            <a:gd name="adj2" fmla="val 0"/>
          </a:avLst>
        </a:prstGeom>
        <a:ln xmlns:a="http://schemas.openxmlformats.org/drawingml/2006/main" w="88900" cap="sq">
          <a:solidFill>
            <a:srgbClr val="FFFFFF"/>
          </a:solidFill>
          <a:miter lim="800000"/>
        </a:ln>
        <a:effectLst xmlns:a="http://schemas.openxmlformats.org/drawingml/2006/main">
          <a:outerShdw blurRad="254000" algn="tl" rotWithShape="0">
            <a:srgbClr val="000000">
              <a:alpha val="43000"/>
            </a:srgbClr>
          </a:outerShdw>
        </a:effectLst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3.75334E-7</cdr:y>
    </cdr:from>
    <cdr:to>
      <cdr:x>0.98636</cdr:x>
      <cdr:y>1</cdr:y>
    </cdr:to>
    <cdr:pic>
      <cdr:nvPicPr>
        <cdr:cNvPr id="2" name="Picture 3" descr="C:\Users\XXX\Desktop\Фотки Эксперементирование\DSC08086.JP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-432048" y="72008"/>
          <a:ext cx="3729373" cy="2664295"/>
        </a:xfrm>
        <a:prstGeom xmlns:a="http://schemas.openxmlformats.org/drawingml/2006/main" prst="round2DiagRect">
          <a:avLst>
            <a:gd name="adj1" fmla="val 16667"/>
            <a:gd name="adj2" fmla="val 0"/>
          </a:avLst>
        </a:prstGeom>
        <a:ln xmlns:a="http://schemas.openxmlformats.org/drawingml/2006/main" w="88900" cap="sq">
          <a:solidFill>
            <a:srgbClr val="FFFFFF"/>
          </a:solidFill>
          <a:miter lim="800000"/>
        </a:ln>
        <a:effectLst xmlns:a="http://schemas.openxmlformats.org/drawingml/2006/main">
          <a:outerShdw blurRad="254000" algn="tl" rotWithShape="0">
            <a:srgbClr val="000000">
              <a:alpha val="43000"/>
            </a:srgbClr>
          </a:outerShdw>
        </a:effectLst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BE52A-1773-4B56-B504-80E9D3234115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2AE47-BDB5-4E67-B7A7-6BB877CC8F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781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34574-C9A4-4A37-9E9F-210D9A9C4A3E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8DF2890-22D7-4DD4-A57B-A5FFDA30F3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34574-C9A4-4A37-9E9F-210D9A9C4A3E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F2890-22D7-4DD4-A57B-A5FFDA30F3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34574-C9A4-4A37-9E9F-210D9A9C4A3E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F2890-22D7-4DD4-A57B-A5FFDA30F3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34574-C9A4-4A37-9E9F-210D9A9C4A3E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8DF2890-22D7-4DD4-A57B-A5FFDA30F3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34574-C9A4-4A37-9E9F-210D9A9C4A3E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F2890-22D7-4DD4-A57B-A5FFDA30F3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34574-C9A4-4A37-9E9F-210D9A9C4A3E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F2890-22D7-4DD4-A57B-A5FFDA30F3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34574-C9A4-4A37-9E9F-210D9A9C4A3E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8DF2890-22D7-4DD4-A57B-A5FFDA30F3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34574-C9A4-4A37-9E9F-210D9A9C4A3E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F2890-22D7-4DD4-A57B-A5FFDA30F3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34574-C9A4-4A37-9E9F-210D9A9C4A3E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F2890-22D7-4DD4-A57B-A5FFDA30F3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34574-C9A4-4A37-9E9F-210D9A9C4A3E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F2890-22D7-4DD4-A57B-A5FFDA30F3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34574-C9A4-4A37-9E9F-210D9A9C4A3E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F2890-22D7-4DD4-A57B-A5FFDA30F3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BB34574-C9A4-4A37-9E9F-210D9A9C4A3E}" type="datetimeFigureOut">
              <a:rPr lang="ru-RU" smtClean="0"/>
              <a:pPr/>
              <a:t>05.06.2017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8DF2890-22D7-4DD4-A57B-A5FFDA30F31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chart" Target="../charts/char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4" name="Picture 10" descr="https://im0-tub-ru.yandex.net/i?id=4fc468c582def1fd2fec534b78a90ab0&amp;n=33&amp;h=215&amp;w=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835696" y="1157141"/>
            <a:ext cx="50405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B0373"/>
                </a:solidFill>
              </a:rPr>
              <a:t>Аналитический </a:t>
            </a:r>
            <a:r>
              <a:rPr lang="ru-RU" sz="2400" b="1" i="1" dirty="0">
                <a:solidFill>
                  <a:srgbClr val="0B0373"/>
                </a:solidFill>
              </a:rPr>
              <a:t>отчет  </a:t>
            </a:r>
            <a:br>
              <a:rPr lang="ru-RU" sz="2400" b="1" i="1" dirty="0">
                <a:solidFill>
                  <a:srgbClr val="0B0373"/>
                </a:solidFill>
              </a:rPr>
            </a:br>
            <a:r>
              <a:rPr lang="ru-RU" sz="2400" b="1" i="1" dirty="0">
                <a:solidFill>
                  <a:srgbClr val="0B0373"/>
                </a:solidFill>
              </a:rPr>
              <a:t>педагогических </a:t>
            </a:r>
            <a:r>
              <a:rPr lang="ru-RU" sz="2400" b="1" i="1" dirty="0" smtClean="0">
                <a:solidFill>
                  <a:srgbClr val="0B0373"/>
                </a:solidFill>
              </a:rPr>
              <a:t>достижений</a:t>
            </a:r>
            <a:r>
              <a:rPr lang="ru-RU" sz="2400" b="1" i="1" dirty="0">
                <a:solidFill>
                  <a:srgbClr val="0B0373"/>
                </a:solidFill>
              </a:rPr>
              <a:t/>
            </a:r>
            <a:br>
              <a:rPr lang="ru-RU" sz="2400" b="1" i="1" dirty="0">
                <a:solidFill>
                  <a:srgbClr val="0B0373"/>
                </a:solidFill>
              </a:rPr>
            </a:br>
            <a:r>
              <a:rPr lang="ru-RU" sz="2400" b="1" i="1" dirty="0" smtClean="0">
                <a:solidFill>
                  <a:srgbClr val="0B0373"/>
                </a:solidFill>
              </a:rPr>
              <a:t>подготовительной </a:t>
            </a:r>
            <a:r>
              <a:rPr lang="ru-RU" sz="2400" b="1" i="1" dirty="0">
                <a:solidFill>
                  <a:srgbClr val="0B0373"/>
                </a:solidFill>
              </a:rPr>
              <a:t>группы  </a:t>
            </a:r>
            <a:r>
              <a:rPr lang="ru-RU" sz="2400" b="1" i="1" dirty="0" smtClean="0">
                <a:solidFill>
                  <a:srgbClr val="0B0373"/>
                </a:solidFill>
              </a:rPr>
              <a:t>№9 «Машенька</a:t>
            </a:r>
            <a:r>
              <a:rPr lang="ru-RU" sz="2400" b="1" i="1" dirty="0">
                <a:solidFill>
                  <a:srgbClr val="0B0373"/>
                </a:solidFill>
              </a:rPr>
              <a:t>» за </a:t>
            </a:r>
            <a:br>
              <a:rPr lang="ru-RU" sz="2400" b="1" i="1" dirty="0">
                <a:solidFill>
                  <a:srgbClr val="0B0373"/>
                </a:solidFill>
              </a:rPr>
            </a:br>
            <a:r>
              <a:rPr lang="ru-RU" sz="2400" b="1" i="1" dirty="0" smtClean="0">
                <a:solidFill>
                  <a:srgbClr val="0B0373"/>
                </a:solidFill>
              </a:rPr>
              <a:t>2016 </a:t>
            </a:r>
            <a:r>
              <a:rPr lang="ru-RU" sz="2400" b="1" i="1" dirty="0">
                <a:solidFill>
                  <a:srgbClr val="0B0373"/>
                </a:solidFill>
              </a:rPr>
              <a:t>-</a:t>
            </a:r>
            <a:r>
              <a:rPr lang="ru-RU" sz="2400" b="1" i="1" dirty="0" smtClean="0">
                <a:solidFill>
                  <a:srgbClr val="0B0373"/>
                </a:solidFill>
              </a:rPr>
              <a:t>2017 </a:t>
            </a:r>
            <a:r>
              <a:rPr lang="ru-RU" sz="2400" b="1" i="1" dirty="0">
                <a:solidFill>
                  <a:srgbClr val="0B0373"/>
                </a:solidFill>
              </a:rPr>
              <a:t>учебный </a:t>
            </a:r>
            <a:r>
              <a:rPr lang="ru-RU" sz="2400" b="1" i="1" dirty="0" smtClean="0">
                <a:solidFill>
                  <a:srgbClr val="0B0373"/>
                </a:solidFill>
              </a:rPr>
              <a:t>год</a:t>
            </a:r>
          </a:p>
          <a:p>
            <a:pPr algn="ctr"/>
            <a:r>
              <a:rPr lang="ru-RU" sz="2400" b="1" i="1" dirty="0" smtClean="0">
                <a:solidFill>
                  <a:srgbClr val="0B0373"/>
                </a:solidFill>
              </a:rPr>
              <a:t>в </a:t>
            </a:r>
            <a:r>
              <a:rPr lang="ru-RU" sz="2400" b="1" i="1" dirty="0">
                <a:solidFill>
                  <a:srgbClr val="0B0373"/>
                </a:solidFill>
              </a:rPr>
              <a:t>условиях реализации ФГОС ДОУ </a:t>
            </a:r>
          </a:p>
          <a:p>
            <a:pPr algn="ctr"/>
            <a:endParaRPr lang="ru-RU" sz="2400" b="1" i="1" dirty="0" smtClean="0">
              <a:solidFill>
                <a:srgbClr val="0B037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4077072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B0373"/>
                </a:solidFill>
              </a:rPr>
              <a:t>Воспитатели: </a:t>
            </a:r>
            <a:r>
              <a:rPr lang="ru-RU" sz="1600" b="1" i="1" dirty="0" err="1" smtClean="0">
                <a:solidFill>
                  <a:srgbClr val="0B0373"/>
                </a:solidFill>
              </a:rPr>
              <a:t>Юрицина</a:t>
            </a:r>
            <a:r>
              <a:rPr lang="ru-RU" sz="1600" b="1" i="1" dirty="0" smtClean="0">
                <a:solidFill>
                  <a:srgbClr val="0B0373"/>
                </a:solidFill>
              </a:rPr>
              <a:t> Е.Г-</a:t>
            </a:r>
          </a:p>
          <a:p>
            <a:r>
              <a:rPr lang="ru-RU" sz="1600" b="1" i="1" dirty="0" smtClean="0">
                <a:solidFill>
                  <a:srgbClr val="0B0373"/>
                </a:solidFill>
              </a:rPr>
              <a:t>Высшая квалификационная категория .</a:t>
            </a:r>
          </a:p>
          <a:p>
            <a:r>
              <a:rPr lang="ru-RU" sz="1600" b="1" i="1" dirty="0" err="1" smtClean="0">
                <a:solidFill>
                  <a:srgbClr val="0B0373"/>
                </a:solidFill>
              </a:rPr>
              <a:t>Тураманова</a:t>
            </a:r>
            <a:r>
              <a:rPr lang="ru-RU" sz="1600" b="1" i="1" dirty="0" smtClean="0">
                <a:solidFill>
                  <a:srgbClr val="0B0373"/>
                </a:solidFill>
              </a:rPr>
              <a:t> З.Р-</a:t>
            </a:r>
          </a:p>
          <a:p>
            <a:r>
              <a:rPr lang="ru-RU" sz="1600" b="1" i="1" dirty="0" smtClean="0">
                <a:solidFill>
                  <a:srgbClr val="0B0373"/>
                </a:solidFill>
              </a:rPr>
              <a:t>Первая квалификационная категория.     </a:t>
            </a:r>
            <a:endParaRPr lang="ru-RU" sz="1600" b="1" i="1" dirty="0">
              <a:solidFill>
                <a:srgbClr val="0B037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188640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0B0373"/>
                </a:solidFill>
              </a:rPr>
              <a:t>Муниципальное бюджетное </a:t>
            </a:r>
            <a:r>
              <a:rPr lang="ru-RU" sz="1600" b="1" i="1" dirty="0" smtClean="0">
                <a:solidFill>
                  <a:srgbClr val="0B0373"/>
                </a:solidFill>
              </a:rPr>
              <a:t>дошкольное образовательное учреждение центр </a:t>
            </a:r>
            <a:r>
              <a:rPr lang="ru-RU" sz="1600" b="1" i="1" dirty="0">
                <a:solidFill>
                  <a:srgbClr val="0B0373"/>
                </a:solidFill>
              </a:rPr>
              <a:t>развития ребенка</a:t>
            </a:r>
          </a:p>
          <a:p>
            <a:pPr algn="ctr"/>
            <a:r>
              <a:rPr lang="ru-RU" sz="1600" b="1" i="1" dirty="0">
                <a:solidFill>
                  <a:srgbClr val="0B0373"/>
                </a:solidFill>
              </a:rPr>
              <a:t>детский сад первой категории №59</a:t>
            </a:r>
          </a:p>
        </p:txBody>
      </p:sp>
      <p:sp>
        <p:nvSpPr>
          <p:cNvPr id="93186" name="AutoShape 2" descr="http://th11.st.depositphotos.com/1526816/2792/v/450/depositphotos_27920301-Children-playing-in-front-o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0" name="AutoShape 6" descr="https://im0-tub-ru.yandex.net/i?id=4fc468c582def1fd2fec534b78a90ab0&amp;n=33&amp;h=215&amp;w=38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2" name="AutoShape 8" descr="https://im0-tub-ru.yandex.net/i?id=4fc468c582def1fd2fec534b78a90ab0&amp;n=33&amp;h=215&amp;w=38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8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476672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Социально-коммуникативное развитие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51520" y="1268760"/>
          <a:ext cx="331236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211960" y="1397000"/>
          <a:ext cx="4464496" cy="383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28083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Игровую среду обеспечили различными игрушками, наборами, колясками, машинами, моторно-спортивными игрушками, музыкальными инструментами, природными материалами.</a:t>
            </a:r>
          </a:p>
        </p:txBody>
      </p:sp>
      <p:pic>
        <p:nvPicPr>
          <p:cNvPr id="2051" name="Picture 3" descr="G:\остальное\IMG_2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88640"/>
            <a:ext cx="2880320" cy="2138792"/>
          </a:xfrm>
          <a:prstGeom prst="rect">
            <a:avLst/>
          </a:prstGeom>
          <a:noFill/>
        </p:spPr>
      </p:pic>
      <p:pic>
        <p:nvPicPr>
          <p:cNvPr id="2052" name="Picture 4" descr="G:\остальное\IMG_23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492896"/>
            <a:ext cx="2853240" cy="2088232"/>
          </a:xfrm>
          <a:prstGeom prst="rect">
            <a:avLst/>
          </a:prstGeom>
          <a:noFill/>
        </p:spPr>
      </p:pic>
      <p:pic>
        <p:nvPicPr>
          <p:cNvPr id="2053" name="Picture 5" descr="G:\остальное\IMG_23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697571"/>
            <a:ext cx="2880320" cy="1955118"/>
          </a:xfrm>
          <a:prstGeom prst="rect">
            <a:avLst/>
          </a:prstGeom>
          <a:noFill/>
        </p:spPr>
      </p:pic>
      <p:pic>
        <p:nvPicPr>
          <p:cNvPr id="5122" name="Picture 2" descr="C:\Users\XXX\Desktop\остальное\IMG_23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4509120"/>
            <a:ext cx="2747797" cy="2114854"/>
          </a:xfrm>
          <a:prstGeom prst="rect">
            <a:avLst/>
          </a:prstGeom>
          <a:noFill/>
        </p:spPr>
      </p:pic>
      <p:pic>
        <p:nvPicPr>
          <p:cNvPr id="5123" name="Picture 3" descr="C:\Users\XXX\Desktop\остальное\IMG_23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2020" y="4581128"/>
            <a:ext cx="2579780" cy="1988840"/>
          </a:xfrm>
          <a:prstGeom prst="rect">
            <a:avLst/>
          </a:prstGeom>
          <a:noFill/>
        </p:spPr>
      </p:pic>
      <p:pic>
        <p:nvPicPr>
          <p:cNvPr id="5124" name="Picture 4" descr="C:\Users\XXX\Desktop\остальное\IMG_23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2420888"/>
            <a:ext cx="2520280" cy="2016224"/>
          </a:xfrm>
          <a:prstGeom prst="rect">
            <a:avLst/>
          </a:prstGeom>
          <a:noFill/>
        </p:spPr>
      </p:pic>
      <p:pic>
        <p:nvPicPr>
          <p:cNvPr id="5125" name="Picture 5" descr="C:\Users\XXX\Desktop\остальное\IMG_232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2492896"/>
            <a:ext cx="2760307" cy="1944216"/>
          </a:xfrm>
          <a:prstGeom prst="rect">
            <a:avLst/>
          </a:prstGeom>
          <a:noFill/>
        </p:spPr>
      </p:pic>
      <p:pic>
        <p:nvPicPr>
          <p:cNvPr id="5126" name="Picture 6" descr="C:\Users\XXX\Desktop\остальное\IMG_232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59832" y="188640"/>
            <a:ext cx="2808312" cy="21062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972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pic>
        <p:nvPicPr>
          <p:cNvPr id="2" name="Picture 4" descr="G:\остальное\IMG_24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3923928" cy="2942946"/>
          </a:xfrm>
          <a:prstGeom prst="rect">
            <a:avLst/>
          </a:prstGeom>
          <a:noFill/>
        </p:spPr>
      </p:pic>
      <p:pic>
        <p:nvPicPr>
          <p:cNvPr id="6146" name="Picture 2" descr="G:\остальное\IMG_23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32656"/>
            <a:ext cx="4104456" cy="2991383"/>
          </a:xfrm>
          <a:prstGeom prst="rect">
            <a:avLst/>
          </a:prstGeom>
          <a:noFill/>
        </p:spPr>
      </p:pic>
      <p:pic>
        <p:nvPicPr>
          <p:cNvPr id="6147" name="Picture 3" descr="G:\остальное\IMG_23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429000"/>
            <a:ext cx="4176464" cy="3132348"/>
          </a:xfrm>
          <a:prstGeom prst="rect">
            <a:avLst/>
          </a:prstGeom>
          <a:noFill/>
        </p:spPr>
      </p:pic>
      <p:pic>
        <p:nvPicPr>
          <p:cNvPr id="6148" name="Picture 4" descr="G:\остальное\IMG_24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501008"/>
            <a:ext cx="3936437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Users\XXX\Desktop\ФОТО  все мероприятий\IMG_2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404664"/>
            <a:ext cx="4224469" cy="3168352"/>
          </a:xfrm>
          <a:prstGeom prst="rect">
            <a:avLst/>
          </a:prstGeom>
          <a:noFill/>
        </p:spPr>
      </p:pic>
      <p:pic>
        <p:nvPicPr>
          <p:cNvPr id="108547" name="Picture 3" descr="C:\Users\XXX\Desktop\ФОТО  все мероприятий\IMG_26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6672"/>
            <a:ext cx="4283968" cy="3212976"/>
          </a:xfrm>
          <a:prstGeom prst="rect">
            <a:avLst/>
          </a:prstGeom>
          <a:noFill/>
        </p:spPr>
      </p:pic>
      <p:pic>
        <p:nvPicPr>
          <p:cNvPr id="4" name="Picture 5" descr="C:\Users\XXX\Desktop\ФОТО  все мероприятий\IMG_26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789040"/>
            <a:ext cx="4176464" cy="2861853"/>
          </a:xfrm>
          <a:prstGeom prst="rect">
            <a:avLst/>
          </a:prstGeom>
          <a:noFill/>
        </p:spPr>
      </p:pic>
      <p:pic>
        <p:nvPicPr>
          <p:cNvPr id="68609" name="Picture 1" descr="C:\Users\XXX\Desktop\ФОТО  все мероприятий\IMG_26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933056"/>
            <a:ext cx="4320480" cy="26189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11560" y="404664"/>
            <a:ext cx="820891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u="sng" dirty="0">
                <a:solidFill>
                  <a:srgbClr val="FF0000"/>
                </a:solidFill>
                <a:latin typeface="Constantia" pitchFamily="18" charset="0"/>
                <a:cs typeface="Times New Roman" pitchFamily="18" charset="0"/>
              </a:rPr>
              <a:t>Познавательное развитие</a:t>
            </a:r>
            <a:r>
              <a:rPr lang="ru-RU" sz="2000" i="1" dirty="0">
                <a:solidFill>
                  <a:srgbClr val="FF0000"/>
                </a:solidFill>
                <a:latin typeface="Constantia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 </a:t>
            </a:r>
            <a:r>
              <a:rPr lang="ru-RU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поставленные в начале года:</a:t>
            </a:r>
            <a:endParaRPr lang="ru-RU" sz="1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1. Способствовать сенсорному развитию;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2. Развивать познавательно-исследовательскую  деятельность;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3. Содействовать развитию элементарных математических представлений;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4. Становлению целостной картины мира как системы систем, расширению кругозора детей. </a:t>
            </a:r>
          </a:p>
          <a:p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Достигнутые результаты к концу учебного года :</a:t>
            </a:r>
          </a:p>
          <a:p>
            <a:r>
              <a:rPr lang="ru-RU" sz="1400" b="1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400" b="1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1400" b="1" i="1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Формирование элементарных математических представлений </a:t>
            </a:r>
          </a:p>
          <a:p>
            <a:r>
              <a:rPr lang="ru-RU" sz="1400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Дети  овладели умением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различать количественный и порядковый счет,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состав числа из двух меньших чисел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пределах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20, прямым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обратным счетом;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соотносить запись чисел с количеством предметов; складывать и вычитать, опираясь на наглядность, решать задачи в пределах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10,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Отсчитывать предметы по образцу или названному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числу. Овладели элементами знаковой системы, графическим изображением множеств, знакомы с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циферблатом,монетами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Научились выделять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называть размер частей, доли.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познавательно-исследовательской деятельности. </a:t>
            </a:r>
          </a:p>
          <a:p>
            <a:r>
              <a:rPr lang="ru-RU" sz="1400" b="1" i="1" dirty="0">
                <a:cs typeface="Times New Roman" pitchFamily="18" charset="0"/>
              </a:rPr>
              <a:t>Содействовали:</a:t>
            </a:r>
            <a:endParaRPr lang="ru-RU" sz="1400" i="1" dirty="0"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обогащению сенсорного развития (открытие мира предметов и явлений во всем многообразии их величины, форм, красок, звуков, запахов);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совершенствовали умение различать и называть все основные цвета спектра.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дали знания сенсорных эталонов для обозначения формы)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развили умение использовать все органы чувств при обследовании предметов.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Создавали в  ходе каждого режимного момента (умывание, опробование продуктов питания и т.д.) благоприятные условия для активной познавательно-исследовательской деятельности (экспериментирования и др.) развили познавательные мотивы ребенка. Расширили круг «ясных, точных» знаний, возникновению и расширению проблемных, гипотетических, «неясных» представлений.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5175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6"/>
          <a:stretch/>
        </p:blipFill>
        <p:spPr bwMode="auto">
          <a:xfrm>
            <a:off x="0" y="-6818"/>
            <a:ext cx="9144000" cy="686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260648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Познавательное развитие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491588267"/>
              </p:ext>
            </p:extLst>
          </p:nvPr>
        </p:nvGraphicFramePr>
        <p:xfrm>
          <a:off x="755576" y="491480"/>
          <a:ext cx="6096000" cy="5961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864789535"/>
              </p:ext>
            </p:extLst>
          </p:nvPr>
        </p:nvGraphicFramePr>
        <p:xfrm>
          <a:off x="3059832" y="722312"/>
          <a:ext cx="5303912" cy="4722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3491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6"/>
          <a:stretch/>
        </p:blipFill>
        <p:spPr bwMode="auto">
          <a:xfrm>
            <a:off x="0" y="-6817"/>
            <a:ext cx="9144000" cy="686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260648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Познавательное развитие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491588267"/>
              </p:ext>
            </p:extLst>
          </p:nvPr>
        </p:nvGraphicFramePr>
        <p:xfrm>
          <a:off x="683568" y="404664"/>
          <a:ext cx="6168008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864789535"/>
              </p:ext>
            </p:extLst>
          </p:nvPr>
        </p:nvGraphicFramePr>
        <p:xfrm>
          <a:off x="5148064" y="764704"/>
          <a:ext cx="378092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2" descr="C:\Users\XXX\Desktop\Фотки Эксперементирование\IMG_20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775902"/>
            <a:ext cx="3672408" cy="26386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C:\Users\XXX\Desktop\ФОТО  все мероприятий\IMG_26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717032"/>
            <a:ext cx="3885134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91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67544" y="404664"/>
            <a:ext cx="835292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Речевое развитие</a:t>
            </a:r>
          </a:p>
          <a:p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поставленные в начале года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Содействие развитию первичных ценностных представлений.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Овладению литературной речью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Приобщение к словесному искусству, в том числе развивать художественное восприятие и эстетический вкус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Развитие творческих способностей ребенка в художественно-речевой, театрализовано-игровой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Достигнутые результаты к концу учебного года 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Обогатились детские представления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 отечественной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мировой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культуре (при помощи художественной литературы, малых форм фоль­клора, театрального искусства),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воспитания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ценностного отношения к книге.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Наши воспитанники открыли мир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словесного искусства,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сформировалось их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становление как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будущих читателей.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Дети закрепили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умения различать стихотворения и прозу, малые формы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фольклора, ознакомились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разновидностями детского театра, которые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показывали взрослым или  детям ,научились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выражать в речи свое отношение к героям и событиям.  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удовольствием  разыгрывали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небольшие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сценки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знакомым, собственным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сказкам, народным песням. Научились  придумывать и рассказывать сказки, пересказывать короткие сказки и рассказы от лица героя, не искажая их смысла. 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Грамматический строй речи: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Владеют достаточным словарным запасом, свободно общаются с педагогом, родителями и сверстниками.   Пересказывают небольшие литературные произведения; по сюжетной картинке.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-Употребляют в речи синонимы, антонимы.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-Различают понятие «звук», «слог», « слово», «предложение».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-Называют  в последовательности слова в предложении, определяют место звука в слове, делают звуковой анализ.</a:t>
            </a:r>
            <a:r>
              <a:rPr lang="ru-RU" b="1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666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" y="0"/>
            <a:ext cx="90971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404664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                Речевое развитие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6"/>
          <a:stretch/>
        </p:blipFill>
        <p:spPr bwMode="auto">
          <a:xfrm>
            <a:off x="0" y="-6818"/>
            <a:ext cx="9144000" cy="686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491588267"/>
              </p:ext>
            </p:extLst>
          </p:nvPr>
        </p:nvGraphicFramePr>
        <p:xfrm>
          <a:off x="755576" y="491480"/>
          <a:ext cx="6096000" cy="5961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864789535"/>
              </p:ext>
            </p:extLst>
          </p:nvPr>
        </p:nvGraphicFramePr>
        <p:xfrm>
          <a:off x="3059832" y="722312"/>
          <a:ext cx="5303912" cy="4722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67744" y="260648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Речевое развитие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65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11560" y="476673"/>
            <a:ext cx="820891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1707E7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dirty="0">
                <a:solidFill>
                  <a:srgbClr val="1707E7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300" b="1" dirty="0">
                <a:solidFill>
                  <a:srgbClr val="424456"/>
                </a:solidFill>
                <a:latin typeface="Calibri"/>
                <a:ea typeface="+mj-ea"/>
                <a:cs typeface="+mj-cs"/>
              </a:rPr>
              <a:t/>
            </a:r>
            <a:br>
              <a:rPr lang="ru-RU" sz="1300" b="1" dirty="0">
                <a:solidFill>
                  <a:srgbClr val="424456"/>
                </a:solidFill>
                <a:latin typeface="Calibri"/>
                <a:ea typeface="+mj-ea"/>
                <a:cs typeface="+mj-cs"/>
              </a:rPr>
            </a:br>
            <a:endParaRPr lang="ru-RU" dirty="0">
              <a:solidFill>
                <a:srgbClr val="1707E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797584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C:\Users\XXX\Desktop\ФОТО  все мероприятий\IMG_27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516553"/>
            <a:ext cx="4464496" cy="31074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C:\Users\XXX\Desktop\ФОТО  все мероприятий\IMG_27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76672"/>
            <a:ext cx="3960440" cy="2916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975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3" descr="C:\Users\XXX\Desktop\skachat-kartinki-pro-radug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864096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 </a:t>
            </a:r>
            <a:r>
              <a:rPr lang="ru-RU" b="1" dirty="0" smtClean="0">
                <a:solidFill>
                  <a:srgbClr val="1707E7"/>
                </a:solidFill>
              </a:rPr>
              <a:t>                                              </a:t>
            </a:r>
            <a:r>
              <a:rPr lang="ru-RU" sz="2400" b="1" u="sng" dirty="0" smtClean="0">
                <a:solidFill>
                  <a:srgbClr val="FF0000"/>
                </a:solidFill>
                <a:latin typeface="Monotype Corsiva" pitchFamily="66" charset="0"/>
              </a:rPr>
              <a:t>Характеристика группы</a:t>
            </a:r>
          </a:p>
          <a:p>
            <a:endParaRPr lang="ru-RU" dirty="0">
              <a:solidFill>
                <a:srgbClr val="1707E7"/>
              </a:solidFill>
            </a:endParaRPr>
          </a:p>
          <a:p>
            <a:r>
              <a:rPr lang="ru-RU" b="1" dirty="0">
                <a:solidFill>
                  <a:srgbClr val="1707E7"/>
                </a:solidFill>
              </a:rPr>
              <a:t> </a:t>
            </a:r>
            <a:endParaRPr lang="ru-RU" dirty="0">
              <a:solidFill>
                <a:srgbClr val="1707E7"/>
              </a:solidFill>
              <a:latin typeface="Monotype Corsiva" pitchFamily="66" charset="0"/>
            </a:endParaRPr>
          </a:p>
          <a:p>
            <a:endParaRPr lang="ru-RU" b="1" dirty="0" smtClean="0">
              <a:latin typeface="Monotype Corsiva" pitchFamily="66" charset="0"/>
            </a:endParaRPr>
          </a:p>
          <a:p>
            <a:endParaRPr lang="ru-RU" b="1" dirty="0">
              <a:latin typeface="Monotype Corsiva" pitchFamily="66" charset="0"/>
            </a:endParaRPr>
          </a:p>
          <a:p>
            <a:r>
              <a:rPr lang="ru-RU" b="1" dirty="0">
                <a:latin typeface="Monotype Corsiva" pitchFamily="66" charset="0"/>
              </a:rPr>
              <a:t> 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Состав </a:t>
            </a:r>
            <a:r>
              <a:rPr lang="ru-RU" b="1" dirty="0">
                <a:solidFill>
                  <a:srgbClr val="C00000"/>
                </a:solidFill>
                <a:latin typeface="Monotype Corsiva" pitchFamily="66" charset="0"/>
              </a:rPr>
              <a:t>группы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:</a:t>
            </a:r>
            <a:r>
              <a:rPr lang="ru-RU" dirty="0">
                <a:solidFill>
                  <a:srgbClr val="1707E7"/>
                </a:solidFill>
                <a:latin typeface="Monotype Corsiva" pitchFamily="66" charset="0"/>
              </a:rPr>
              <a:t/>
            </a:r>
            <a:br>
              <a:rPr lang="ru-RU" dirty="0">
                <a:solidFill>
                  <a:srgbClr val="1707E7"/>
                </a:solidFill>
                <a:latin typeface="Monotype Corsiva" pitchFamily="66" charset="0"/>
              </a:rPr>
            </a:br>
            <a:r>
              <a:rPr lang="ru-RU" dirty="0">
                <a:solidFill>
                  <a:srgbClr val="1707E7"/>
                </a:solidFill>
                <a:latin typeface="Monotype Corsiva" pitchFamily="66" charset="0"/>
              </a:rPr>
              <a:t> </a:t>
            </a:r>
            <a:r>
              <a:rPr lang="ru-RU" b="1" dirty="0">
                <a:solidFill>
                  <a:srgbClr val="10059D"/>
                </a:solidFill>
                <a:latin typeface="Monotype Corsiva" pitchFamily="66" charset="0"/>
              </a:rPr>
              <a:t>Всего человек: </a:t>
            </a:r>
            <a:r>
              <a:rPr lang="ru-RU" b="1" dirty="0" smtClean="0">
                <a:solidFill>
                  <a:srgbClr val="10059D"/>
                </a:solidFill>
                <a:latin typeface="Monotype Corsiva" pitchFamily="66" charset="0"/>
              </a:rPr>
              <a:t>28</a:t>
            </a:r>
            <a:r>
              <a:rPr lang="ru-RU" b="1" dirty="0">
                <a:solidFill>
                  <a:srgbClr val="10059D"/>
                </a:solidFill>
                <a:latin typeface="Monotype Corsiva" pitchFamily="66" charset="0"/>
              </a:rPr>
              <a:t/>
            </a:r>
            <a:br>
              <a:rPr lang="ru-RU" b="1" dirty="0">
                <a:solidFill>
                  <a:srgbClr val="10059D"/>
                </a:solidFill>
                <a:latin typeface="Monotype Corsiva" pitchFamily="66" charset="0"/>
              </a:rPr>
            </a:br>
            <a:r>
              <a:rPr lang="ru-RU" b="1" dirty="0">
                <a:solidFill>
                  <a:srgbClr val="10059D"/>
                </a:solidFill>
                <a:latin typeface="Monotype Corsiva" pitchFamily="66" charset="0"/>
              </a:rPr>
              <a:t> Мальчиков: </a:t>
            </a:r>
            <a:r>
              <a:rPr lang="ru-RU" b="1" dirty="0" smtClean="0">
                <a:solidFill>
                  <a:srgbClr val="10059D"/>
                </a:solidFill>
                <a:latin typeface="Monotype Corsiva" pitchFamily="66" charset="0"/>
              </a:rPr>
              <a:t>1 4                   </a:t>
            </a:r>
            <a:endParaRPr lang="ru-RU" b="1" dirty="0">
              <a:solidFill>
                <a:srgbClr val="10059D"/>
              </a:solidFill>
              <a:latin typeface="Monotype Corsiva" pitchFamily="66" charset="0"/>
            </a:endParaRPr>
          </a:p>
          <a:p>
            <a:r>
              <a:rPr lang="ru-RU" b="1" dirty="0">
                <a:solidFill>
                  <a:srgbClr val="10059D"/>
                </a:solidFill>
                <a:latin typeface="Monotype Corsiva" pitchFamily="66" charset="0"/>
              </a:rPr>
              <a:t> Девочек: </a:t>
            </a:r>
            <a:r>
              <a:rPr lang="ru-RU" b="1" dirty="0" smtClean="0">
                <a:solidFill>
                  <a:srgbClr val="10059D"/>
                </a:solidFill>
                <a:latin typeface="Monotype Corsiva" pitchFamily="66" charset="0"/>
              </a:rPr>
              <a:t>14</a:t>
            </a:r>
            <a:endParaRPr lang="ru-RU" b="1" dirty="0">
              <a:solidFill>
                <a:srgbClr val="10059D"/>
              </a:solidFill>
              <a:latin typeface="Monotype Corsiva" pitchFamily="66" charset="0"/>
            </a:endParaRPr>
          </a:p>
          <a:p>
            <a:r>
              <a:rPr lang="ru-RU" b="1" dirty="0">
                <a:solidFill>
                  <a:srgbClr val="10059D"/>
                </a:solidFill>
                <a:latin typeface="Monotype Corsiva" pitchFamily="66" charset="0"/>
              </a:rPr>
              <a:t> </a:t>
            </a:r>
            <a:r>
              <a:rPr lang="ru-RU" b="1" dirty="0" smtClean="0">
                <a:solidFill>
                  <a:srgbClr val="10059D"/>
                </a:solidFill>
                <a:latin typeface="Monotype Corsiva" pitchFamily="66" charset="0"/>
              </a:rPr>
              <a:t>Возраст</a:t>
            </a:r>
            <a:r>
              <a:rPr lang="ru-RU" b="1" dirty="0">
                <a:solidFill>
                  <a:srgbClr val="10059D"/>
                </a:solidFill>
                <a:latin typeface="Monotype Corsiva" pitchFamily="66" charset="0"/>
              </a:rPr>
              <a:t>: от </a:t>
            </a:r>
            <a:r>
              <a:rPr lang="ru-RU" b="1" dirty="0" smtClean="0">
                <a:solidFill>
                  <a:srgbClr val="10059D"/>
                </a:solidFill>
                <a:latin typeface="Monotype Corsiva" pitchFamily="66" charset="0"/>
              </a:rPr>
              <a:t>6 до 7лет </a:t>
            </a:r>
            <a:endParaRPr lang="ru-RU" b="1" dirty="0">
              <a:solidFill>
                <a:srgbClr val="10059D"/>
              </a:solidFill>
              <a:latin typeface="Monotype Corsiva" pitchFamily="66" charset="0"/>
            </a:endParaRPr>
          </a:p>
          <a:p>
            <a:r>
              <a:rPr lang="ru-RU" b="1" dirty="0"/>
              <a:t>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82013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10059D"/>
                </a:solidFill>
                <a:latin typeface="Monotype Corsiva" pitchFamily="66" charset="0"/>
              </a:rPr>
              <a:t>Программа: </a:t>
            </a:r>
            <a:endParaRPr lang="ru-RU" sz="2000" b="1" dirty="0" smtClean="0">
              <a:solidFill>
                <a:srgbClr val="10059D"/>
              </a:solidFill>
              <a:latin typeface="Monotype Corsiva" pitchFamily="66" charset="0"/>
            </a:endParaRPr>
          </a:p>
          <a:p>
            <a:pPr lvl="0"/>
            <a:r>
              <a:rPr lang="ru-RU" sz="2000" b="1" dirty="0" smtClean="0">
                <a:solidFill>
                  <a:srgbClr val="10059D"/>
                </a:solidFill>
                <a:latin typeface="Monotype Corsiva" pitchFamily="66" charset="0"/>
              </a:rPr>
              <a:t>Образовательная </a:t>
            </a:r>
            <a:r>
              <a:rPr lang="ru-RU" sz="2000" b="1" dirty="0">
                <a:solidFill>
                  <a:srgbClr val="10059D"/>
                </a:solidFill>
                <a:latin typeface="Monotype Corsiva" pitchFamily="66" charset="0"/>
              </a:rPr>
              <a:t>программа МБДОУ №59 «Лакомка» разработанная на основе основной общеобразовательной программы дошкольного образования «Детский сад – Дом радости» с  требованиями ФГОС </a:t>
            </a:r>
            <a:endParaRPr lang="ru-RU" sz="2000" dirty="0">
              <a:solidFill>
                <a:srgbClr val="10059D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XXX\Desktop\выпускной\20170417_00795-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717032"/>
            <a:ext cx="3563888" cy="237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XXX\Desktop\выпускной\20170417_00795-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789040"/>
            <a:ext cx="3528392" cy="2352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62" name="AutoShape 2" descr="http://www.playcast.ru/uploads/2016/11/24/206384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900592" y="357301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94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pic>
        <p:nvPicPr>
          <p:cNvPr id="107524" name="Picture 4" descr="C:\Users\XXX\Desktop\ФОТО  все мероприятий\IMG_27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645024"/>
            <a:ext cx="3731907" cy="29302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7525" name="Picture 5" descr="C:\Users\XXX\Desktop\ФОТО  все мероприятий\IMG_26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73016"/>
            <a:ext cx="4176464" cy="31323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G:\осень 2016г. новые дети\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4238830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5" descr="G:\осень 2016г. новые дети\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88640"/>
            <a:ext cx="4104456" cy="32151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903649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</a:p>
          <a:p>
            <a:r>
              <a:rPr lang="ru-RU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поставленные в начале года :</a:t>
            </a:r>
            <a:endParaRPr lang="ru-RU" sz="1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1.Содействие в овладении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продуктивной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деятельностью (рисование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,лепка, аппликация ,художественный труд)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2.Развитие детского творчества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3.Приобщение  к изобразительному искусству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4Содействие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овладению музыкально-художественной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деятельностью,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приобщение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  музыкальной инструментальной деятельности.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5.Конструктивно- модельная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деятельность.</a:t>
            </a:r>
          </a:p>
          <a:p>
            <a:r>
              <a:rPr lang="ru-RU" sz="1400" b="1" i="1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Достигнутые результаты к концу учебного года :</a:t>
            </a:r>
          </a:p>
          <a:p>
            <a:r>
              <a:rPr lang="ru-RU" sz="1400" b="1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Рисование»: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Умеют  отбирать материалы ,знают и называют контрастные цвета ,научились формулировать замысел, используют изобразительную деятельность в качестве метода  арт-терапии. Научили детей штриховать цветным карандашом, фломастером, мелком, работа щетинной кистью, используя гуашь, мелки, уголь. Научились украшать в декоративном рисовании дети научились рисовать узоры геометрические элементы .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«Аппликация:»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Овладели умениями создавать обобщённые образы, составляя их из частей с последовательным наклеиванием, научили строить декоративные композиции на прямоугольнике, умеют пользоваться ножницами, научились резать по прямой линии , перерезать квадрат срезать углы.</a:t>
            </a:r>
          </a:p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«Лепка»: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Овладели умениями создавать объёмный образ: ( фигурки человека  ,овощи, фрукты, животные, птицы) научились из целого куска оттягивать детали также научились с помощью стек украшать форму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365104"/>
            <a:ext cx="8712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Музыка»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Научились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умению петь легко ,правильно и четко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пропевая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слова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передавать  настроение , характер музыки,(весело, живо, радостно, ласково, грустно).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Овладели умением передавать разное эмоциональное состояние в танце. хороводе, освоили разнообразные танцевальные  движения .</a:t>
            </a:r>
          </a:p>
          <a:p>
            <a:pPr lvl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Проявляют оригинальность в придумывании танцев и создании игровых действий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Обогатили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развитие эмоциональной отзывчивости ,сопереживания в процессе восприятие музыки. Научились различать характер, настроение музыки.</a:t>
            </a:r>
          </a:p>
          <a:p>
            <a:pPr lvl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Научились слаженно играть на музыкальных инструмента в оркестре (треугольники, маракасы, ложки, трещотки. т.д.)Знают и узнают музыкальные жанры ( марш, польку, вальс, колыбельную).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7368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43"/>
            <a:ext cx="91918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260647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Художественно-эстетическое развитие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573626273"/>
              </p:ext>
            </p:extLst>
          </p:nvPr>
        </p:nvGraphicFramePr>
        <p:xfrm>
          <a:off x="3059832" y="980728"/>
          <a:ext cx="460851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9652446"/>
              </p:ext>
            </p:extLst>
          </p:nvPr>
        </p:nvGraphicFramePr>
        <p:xfrm>
          <a:off x="4860032" y="2060848"/>
          <a:ext cx="4283968" cy="2734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6403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pic>
        <p:nvPicPr>
          <p:cNvPr id="5122" name="Picture 2" descr="G:\остальное\IMG_24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032448" cy="318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XXX\Desktop\ФОТО  все мероприятий\IMG_27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88640"/>
            <a:ext cx="4427984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Users\XXX\Desktop\ФОТО  все мероприятий\IMG_27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717032"/>
            <a:ext cx="4464496" cy="283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Users\OLisH\Desktop\Фотки Эксперементирование\IMG_19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666625"/>
            <a:ext cx="3960440" cy="2970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pic>
        <p:nvPicPr>
          <p:cNvPr id="9218" name="Picture 2" descr="E:\Лена садик\IMG_14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157192"/>
            <a:ext cx="2901824" cy="14149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228185" y="332656"/>
            <a:ext cx="8100392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Результаты освоения программы</a:t>
            </a:r>
          </a:p>
          <a:p>
            <a:r>
              <a:rPr lang="ru-RU" sz="1600" b="1" i="1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1600" b="1" i="1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достигнуто:</a:t>
            </a:r>
            <a:endParaRPr lang="ru-RU" sz="1600" dirty="0">
              <a:solidFill>
                <a:srgbClr val="1707E7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A04DA3"/>
              </a:buClr>
              <a:buSzPct val="95000"/>
            </a:pPr>
            <a:r>
              <a:rPr lang="ru-RU" sz="1600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Проведенный </a:t>
            </a:r>
            <a:r>
              <a:rPr lang="ru-RU" sz="1600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в начале </a:t>
            </a:r>
            <a:r>
              <a:rPr lang="ru-RU" sz="1600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2016уч</a:t>
            </a:r>
            <a:r>
              <a:rPr lang="ru-RU" sz="1600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. г. и в конце </a:t>
            </a:r>
            <a:r>
              <a:rPr lang="ru-RU" sz="1600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2017г </a:t>
            </a:r>
            <a:r>
              <a:rPr lang="ru-RU" sz="1600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мониторинг достижений детьми планируемых итоговых результатов освоения основной общеобразовательной программы «Детский сад – дом радости» Н.М. </a:t>
            </a:r>
            <a:r>
              <a:rPr lang="ru-RU" sz="1600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Крыловой позволяет оценить </a:t>
            </a:r>
            <a:r>
              <a:rPr lang="ru-RU" sz="1600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динамику достижений воспитанников подготовительной группы № 9, эффективность и сбалансированность форм и методов работы .</a:t>
            </a:r>
            <a:r>
              <a:rPr lang="ru-RU" sz="1600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течение года дети развивались согласно возрасту, изучали программный материал и показали позитив­ную динамику по всем направлениям развития. С детьми систематически проводилась организованная образовательная деятельность в соответствии с ФГОС ДО и утвержденным расписанием непосредственной образовательной деятельности</a:t>
            </a:r>
            <a:r>
              <a:rPr lang="ru-RU" sz="1600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 Поставленные цели достигнуты в процессе осуществления разнообразных видов деятельности: игровой, коммуникативной, трудовой, познавательно-исследовательской, продуктивной, музыкально-художественной, чтения. </a:t>
            </a:r>
            <a:endParaRPr lang="ru-RU" sz="1600" dirty="0" smtClean="0">
              <a:solidFill>
                <a:srgbClr val="1707E7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Выпускники готовы и хотят учится в школе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сформирована </a:t>
            </a:r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позиция школьника-хочу учиться , чтобы знать и уметь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В дальнейшем продолжить </a:t>
            </a:r>
            <a:r>
              <a:rPr lang="ru-RU" sz="1600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целенаправленную работу с детьми по всем образовательным направлениям, совершенствовать работу по взаимодействию с родителями, продолжить совершенствование предметно-развивающей среды в группе в соответствии с ФГОС, повысить уровень педагогического мастерства.</a:t>
            </a:r>
          </a:p>
          <a:p>
            <a:r>
              <a:rPr lang="ru-RU" sz="1600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773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76672"/>
            <a:ext cx="8712968" cy="65527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Решение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речевого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развития осуществлялось и через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работу кружка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«Почемучка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(по обучению грамоте). 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результатам педагогического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мониторинга образовательной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 области   «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Речевое развитие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 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выявили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 затруднения  дошкольников  в  развитии фонематического слуха  в процессе овладения нормами звукопроизношения, умения дифференцировать и обобщать гласные и согласные звуки в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словах в начале года .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целью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улучшения качества работы  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поставили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задачу по совершенствованию 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звуковой культуры речи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 дошкольников  в  процессе  формирования  фонематического слуха 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звуковой аналитико-синтетической активности как предпосылки обучения грамоте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по воспитанию звуковой культуры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речи в течении года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осуществлялась  как   в процессе непосредственно образовательной, так и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кружковой деятельности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работе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использовали: дидактические игры  с разнообразным  речевым  материалом (звукоподражательные слова,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поговорки, половицы,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чистоговорки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скороговорки, стихотворения, небольшие сказки и рассказы), упражнения, направленные на развитие речевого дыхания, артикуляционного и голосового аппарата  и т. д. Словарная работа  была направлена не только на рас­ширение словаря, но и на углубление его смысла, что помо­гло  овладеть способом выражения содержания слов  и умение  применять усвоенные сло­ва в связной речи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Достигнутые </a:t>
            </a:r>
            <a:r>
              <a:rPr 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к концу учебного года :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Дети научились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определять  место звука в слове (начало, середина, конец),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делать звуковой анализ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слов,делить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двухсложные и трёхсложные слова с открытыми слогами, употреблять наречия,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согласовывать слова в предложениях: существительные с числительными; прилагательные с существительными, совершенствовали умение образовывать однокоренные слова,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правильно строить сложноподчинённые предложения, совершенствовали диалогическую и монологическую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формы, Большинство детей знакомы с алфавитом, обладают навыками чтения.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89068"/>
            <a:ext cx="850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 smtClean="0">
                <a:solidFill>
                  <a:srgbClr val="10059D"/>
                </a:solidFill>
                <a:latin typeface="Monotype Corsiva" pitchFamily="66" charset="0"/>
              </a:rPr>
              <a:t>Результаты выполнения программы дополнительного образования</a:t>
            </a:r>
            <a:endParaRPr lang="ru-RU" sz="2400" b="1" dirty="0">
              <a:solidFill>
                <a:srgbClr val="10059D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96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226625"/>
              </p:ext>
            </p:extLst>
          </p:nvPr>
        </p:nvGraphicFramePr>
        <p:xfrm>
          <a:off x="251520" y="986441"/>
          <a:ext cx="7776864" cy="4581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/>
                <a:gridCol w="1944216"/>
                <a:gridCol w="1944216"/>
                <a:gridCol w="1944216"/>
              </a:tblGrid>
              <a:tr h="38638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dirty="0">
                          <a:effectLst/>
                          <a:latin typeface="Arial Narrow" pitchFamily="34" charset="0"/>
                        </a:rPr>
                        <a:t>Название задания</a:t>
                      </a:r>
                      <a:endParaRPr lang="ru-RU" dirty="0"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>
                          <a:effectLst/>
                          <a:latin typeface="Arial Narrow" pitchFamily="34" charset="0"/>
                        </a:rPr>
                        <a:t>Начало учебного года</a:t>
                      </a:r>
                      <a:endParaRPr lang="ru-RU"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>
                          <a:effectLst/>
                          <a:latin typeface="Arial Narrow" pitchFamily="34" charset="0"/>
                        </a:rPr>
                        <a:t>Конец учебного года</a:t>
                      </a:r>
                      <a:endParaRPr lang="ru-RU">
                        <a:effectLst/>
                        <a:latin typeface="Arial Narrow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</a:tr>
              <a:tr h="38638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1.Назвать гласные и согласные буквы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</a:tr>
              <a:tr h="63478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2.Выделить звук в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слове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(начало, середина, конец),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</a:tr>
              <a:tr h="592434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3.Составить предложение из слов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 fontAlgn="t"/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just" rtl="0" fontAlgn="t"/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 fontAlgn="t"/>
                      <a:endParaRPr lang="ru-RU" sz="14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just" rtl="0" fontAlgn="t"/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</a:tr>
              <a:tr h="38638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4.Составить слово из перепутанных слогов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 fontAlgn="t"/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just" rtl="0" fontAlgn="t"/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 fontAlgn="t"/>
                      <a:endParaRPr lang="ru-RU" sz="14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just" rtl="0" fontAlgn="t"/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</a:tr>
              <a:tr h="38638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5.Составить слово из перепутанных букв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 fontAlgn="t"/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just" rtl="0" fontAlgn="t"/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 fontAlgn="t"/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just" rtl="0" fontAlgn="t"/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80 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55575"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5.делить двухсложные и трёхсложные слова с открытыми слогами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30%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90%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4385"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6.делать звуковой анализ слов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10%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94%</a:t>
                      </a:r>
                      <a:endParaRPr lang="ru-RU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76832"/>
            <a:ext cx="2808312" cy="442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404664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A50021"/>
                </a:solidFill>
              </a:rPr>
              <a:t>МОНИТОРИНГ    УСВОЕНИЯ  ОБУЧАЮЩЕГО  </a:t>
            </a:r>
            <a:r>
              <a:rPr lang="ru-RU" b="1" dirty="0" smtClean="0">
                <a:solidFill>
                  <a:srgbClr val="A50021"/>
                </a:solidFill>
              </a:rPr>
              <a:t>МАТЕРИАЛА</a:t>
            </a:r>
          </a:p>
          <a:p>
            <a:r>
              <a:rPr lang="ru-RU" b="1" dirty="0" smtClean="0">
                <a:solidFill>
                  <a:srgbClr val="A50021"/>
                </a:solidFill>
              </a:rPr>
              <a:t>Сравнительный анализ </a:t>
            </a:r>
            <a:endParaRPr lang="ru-RU" b="1" dirty="0">
              <a:solidFill>
                <a:srgbClr val="A5002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661247"/>
            <a:ext cx="8640959" cy="10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3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9512" y="620688"/>
            <a:ext cx="856895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813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Игровое оборудование периодически сменяется согласно сезону, теме и потребностям детей.  Например, в центре сюжетно-ролевых игр ,появляются различные атрибуты, которые способствуют обогащению или развитию нового сюжета игры (так сюжетно - ролевая игра «Магазин овощей и фруктов» вызвала у детей желание развернуть сюжет игры «Кафе» «Повара». Для развития творческого замысла в игре у девочек предметы женской одежды, украшения, кружевные накидки, банты, сумочки, зонтики и т. п</a:t>
            </a:r>
          </a:p>
          <a:p>
            <a:pPr defTabSz="912813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Однако, оценивая состояние наполняемости и организации  среды для сюжетно ролевых игр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переоборудовали«Больницу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», «Парикмахерскую», «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Магазин»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912813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Организация предметно-развивающей среды в группе построена в соответствии с возрастными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гендерными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(для мальчиков ) особенностями воспитанников. В этом  году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дополнили:детали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военной формы, предметы обмундирования , разнообразные технические игрушки. Наборы спецтранспорта, наборы машин:  разные виды транспорта(легковой, грузовой, пассажирский, наземный)   </a:t>
            </a:r>
          </a:p>
          <a:p>
            <a:pPr defTabSz="912813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Создан «Центр воды и песка», «Мир минералов» , приобретен  конструктор типа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»,, центры активности с учетом возрастных особенностей  дошкольников и задач ,стоящих в учебном плане 2016-2017г.</a:t>
            </a:r>
          </a:p>
          <a:p>
            <a:pPr defTabSz="912813"/>
            <a:endParaRPr lang="ru-RU" sz="1400" dirty="0" smtClean="0">
              <a:solidFill>
                <a:srgbClr val="1707E7"/>
              </a:solidFill>
            </a:endParaRPr>
          </a:p>
          <a:p>
            <a:pPr defTabSz="912813"/>
            <a:endParaRPr lang="ru-RU" sz="1400" dirty="0">
              <a:solidFill>
                <a:srgbClr val="1707E7"/>
              </a:solidFill>
            </a:endParaRPr>
          </a:p>
        </p:txBody>
      </p:sp>
      <p:pic>
        <p:nvPicPr>
          <p:cNvPr id="3" name="Picture 10" descr="CIMG69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2066061" cy="229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User\Desktop\Фотки садик\IMG_39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21088"/>
            <a:ext cx="2088232" cy="218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188640"/>
            <a:ext cx="6082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Обновление предметно-пространственной среды</a:t>
            </a:r>
            <a:endParaRPr lang="ru-RU" sz="2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075" name="Picture 3" descr="C:\Users\XXX\Desktop\остальное\IMG_23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3717032"/>
            <a:ext cx="3635896" cy="27269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050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47663" y="116632"/>
            <a:ext cx="48245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FF0000"/>
                </a:solidFill>
              </a:rPr>
              <a:t>Уголок «Умники и Умницы»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692697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1707E7"/>
                </a:solidFill>
              </a:rPr>
              <a:t>Создан для самостоятельной учебной деятельности детей и оснащен необходимым материалом, способствующим овладению чтением, математикой : буквари, печатные буквы, слова, таблицы, книги с крупным шрифтом, пособие с цифрами , две магнитных доски с буквами ,сделанные своими руками: «Домики гласных» ,звуковые схемы, фишки, карточки для игры «Живое слово», модели для звукового анализа, настольно-печатные игры и т.д.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36801"/>
            <a:ext cx="2987675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03" y="2379663"/>
            <a:ext cx="2389187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25144"/>
            <a:ext cx="299402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645" y="4725143"/>
            <a:ext cx="3773487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2293937"/>
            <a:ext cx="296227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05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95536" y="197346"/>
            <a:ext cx="813690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Вывод: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Таким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образом, в результате обновления развивающей предметно-пространственной среды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подготовительной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группе, созданной с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учетом ФГОС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ДО,  появилась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возможность эффективно развивать индивидуальность каждого ребенка с учетом его склонностей, интересов, уровня активности.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Задача оснащения развивающей предметно - пространственной среды  группы остается одной из главных. В группе необходимо продолжать расширять, обновлять уголки, зону сюжетно-ролевых игр, пополнять дидактические и развивающие игры в соответствии с ФГОС ДО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93096"/>
            <a:ext cx="3960440" cy="228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3888432" cy="2321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6832"/>
            <a:ext cx="3816424" cy="227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XXX\Desktop\остальное\IMG_23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844824"/>
            <a:ext cx="3779912" cy="230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198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827584" y="332657"/>
            <a:ext cx="74888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Решение образовательных задач в совместной деятельности взрослого и детей</a:t>
            </a:r>
          </a:p>
          <a:p>
            <a:r>
              <a:rPr lang="ru-RU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    Работа  осуществлялась  исходя из основных годовых задач , в соот­ветствии с годовым планом работы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2017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учебный год  МБДОУ ЦРР  д/с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категории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№59 «Лакомка» с. Кулешовка, задачами рабочей программы подготовительной группы 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 обеспечить равные стартовые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возможности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обучения детей в общеобразовательных учреждениях,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• соблюдать в работе  принцип преемственности  детского сада и начальной школы ,исключающей умственные и физические перегрузки в содержании образования детей дошкольного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возраста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• Укрепить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здоровье, заботится об эмоциональном благополучии и своевременном всестороннем развитии каждого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ребенка.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rgbClr val="1707E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90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9146133" cy="648072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ru-RU" sz="1600" b="1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u="sng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Новые </a:t>
            </a:r>
            <a:r>
              <a:rPr lang="ru-RU" sz="2400" b="1" u="sng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инновационные формы взаимодействия с родителями</a:t>
            </a:r>
            <a:endParaRPr lang="ru-RU" sz="2400" dirty="0">
              <a:solidFill>
                <a:srgbClr val="C00000"/>
              </a:solidFill>
              <a:latin typeface="Monotype Corsiva" pitchFamily="66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Информирование родителей о ходе образовательного процесса: 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индивидуальные и групповые консультации, родительские собрания, оформление информационных стендов, организация выставок детского творчества, приглашение родителей на детские концерты и праздники, создание памяток и брошюр, переписка по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электронной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почте и социальные сети.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 родителей: проведение мастер-классов, тренингов, создание библиотеки, размещение консультаций и рекомендаций на сайте ДОУ.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деятельность: привлечение родителей к организации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конкурсов,презентаций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участию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детской исследовательской и проектной деятельности.</a:t>
            </a:r>
          </a:p>
          <a:p>
            <a:pPr marL="0" indent="0">
              <a:buNone/>
            </a:pP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Работаетсайт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группы. Где родители (законные представители) могут оставить свои пожелания и предложения в гостевой книге, общаться на форуме, задавать интересующие вопросы и получать ответы. Родители принимали активное участие жизни группы.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соответствии с годовым планом работы проводились общие и групповые родительские собрания. Систематически внутри группы для родителей оформлялись стенгазеты и коллективные работы, выпускались информационные листки, оформлялись папки-передвижки для педагогического просвещения родителей по различным областям развития детей. </a:t>
            </a: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Temp\Rar$DI05.970\I_vQaIv8ql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657636"/>
            <a:ext cx="3539885" cy="19911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508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391184"/>
              </p:ext>
            </p:extLst>
          </p:nvPr>
        </p:nvGraphicFramePr>
        <p:xfrm>
          <a:off x="35496" y="44624"/>
          <a:ext cx="9092065" cy="720159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bg1"/>
                  </a:outerShdw>
                </a:effectLst>
                <a:tableStyleId>{5C22544A-7EE6-4342-B048-85BDC9FD1C3A}</a:tableStyleId>
              </a:tblPr>
              <a:tblGrid>
                <a:gridCol w="2596424"/>
                <a:gridCol w="3221677"/>
                <a:gridCol w="1113724"/>
                <a:gridCol w="2160240"/>
              </a:tblGrid>
              <a:tr h="93610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Название мероприятия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Цель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Сроки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Количество присутствующих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Родительское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собрание №1: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тема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«Роль семьи в подготовке ребенка к школе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Индивидуальные беседы с родителями.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Познакомить с задачами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воспитательно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 образовательного процесса и, творческими проектами и планами на предстоящий учебный год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Выявить отношение родителей по подготовке детей к обучению в школе.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октябрь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24 человека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7826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Педагогическая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гостинная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«Режим будущего первоклассника»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Консультация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 тема «Как не болеть в детском саду».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Информировать  родителей о важности соблюдения режима для будущих школьников.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Познакомить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родителей с проводимыми в группе и в саду закаливающими мероприятиями, дать рекомендации по закаливанию  в домашних условиях.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октябрь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25 человек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782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Родительское собрание.№2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 Что такое готовность к школе-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готовы ли вы стать родителями первоклассника?»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kumimoji="0"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Подготовить ребенка к школьной жизни, новой ведущей деятельности, развитие и коррекция познавательных и коммуникативных способностей ребенка.</a:t>
                      </a:r>
                    </a:p>
                    <a:p>
                      <a:r>
                        <a:rPr lang="ru-RU" sz="1200" dirty="0" smtClean="0"/>
                        <a:t/>
                      </a:r>
                      <a:br>
                        <a:rPr lang="ru-RU" sz="1200" dirty="0" smtClean="0"/>
                      </a:b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декабрь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22 человека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782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Консультация для родителей «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Профилактика заболеваний ОРЗ и ОРВИ».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«Как отвечать на детские вопросы»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Напомнить традиционные и народные методы  профилактики и лечения ОРВИ и ОРЗ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Познакомить родителей с декларацией прав ребенка.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февраль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26 человек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700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Родительское собрание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№3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«Вот и стали мы на год взрослей».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Предоставить родителям информацию об уровне подготовленности ребенка к школе.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апрель</a:t>
                      </a:r>
                    </a:p>
                  </a:txBody>
                  <a:tcPr marL="68580" marR="68580" marT="0" marB="0"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 человек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02286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Родительское собрание №4 Итоговое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общее собрание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-«На пороге школы». </a:t>
                      </a: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Консультация «Организация летнего отдыха детей»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Интервьюирование детей и родителей (с приглашением логопеда, психолога, физкультурного руководителя).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25 человек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F33CC"/>
                        </a:gs>
                        <a:gs pos="39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754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На протяжении учебного года детям и родителям была представлена возможность поучаствовать в разнообразных проектах: </a:t>
            </a:r>
            <a:r>
              <a:rPr lang="ru-RU" sz="1600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« «День Матери», «Осенние приключения», «Широка Масленица»</a:t>
            </a:r>
            <a:r>
              <a:rPr lang="ru-RU" sz="1600" i="1" dirty="0">
                <a:solidFill>
                  <a:srgbClr val="1707E7"/>
                </a:solidFill>
                <a:ea typeface="Times New Roman"/>
                <a:cs typeface="Times New Roman"/>
              </a:rPr>
              <a:t> </a:t>
            </a:r>
            <a:r>
              <a:rPr lang="ru-RU" sz="1600" dirty="0">
                <a:solidFill>
                  <a:srgbClr val="1707E7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</a:t>
            </a:r>
            <a:r>
              <a:rPr lang="ru-RU" sz="1600" dirty="0" smtClean="0">
                <a:solidFill>
                  <a:srgbClr val="1707E7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1707E7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«Чтобы не было беды-дети это знать должны</a:t>
            </a:r>
            <a:r>
              <a:rPr lang="ru-RU" sz="1600" dirty="0" smtClean="0">
                <a:solidFill>
                  <a:srgbClr val="1707E7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!», «Книжкина неделя»</a:t>
            </a:r>
            <a:r>
              <a:rPr lang="ru-RU" sz="1600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, «Неделя  безопасности» , «Космические сказки» ,которые </a:t>
            </a:r>
            <a:r>
              <a:rPr lang="ru-RU" sz="1600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были наиболее яркие запоминающиеся: </a:t>
            </a:r>
            <a:endParaRPr lang="ru-RU" sz="1600" dirty="0" smtClean="0">
              <a:solidFill>
                <a:srgbClr val="1707E7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Например, </a:t>
            </a:r>
            <a:r>
              <a:rPr lang="ru-RU" sz="1600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родители </a:t>
            </a:r>
            <a:r>
              <a:rPr lang="ru-RU" sz="1600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совместно с воспитателями </a:t>
            </a:r>
            <a:r>
              <a:rPr lang="ru-RU" sz="1600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создали к проекту « День Победы» мини -музей «Памяти героев  ВОВ», выставку поделок  родителей </a:t>
            </a:r>
            <a:r>
              <a:rPr lang="ru-RU" sz="1600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детей: « Дню </a:t>
            </a:r>
            <a:r>
              <a:rPr lang="ru-RU" sz="1600" dirty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Победы посвящается</a:t>
            </a:r>
            <a:r>
              <a:rPr lang="ru-RU" sz="1600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»,приняли активное участие в районных выставках.</a:t>
            </a:r>
            <a:endParaRPr lang="ru-RU" sz="1600" dirty="0">
              <a:solidFill>
                <a:srgbClr val="1707E7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1026" name="Picture 2" descr="C:\Users\XXX\Desktop\ФОТО  все мероприятий\IMG_27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276872"/>
            <a:ext cx="2267744" cy="1844824"/>
          </a:xfrm>
          <a:prstGeom prst="rect">
            <a:avLst/>
          </a:prstGeom>
          <a:noFill/>
        </p:spPr>
      </p:pic>
      <p:pic>
        <p:nvPicPr>
          <p:cNvPr id="1027" name="Picture 3" descr="C:\Users\XXX\Desktop\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276872"/>
            <a:ext cx="2592288" cy="1872208"/>
          </a:xfrm>
          <a:prstGeom prst="rect">
            <a:avLst/>
          </a:prstGeom>
          <a:noFill/>
        </p:spPr>
      </p:pic>
      <p:pic>
        <p:nvPicPr>
          <p:cNvPr id="1028" name="Picture 4" descr="C:\Users\XXX\Desktop\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2276872"/>
            <a:ext cx="3072341" cy="1872208"/>
          </a:xfrm>
          <a:prstGeom prst="rect">
            <a:avLst/>
          </a:prstGeom>
          <a:noFill/>
        </p:spPr>
      </p:pic>
      <p:pic>
        <p:nvPicPr>
          <p:cNvPr id="1029" name="Picture 5" descr="C:\Users\XXX\Desktop\спортивный день Алеша 23.02.2017\DSC024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4365104"/>
            <a:ext cx="2987824" cy="2240868"/>
          </a:xfrm>
          <a:prstGeom prst="rect">
            <a:avLst/>
          </a:prstGeom>
          <a:noFill/>
        </p:spPr>
      </p:pic>
      <p:pic>
        <p:nvPicPr>
          <p:cNvPr id="1030" name="Picture 6" descr="C:\Users\XXX\Desktop\остальное\IMG_24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365104"/>
            <a:ext cx="2651787" cy="2204864"/>
          </a:xfrm>
          <a:prstGeom prst="rect">
            <a:avLst/>
          </a:prstGeom>
          <a:noFill/>
        </p:spPr>
      </p:pic>
      <p:pic>
        <p:nvPicPr>
          <p:cNvPr id="12" name="Picture 3" descr="C:\Temp\Rar$DI20.286\20170129_1211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6447948" y="4433372"/>
            <a:ext cx="2263532" cy="21269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827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640960" cy="6669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ко дню защитника Отечества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(в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свете декадника с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 по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 февраля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2017)</a:t>
            </a:r>
            <a:endParaRPr lang="ru-RU" sz="1600" b="1" dirty="0">
              <a:solidFill>
                <a:srgbClr val="1707E7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Воспитание нравственности и патриотизма.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 Вызвать интерес к военной истории нашей Родины, армии. Воспитывать уважение и гордость к защитникам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Отечества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«Масленичная неделя» .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Приобщить детей и родителей к празднованию русского традиционного праздника, народным истокам.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Проект: «Мамы разные нужны, мамы всякие важны» </a:t>
            </a:r>
            <a:r>
              <a:rPr lang="ru-RU" sz="1400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. В свете декадника 01 .03.17.  – 07.03.17.</a:t>
            </a:r>
          </a:p>
          <a:p>
            <a:pPr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Сформировать осознанное понимание значимости матерей в жизни ребенка, семьи, общества. Воспитали заботливое, внимательное отношение к маме</a:t>
            </a:r>
            <a:r>
              <a:rPr lang="ru-RU" sz="1400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«Путешествие по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книжкиной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неделе» </a:t>
            </a:r>
            <a:r>
              <a:rPr lang="ru-RU" sz="1400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. (с 24.03.2017– 30.03.2017.)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«Книжки –малышки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800" b="1" dirty="0" smtClean="0">
                <a:solidFill>
                  <a:srgbClr val="1707E7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ко дню космонавтики. Тема: «Космические сказки» ( 03.04.17г. – 12.04.17).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проекта: формирование  у  детей старшего дошкольного возраста представлений о космическом       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пространстве, Солнечной системе </a:t>
            </a:r>
            <a:r>
              <a:rPr lang="ru-RU" sz="1400" dirty="0" smtClean="0">
                <a:solidFill>
                  <a:schemeClr val="tx1"/>
                </a:solidFill>
              </a:rPr>
              <a:t>и ее планетах, освоении космоса .людьми.</a:t>
            </a:r>
          </a:p>
          <a:p>
            <a:pPr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 - «День Победы»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свете декадника     24.04.17. - 08.05.17г</a:t>
            </a:r>
          </a:p>
          <a:p>
            <a:pPr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Научить гордиться воинами, защищавшими нашу Родину в разные периоды ее </a:t>
            </a:r>
            <a:r>
              <a:rPr lang="ru-RU" sz="1200" dirty="0" smtClean="0">
                <a:solidFill>
                  <a:schemeClr val="tx1"/>
                </a:solidFill>
              </a:rPr>
              <a:t>истории.</a:t>
            </a:r>
          </a:p>
          <a:p>
            <a:pPr>
              <a:buNone/>
            </a:pPr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User\Desktop\image (1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81128"/>
            <a:ext cx="1955058" cy="206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509120"/>
            <a:ext cx="1952973" cy="2079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User\Desktop\ФОТО ДЕТИ 2016\IMG_13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581128"/>
            <a:ext cx="1800200" cy="2051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AM_058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4581128"/>
            <a:ext cx="1722721" cy="2077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28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15816" y="332656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1707E7"/>
                </a:solidFill>
              </a:rPr>
              <a:t>Участие родителей </a:t>
            </a:r>
          </a:p>
          <a:p>
            <a:pPr algn="ctr"/>
            <a:r>
              <a:rPr lang="ru-RU" sz="2000" b="1" i="1" dirty="0" smtClean="0">
                <a:solidFill>
                  <a:srgbClr val="1707E7"/>
                </a:solidFill>
              </a:rPr>
              <a:t>в районных выставках</a:t>
            </a:r>
            <a:endParaRPr lang="ru-RU" sz="2000" b="1" i="1" dirty="0">
              <a:solidFill>
                <a:srgbClr val="1707E7"/>
              </a:solidFill>
            </a:endParaRPr>
          </a:p>
        </p:txBody>
      </p:sp>
      <p:pic>
        <p:nvPicPr>
          <p:cNvPr id="2050" name="Picture 2" descr="C:\Users\XXX\Desktop\остальное\IMG_2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40868"/>
            <a:ext cx="2808312" cy="1916832"/>
          </a:xfrm>
          <a:prstGeom prst="rect">
            <a:avLst/>
          </a:prstGeom>
          <a:noFill/>
        </p:spPr>
      </p:pic>
      <p:pic>
        <p:nvPicPr>
          <p:cNvPr id="2051" name="Picture 3" descr="C:\Users\XXX\Desktop\остальное\IMG_24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245803" y="1043735"/>
            <a:ext cx="2808312" cy="2106234"/>
          </a:xfrm>
          <a:prstGeom prst="rect">
            <a:avLst/>
          </a:prstGeom>
          <a:noFill/>
        </p:spPr>
      </p:pic>
      <p:pic>
        <p:nvPicPr>
          <p:cNvPr id="2052" name="Picture 4" descr="C:\Users\XXX\Desktop\остальное\IMG_24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365104"/>
            <a:ext cx="3059832" cy="2294874"/>
          </a:xfrm>
          <a:prstGeom prst="rect">
            <a:avLst/>
          </a:prstGeom>
          <a:noFill/>
        </p:spPr>
      </p:pic>
      <p:pic>
        <p:nvPicPr>
          <p:cNvPr id="2053" name="Picture 5" descr="C:\Users\XXX\Desktop\остальное\IMG_23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156179" y="4221087"/>
            <a:ext cx="2952328" cy="1944217"/>
          </a:xfrm>
          <a:prstGeom prst="rect">
            <a:avLst/>
          </a:prstGeom>
          <a:noFill/>
        </p:spPr>
      </p:pic>
      <p:pic>
        <p:nvPicPr>
          <p:cNvPr id="2054" name="Picture 6" descr="C:\Users\XXX\Desktop\остальное\IMG_24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3638494" y="1194153"/>
            <a:ext cx="2592288" cy="2885517"/>
          </a:xfrm>
          <a:prstGeom prst="rect">
            <a:avLst/>
          </a:prstGeom>
          <a:noFill/>
        </p:spPr>
      </p:pic>
      <p:pic>
        <p:nvPicPr>
          <p:cNvPr id="2055" name="Picture 7" descr="C:\Users\XXX\Desktop\остальное\IMG_234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332656"/>
            <a:ext cx="2880320" cy="1754814"/>
          </a:xfrm>
          <a:prstGeom prst="rect">
            <a:avLst/>
          </a:prstGeom>
          <a:noFill/>
        </p:spPr>
      </p:pic>
      <p:pic>
        <p:nvPicPr>
          <p:cNvPr id="2056" name="Picture 8" descr="C:\Users\XXX\Desktop\остальное\IMG_235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880" y="4347102"/>
            <a:ext cx="2915816" cy="2250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943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57935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Интересные   события в жизни группы: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День знаний»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Праздник осени 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Осенние проводы</a:t>
            </a:r>
          </a:p>
          <a:p>
            <a:pPr marL="0" indent="0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Вечер поэзии «Осенняя </a:t>
            </a:r>
            <a:r>
              <a:rPr lang="ru-RU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пора,очей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очарование»</a:t>
            </a:r>
          </a:p>
          <a:p>
            <a:pPr marL="0" indent="0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Неделя </a:t>
            </a: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здоровья «Если хочешь быть здоров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Музыкальное </a:t>
            </a: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развлечение: «Мамины сказки» ко дню Матери. (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ноября)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Выставка </a:t>
            </a: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новогодних поделок: 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«Новогодняя </a:t>
            </a:r>
            <a:r>
              <a:rPr lang="ru-RU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феериа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Совместный </a:t>
            </a: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праздник «Здравствуй, Новый год» (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декабря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Развлечение  «Рождественские колядки»</a:t>
            </a:r>
          </a:p>
          <a:p>
            <a:pPr marL="0" indent="0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Развлечение «Елка в Рождество»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Тематическая </a:t>
            </a: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выставка детских 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рисунков: «Здравствуй</a:t>
            </a: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здравствуй Новый год!» (Декабрь, Январь)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Совместный </a:t>
            </a:r>
            <a:r>
              <a:rPr lang="ru-RU" sz="11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физдосуг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детьми 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подготовительной </a:t>
            </a: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группы: «Детские Олимпийские игры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«День 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здоровья»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Тематическая </a:t>
            </a: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выставка «Рисуем вместе» (17 – 21 февраля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Праздник, посвященный Международному женскому дню – 8 Марта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«Моя Мама- лучше всех» - 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(7 </a:t>
            </a: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марта)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1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Книжкина</a:t>
            </a: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неделя (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24- 30 </a:t>
            </a: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марта)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Выставка поделок и рисунков на военную тему для пап.  (17 – 20 февраля)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Развлечение, посвященное дню Защитника Отечества «Мы сильные и смелые» (21 февраля) 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Совместный спортивный досуг «Малая Олимпиада» 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(22 </a:t>
            </a: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февраля)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Масленичная неделя «Широка Масленица» 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1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Космонавтики: «Космические приключения» - Музыкально-спортивный праздник «Весну встречаем»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Утренник ,посвященный   Дню Победы</a:t>
            </a:r>
          </a:p>
          <a:p>
            <a:pPr marL="0" indent="0">
              <a:buNone/>
            </a:pP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на лучшее исполнение стихов к  Дню Победы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Выставка поделок: «Дню Победы посвящается»</a:t>
            </a:r>
          </a:p>
          <a:p>
            <a:pPr marL="0" indent="0">
              <a:buNone/>
            </a:pP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Развлечение: «1 Июня – День защиты Детей</a:t>
            </a:r>
          </a:p>
          <a:p>
            <a:pPr marL="0" indent="0">
              <a:buNone/>
            </a:pP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Выпускной вечер «В школу провожаем наших  детей»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>
              <a:solidFill>
                <a:srgbClr val="1707E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1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s://astropro.ru/img/g5g5kq3u2/4jbuv7ec87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>
                <a:solidFill>
                  <a:srgbClr val="990000"/>
                </a:solidFill>
              </a:rPr>
              <a:t>Забота о здоровье - это важный труд воспитателя. От жизнерадостности, бодрости детей зависит их духовная жизнь, мировоззрение, умственное развитие, прочность знаний, вера в свои силы </a:t>
            </a:r>
          </a:p>
          <a:p>
            <a:pPr algn="r"/>
            <a:r>
              <a:rPr lang="ru-RU" b="1" i="1" dirty="0">
                <a:solidFill>
                  <a:srgbClr val="990000"/>
                </a:solidFill>
              </a:rPr>
              <a:t>В.А. </a:t>
            </a:r>
            <a:r>
              <a:rPr lang="ru-RU" b="1" i="1" dirty="0" smtClean="0">
                <a:solidFill>
                  <a:srgbClr val="990000"/>
                </a:solidFill>
              </a:rPr>
              <a:t>Сухомлинский</a:t>
            </a:r>
            <a:endParaRPr lang="ru-RU" b="1" dirty="0">
              <a:solidFill>
                <a:srgbClr val="990000"/>
              </a:solidFill>
            </a:endParaRPr>
          </a:p>
          <a:p>
            <a:r>
              <a:rPr lang="ru-RU" b="1" dirty="0"/>
              <a:t>   </a:t>
            </a:r>
            <a:r>
              <a:rPr lang="ru-RU" sz="1600" dirty="0" smtClean="0">
                <a:solidFill>
                  <a:srgbClr val="1707E7"/>
                </a:solidFill>
              </a:rPr>
              <a:t>        </a:t>
            </a:r>
            <a:r>
              <a:rPr lang="ru-RU" sz="1600" dirty="0" smtClean="0"/>
              <a:t>  Дошкольный </a:t>
            </a:r>
            <a:r>
              <a:rPr lang="ru-RU" sz="1600" dirty="0"/>
              <a:t>возраст является решающим в формировании фундамента физического и психического здоровья. До 7 лет человек проходит огромный путь развития, неповторяемый на протяжении последующей жизни. Именно в этот период идёт интенсивное развитие органов и становление функциональных систем </a:t>
            </a:r>
            <a:r>
              <a:rPr lang="ru-RU" sz="1600" dirty="0" smtClean="0"/>
              <a:t>организма</a:t>
            </a:r>
            <a:r>
              <a:rPr lang="ru-RU" sz="1600" dirty="0"/>
              <a:t>, закладываются основные черты личности, формируется характер, отношение к себе и окружающим. </a:t>
            </a:r>
          </a:p>
          <a:p>
            <a:pPr algn="just"/>
            <a:r>
              <a:rPr lang="ru-RU" sz="1600" dirty="0" smtClean="0"/>
              <a:t>А предстоящие годы обучения</a:t>
            </a:r>
            <a:r>
              <a:rPr lang="ru-RU" sz="1600" dirty="0"/>
              <a:t>, неизбежно влекущие за собой повышенные требования к ещё не сформировавшейся центральной нервной системе, опорно-двигательному аппарату, а также повышенные нагрузки на зрительный анализатор, подчёркивают актуальность всех оздоровительных мероприятий, проводимых в этот возрастной период</a:t>
            </a:r>
            <a:r>
              <a:rPr lang="ru-RU" sz="1600" dirty="0" smtClean="0"/>
              <a:t>.</a:t>
            </a:r>
            <a:r>
              <a:rPr lang="ru-RU" i="1" dirty="0" smtClean="0"/>
              <a:t> </a:t>
            </a:r>
          </a:p>
          <a:p>
            <a:pPr algn="just"/>
            <a:r>
              <a:rPr lang="ru-RU" b="1" i="1" dirty="0" smtClean="0">
                <a:solidFill>
                  <a:srgbClr val="990000"/>
                </a:solidFill>
              </a:rPr>
              <a:t>                    «  Укрепление здоровья и снижение заболеваемости»</a:t>
            </a:r>
            <a:endParaRPr lang="ru-RU" b="1" dirty="0"/>
          </a:p>
          <a:p>
            <a:r>
              <a:rPr lang="ru-RU" b="1" i="1" dirty="0" smtClean="0">
                <a:solidFill>
                  <a:srgbClr val="990000"/>
                </a:solidFill>
              </a:rPr>
              <a:t>Оздоровительная </a:t>
            </a:r>
            <a:r>
              <a:rPr lang="ru-RU" b="1" i="1" dirty="0">
                <a:solidFill>
                  <a:srgbClr val="990000"/>
                </a:solidFill>
              </a:rPr>
              <a:t>работа осуществлялась по следующим </a:t>
            </a:r>
            <a:r>
              <a:rPr lang="ru-RU" b="1" i="1" dirty="0" smtClean="0">
                <a:solidFill>
                  <a:srgbClr val="990000"/>
                </a:solidFill>
              </a:rPr>
              <a:t>направлениям:</a:t>
            </a:r>
          </a:p>
          <a:p>
            <a:r>
              <a:rPr lang="ru-RU" sz="1600" dirty="0" smtClean="0">
                <a:solidFill>
                  <a:srgbClr val="1707E7"/>
                </a:solidFill>
              </a:rPr>
              <a:t>-</a:t>
            </a:r>
            <a:r>
              <a:rPr lang="ru-RU" sz="1600" dirty="0" smtClean="0"/>
              <a:t>Соблюдение </a:t>
            </a:r>
            <a:r>
              <a:rPr lang="ru-RU" sz="1600" dirty="0"/>
              <a:t>режима дня, </a:t>
            </a:r>
            <a:endParaRPr lang="ru-RU" sz="1600" dirty="0" smtClean="0"/>
          </a:p>
          <a:p>
            <a:r>
              <a:rPr lang="ru-RU" sz="1600" dirty="0" smtClean="0"/>
              <a:t>-учет </a:t>
            </a:r>
            <a:r>
              <a:rPr lang="ru-RU" sz="1600" dirty="0"/>
              <a:t>гигиенических требований, </a:t>
            </a:r>
            <a:endParaRPr lang="ru-RU" sz="1600" dirty="0" smtClean="0"/>
          </a:p>
          <a:p>
            <a:r>
              <a:rPr lang="ru-RU" sz="1600" dirty="0" smtClean="0"/>
              <a:t>-отработка </a:t>
            </a:r>
            <a:r>
              <a:rPr lang="ru-RU" sz="1600" dirty="0"/>
              <a:t>двигательного режима в группах и на прогулке, </a:t>
            </a:r>
            <a:endParaRPr lang="ru-RU" sz="1600" dirty="0" smtClean="0"/>
          </a:p>
          <a:p>
            <a:r>
              <a:rPr lang="ru-RU" sz="1600" dirty="0" smtClean="0"/>
              <a:t>-Закаливающие </a:t>
            </a:r>
            <a:r>
              <a:rPr lang="ru-RU" sz="1600" dirty="0"/>
              <a:t>мероприятия </a:t>
            </a:r>
            <a:r>
              <a:rPr lang="ru-RU" sz="1600" dirty="0" smtClean="0"/>
              <a:t>:</a:t>
            </a:r>
          </a:p>
          <a:p>
            <a:r>
              <a:rPr lang="ru-RU" sz="1600" dirty="0" smtClean="0"/>
              <a:t>-умывание </a:t>
            </a:r>
            <a:r>
              <a:rPr lang="ru-RU" sz="1600" dirty="0"/>
              <a:t>холодной водой, полоскание рта после приема пищи, соблюдение температурного </a:t>
            </a:r>
            <a:r>
              <a:rPr lang="ru-RU" sz="1600" dirty="0" smtClean="0"/>
              <a:t>-режима</a:t>
            </a:r>
            <a:r>
              <a:rPr lang="ru-RU" sz="1600" dirty="0"/>
              <a:t>, в теплую погоду утренний прием на свежем </a:t>
            </a:r>
            <a:r>
              <a:rPr lang="ru-RU" sz="1600" dirty="0" smtClean="0"/>
              <a:t>воздухе, проведение </a:t>
            </a:r>
            <a:r>
              <a:rPr lang="ru-RU" sz="1600" dirty="0"/>
              <a:t>утренней гимнастики и физкультурных занятий на улице</a:t>
            </a:r>
            <a:r>
              <a:rPr lang="ru-RU" sz="1600" dirty="0" smtClean="0"/>
              <a:t>,</a:t>
            </a:r>
          </a:p>
          <a:p>
            <a:r>
              <a:rPr lang="ru-RU" sz="1600" dirty="0" smtClean="0"/>
              <a:t> -гимнастика </a:t>
            </a:r>
            <a:r>
              <a:rPr lang="ru-RU" sz="1600" dirty="0"/>
              <a:t>после дневного сна, ходьба босиком по массажным коврикам, летом контрастное обливание </a:t>
            </a:r>
            <a:r>
              <a:rPr lang="ru-RU" sz="1600" dirty="0" smtClean="0"/>
              <a:t>ног.</a:t>
            </a:r>
          </a:p>
          <a:p>
            <a:r>
              <a:rPr lang="ru-RU" sz="1600" dirty="0" smtClean="0"/>
              <a:t>(весь комплекс оздоровительных мероприятий указан в рабочей программе)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6684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54868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Посещаемость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076056" y="249289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Заболеваемость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08"/>
            <a:ext cx="9144000" cy="687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5516" y="0"/>
            <a:ext cx="8712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Анализ    посещаемости               заболеваемости</a:t>
            </a:r>
            <a:endParaRPr lang="ru-RU" sz="2800" dirty="0"/>
          </a:p>
          <a:p>
            <a:r>
              <a:rPr lang="ru-RU" sz="1400" dirty="0"/>
              <a:t> 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601504619"/>
              </p:ext>
            </p:extLst>
          </p:nvPr>
        </p:nvGraphicFramePr>
        <p:xfrm>
          <a:off x="-348208" y="548680"/>
          <a:ext cx="609600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009521972"/>
              </p:ext>
            </p:extLst>
          </p:nvPr>
        </p:nvGraphicFramePr>
        <p:xfrm>
          <a:off x="3131840" y="188640"/>
          <a:ext cx="6096000" cy="6011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6676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0470"/>
            <a:ext cx="619268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7241" y="1143523"/>
            <a:ext cx="864096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Физическое  развитие</a:t>
            </a:r>
          </a:p>
          <a:p>
            <a:r>
              <a:rPr lang="ru-RU" sz="2400" b="1" dirty="0">
                <a:solidFill>
                  <a:srgbClr val="1707E7"/>
                </a:solidFill>
                <a:latin typeface="Monotype Corsiva" pitchFamily="66" charset="0"/>
                <a:cs typeface="Times New Roman" pitchFamily="18" charset="0"/>
              </a:rPr>
              <a:t>Основные </a:t>
            </a:r>
            <a:r>
              <a:rPr lang="ru-RU" sz="2400" b="1" dirty="0" smtClean="0">
                <a:solidFill>
                  <a:srgbClr val="1707E7"/>
                </a:solidFill>
                <a:latin typeface="Monotype Corsiva" pitchFamily="66" charset="0"/>
                <a:cs typeface="Times New Roman" pitchFamily="18" charset="0"/>
              </a:rPr>
              <a:t>задачи  поставленные </a:t>
            </a:r>
            <a:r>
              <a:rPr lang="ru-RU" sz="2400" b="1" dirty="0">
                <a:solidFill>
                  <a:srgbClr val="1707E7"/>
                </a:solidFill>
                <a:latin typeface="Monotype Corsiva" pitchFamily="66" charset="0"/>
                <a:cs typeface="Times New Roman" pitchFamily="18" charset="0"/>
              </a:rPr>
              <a:t>в начале года: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1.сохранение и укрепление физического и психического здоровья,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2.воспитание культурно-гигиенических навыков,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3.формирование представлений о здоровом образе жизни.</a:t>
            </a:r>
          </a:p>
          <a:p>
            <a:pPr lvl="0"/>
            <a:r>
              <a:rPr lang="ru-RU" b="1" i="1" dirty="0">
                <a:solidFill>
                  <a:srgbClr val="1707E7"/>
                </a:solidFill>
                <a:latin typeface="Times New Roman" pitchFamily="18" charset="0"/>
                <a:cs typeface="Browallia New" pitchFamily="34" charset="-34"/>
              </a:rPr>
              <a:t>Достигнутые результаты к концу учебного года </a:t>
            </a:r>
            <a:r>
              <a:rPr lang="ru-RU" b="1" i="1" dirty="0" smtClean="0">
                <a:solidFill>
                  <a:srgbClr val="1707E7"/>
                </a:solidFill>
                <a:latin typeface="Times New Roman" pitchFamily="18" charset="0"/>
                <a:cs typeface="Browallia New" pitchFamily="34" charset="-34"/>
              </a:rPr>
              <a:t>:</a:t>
            </a:r>
            <a:endParaRPr lang="ru-RU" sz="1600" dirty="0">
              <a:solidFill>
                <a:srgbClr val="1707E7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1.Дети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проявляют хорошую умственную работоспособность, высокий интерес к окружающему.    Основные антропологические и физиологические показатели соответствуют возрасту, дети редко болеют, быстро выздоравливают (показатель посещаемости по д/с –1, 2 место )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Имеют хороший аппетит, спокойный сон, оптимальное состояние нервной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системы.владеют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основами гигиенической культуры. Овладели основами гигиены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2. Знакомы с признаками здоровья человека. Сформированы знания о пользе для здоровья закаливающих процедур, правильного питания, правилах поведения, обеспечивающих их здоровье.   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3.Умеют легко ходить и бегать, энергично отталкиваясь от опоры; бегать наперегонки, с преодолением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препятствий,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умеют лазать по гимнастической стенке, меняя темп,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умеют прыгать в длину, в высоту с разбега, правильно разбегаться, отталкиваться и приземляться в зависимости от вида прыжка, прыгать на мягкое покрытие через длинную скакалку, сохранять равновесие при приземлении, умеют сочетать замах с броском при метании, подбрасывать и ловить мяч одной рукой, отбивать его правой и левой рукой на месте и вести при ходьбе,  кататься на двухколесном велосипеде; кататься на самокате, отталкиваясь одной ногой (правой и левой); ориентироваться в пространстве. </a:t>
            </a:r>
          </a:p>
        </p:txBody>
      </p:sp>
    </p:spTree>
    <p:extLst>
      <p:ext uri="{BB962C8B-B14F-4D97-AF65-F5344CB8AC3E}">
        <p14:creationId xmlns:p14="http://schemas.microsoft.com/office/powerpoint/2010/main" val="238290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775390537"/>
              </p:ext>
            </p:extLst>
          </p:nvPr>
        </p:nvGraphicFramePr>
        <p:xfrm>
          <a:off x="4499992" y="1412776"/>
          <a:ext cx="410445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07704" y="188640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Физическое развитие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1052736"/>
          <a:ext cx="464400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9623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pic>
        <p:nvPicPr>
          <p:cNvPr id="1026" name="Picture 2" descr="G:\остальное\IMG_2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68960"/>
            <a:ext cx="4320480" cy="3240360"/>
          </a:xfrm>
          <a:prstGeom prst="rect">
            <a:avLst/>
          </a:prstGeom>
          <a:noFill/>
        </p:spPr>
      </p:pic>
      <p:pic>
        <p:nvPicPr>
          <p:cNvPr id="1027" name="Picture 3" descr="C:\Users\XXX\Desktop\спортивный день Алеша 23.02.2017\DSC024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04664"/>
            <a:ext cx="2952328" cy="2214538"/>
          </a:xfrm>
          <a:prstGeom prst="rect">
            <a:avLst/>
          </a:prstGeom>
          <a:noFill/>
        </p:spPr>
      </p:pic>
      <p:pic>
        <p:nvPicPr>
          <p:cNvPr id="1028" name="Picture 4" descr="G:\остальное\IMG_24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04664"/>
            <a:ext cx="2987824" cy="2240868"/>
          </a:xfrm>
          <a:prstGeom prst="rect">
            <a:avLst/>
          </a:prstGeom>
          <a:noFill/>
        </p:spPr>
      </p:pic>
      <p:pic>
        <p:nvPicPr>
          <p:cNvPr id="6146" name="Picture 2" descr="C:\Users\XXX\Desktop\остальное\IMG_24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046038"/>
            <a:ext cx="4032448" cy="3407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76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-dog.ru/wallpapers/15/18/468019153913485/fon-krugi-izgiby-vektor-minimalizm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53262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9512" y="692696"/>
            <a:ext cx="813690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i="1" dirty="0">
              <a:solidFill>
                <a:srgbClr val="1707E7"/>
              </a:solidFill>
              <a:latin typeface="Constantia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rgbClr val="1707E7"/>
                </a:solidFill>
                <a:latin typeface="Constantia" pitchFamily="18" charset="0"/>
                <a:cs typeface="Times New Roman" pitchFamily="18" charset="0"/>
              </a:rPr>
              <a:t>Основные </a:t>
            </a:r>
            <a:r>
              <a:rPr lang="ru-RU" sz="1600" b="1" dirty="0" smtClean="0">
                <a:solidFill>
                  <a:srgbClr val="1707E7"/>
                </a:solidFill>
                <a:latin typeface="Constantia" pitchFamily="18" charset="0"/>
                <a:cs typeface="Times New Roman" pitchFamily="18" charset="0"/>
              </a:rPr>
              <a:t>задачи поставленные в начале года: </a:t>
            </a:r>
            <a:endParaRPr lang="ru-RU" sz="1600" dirty="0">
              <a:solidFill>
                <a:srgbClr val="1707E7"/>
              </a:solidFill>
              <a:latin typeface="Constantia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1.Овладеть основами образования и духовности и интеллигентности.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2.Освоить первоначальные представления социального характера.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3.Приобрести привычку к здоровому образу жизни</a:t>
            </a:r>
            <a:r>
              <a:rPr lang="ru-RU" sz="1400" dirty="0" smtClean="0">
                <a:solidFill>
                  <a:srgbClr val="1707E7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400" dirty="0">
              <a:solidFill>
                <a:srgbClr val="1707E7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Browallia New" pitchFamily="34" charset="-34"/>
              </a:rPr>
              <a:t>Достигнутые 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Browallia New" pitchFamily="34" charset="-34"/>
              </a:rPr>
              <a:t>результаты к концу учебного года :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1 .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Овладели моделированием знакомых трудовых, общественных отношений: «дочки-матери», «гости», «детский сад». Согласовывают игровые действия с принятой ролью. Соединяют ролевую игру с элементами конструирования.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совместной игре научились объединяться с учетом симпатий, вступают со сверстниками в сюжетно-ролевые отношения. Увеличилось количество игровых действий и выход за пределы какой-либо ситуации.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Благоприятные условия содействовали проявлению добрых чувств по отношению к партнеру, интересу к взаимодействию между мальчиками и девочками, переносу отношений в мире взрослых.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Стали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внимательными к указаниям и просьбам стар­ших, выполняли их охотно, с удовольствием; по собственной инициативе проявлять заботу о близких, воспитателе; умением говорить со старшими в доброжелательном тоне, приветливо отвечать на вопросы и задавать их, рассказывать членам семьи или второму воспитателю о событиях в жизни группы и детского сада. Дети научились чуткости, отзывчивости (умение предложить свои услуги, помощь, посочувствовать, уступить), справедливости (при рас­пределении ролей, игрушек, обязанностей учитывать интересы сверстни­ков, правильно оценивать поступки свои и товарищей), честности овладению умением оказывать помощь сверстникам обучающего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характера. </a:t>
            </a:r>
            <a:endParaRPr lang="ru-RU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92696"/>
            <a:ext cx="2736304" cy="188738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cs typeface="Times New Roman" pitchFamily="18" charset="0"/>
              </a:rPr>
              <a:t>«Социально-коммуникативное развитие»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97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9987</TotalTime>
  <Words>2340</Words>
  <Application>Microsoft Office PowerPoint</Application>
  <PresentationFormat>Экран (4:3)</PresentationFormat>
  <Paragraphs>320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Оксана</cp:lastModifiedBy>
  <cp:revision>646</cp:revision>
  <dcterms:created xsi:type="dcterms:W3CDTF">2015-06-08T10:41:11Z</dcterms:created>
  <dcterms:modified xsi:type="dcterms:W3CDTF">2017-06-05T10:59:45Z</dcterms:modified>
</cp:coreProperties>
</file>