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9" r:id="rId1"/>
  </p:sldMasterIdLst>
  <p:notesMasterIdLst>
    <p:notesMasterId r:id="rId13"/>
  </p:notesMasterIdLst>
  <p:sldIdLst>
    <p:sldId id="480" r:id="rId2"/>
    <p:sldId id="543" r:id="rId3"/>
    <p:sldId id="520" r:id="rId4"/>
    <p:sldId id="521" r:id="rId5"/>
    <p:sldId id="524" r:id="rId6"/>
    <p:sldId id="526" r:id="rId7"/>
    <p:sldId id="527" r:id="rId8"/>
    <p:sldId id="574" r:id="rId9"/>
    <p:sldId id="572" r:id="rId10"/>
    <p:sldId id="549" r:id="rId11"/>
    <p:sldId id="52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7AAE"/>
    <a:srgbClr val="8368A4"/>
    <a:srgbClr val="9780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>
        <p:scale>
          <a:sx n="50" d="100"/>
          <a:sy n="50" d="100"/>
        </p:scale>
        <p:origin x="-1956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C701A-BD44-4C8B-9B6B-9CE55781E0C2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F393F-8C2B-46B6-8640-246C06D5C6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7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F30B343-019E-44B8-B9E0-4DB4C36EEACB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pPr>
              <a:defRPr/>
            </a:pPr>
            <a:fld id="{9120D875-2B98-4823-B1C3-559036F824D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32A1D-AB9B-4248-BF07-565F748E1019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11EFE-E6B6-4894-A7DA-C21A63388F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5769-07B1-442C-A450-3D3C4ACB399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202DF2-BF69-4DAE-8CA1-3E7DCC203B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12DDD-B127-4E92-839E-AA5765646BBC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FE581-89B6-42BD-9607-26BF7388D1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pPr>
              <a:defRPr/>
            </a:pPr>
            <a:fld id="{AEE5EE31-3F44-4917-92F6-1942D5C7B03B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pPr>
              <a:defRPr/>
            </a:pPr>
            <a:fld id="{66277315-5C68-4249-A62F-F3E2B6D8E4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88B4EC-3B21-495B-B361-09C7A5089010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4040D-A0C0-413A-95AC-A33BF4C7FD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262BD4-D4C4-4A1A-A750-4CBEF2308A8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D65CC-5398-48AC-8FBA-60AB6D2C27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3E5DA9-659D-4273-9918-4DAC6003E921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25AB-1E6F-4F6C-95B1-33D09CA90B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F35C6-0B8E-4649-B1EC-FB590E6DF4F9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F2C06-8E40-42C3-940B-ED429931E3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12DBED-4988-440D-AA34-C38B7E7D67E3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F6092-AEC0-40AA-AA4A-483BAC3831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CCBCC1-2F5E-4239-8460-6E88EF486CBA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860A6-687B-4073-8768-2052C5CC29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72073ED-E75E-49F5-9214-C1A2D4604D1C}" type="datetimeFigureOut">
              <a:rPr lang="ru-RU" smtClean="0"/>
              <a:pPr>
                <a:defRPr/>
              </a:pPr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0138AC-D3C0-4485-B6E5-A14DC9102E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Экологическое образование в условиях реализации образовательной программы ДОУ «Лакомка».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419616" cy="1804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сероссийский конкурс\КОНКУРС ВСЕ РАЗДЕЛЫ,\фото развивающ.среда ДОУ\DSC022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876"/>
            <a:ext cx="4357718" cy="3000372"/>
          </a:xfrm>
          <a:prstGeom prst="rect">
            <a:avLst/>
          </a:prstGeom>
          <a:noFill/>
        </p:spPr>
      </p:pic>
      <p:pic>
        <p:nvPicPr>
          <p:cNvPr id="7" name="Picture 3" descr="F:\СТЕНД 2015\ФОТО\DSC050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66"/>
            <a:ext cx="3811460" cy="285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214290"/>
            <a:ext cx="4714876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E:\2015-16 учебный год в МБДОУ №59\8 гр. фото 2016\Конструирование  деревня\P1080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429000"/>
            <a:ext cx="4000560" cy="3214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Лена садик\IMG_1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4091947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Лена садик\IMG_1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643314"/>
            <a:ext cx="4004659" cy="2949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Лена садик\IMG_14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071966" cy="303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Лена садик\IMG_1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3314"/>
            <a:ext cx="4105596" cy="304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82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142852"/>
            <a:ext cx="8715436" cy="6429420"/>
          </a:xfrm>
        </p:spPr>
        <p:txBody>
          <a:bodyPr>
            <a:noAutofit/>
          </a:bodyPr>
          <a:lstStyle/>
          <a:p>
            <a:endParaRPr lang="ru-RU" sz="1800" dirty="0" smtClean="0">
              <a:latin typeface="Monotype Corsiva" pitchFamily="66" charset="0"/>
            </a:endParaRPr>
          </a:p>
          <a:p>
            <a:r>
              <a:rPr lang="ru-RU" sz="1800" dirty="0" smtClean="0">
                <a:latin typeface="Monotype Corsiva" pitchFamily="66" charset="0"/>
              </a:rPr>
              <a:t>Научить видеть и понимать красоту родной природы, бережно относиться ко всему живому, передать определенные знания в области экологии – главные задачи экологической работы в ДОУ. Поэтому дошкольное детство – один из важнейших этапов формирования личности, ее ценностной ориентации в окружающем мире. В этот период закладывается позитивное отношение к природе, предметному миру, к себе и другим людям. Познавательный интерес к окружающему и эмоциональную насыщенность, реализуется в экологическом воспитании, в процессе общения с природой: ведь экология – простор для детской деятельности (наблюдение, труд, игра, опытно-экспериментальная и речевая деятельность).</a:t>
            </a:r>
          </a:p>
          <a:p>
            <a:r>
              <a:rPr lang="ru-RU" sz="1800" dirty="0" smtClean="0">
                <a:latin typeface="Monotype Corsiva" pitchFamily="66" charset="0"/>
              </a:rPr>
              <a:t>Экологическое образование не является изолированным направлением работы детского сада; оно имеет мировоззренческое значение, и поэтому мы стремимся к экологизации всего образовательного процесса. Это предполагает участие в экологическом образовании всех сотрудников ДОУ. Педагоги, обучающие и воспитывающие детей, создающие для них необходимые условия, - это решающий фактор в экологическом воспитании. Общий результат этой деятельности – продвижение детей по пути экологической культуры.</a:t>
            </a:r>
          </a:p>
          <a:p>
            <a:r>
              <a:rPr lang="ru-RU" sz="1800" dirty="0" smtClean="0">
                <a:latin typeface="Monotype Corsiva" pitchFamily="66" charset="0"/>
              </a:rPr>
              <a:t>Образовательный процесс в ДОУ ориентирован на образовательный стандарт и его превышение в части экологического и оздоровительного развития воспитанников за счет применения инновационных педагогических технологий : проектного метода, музейной педагогики, ТРИЗ, ИКТ  и использование в образовательном процессе таких форм как экологические акции, тренинги,  экологические газеты, экологические музеи , экологическая тропа, экологический театр, экологические выставки и экспозиции</a:t>
            </a:r>
          </a:p>
          <a:p>
            <a:endParaRPr lang="ru-RU" sz="1800" dirty="0" smtClean="0">
              <a:latin typeface="Monotype Corsiva" pitchFamily="66" charset="0"/>
            </a:endParaRPr>
          </a:p>
          <a:p>
            <a:endParaRPr lang="ru-RU" sz="1800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29058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E:\Лена садик\IMG_16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0"/>
            <a:ext cx="3571868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256"/>
            <a:ext cx="3525203" cy="257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8 гр. фото 2016\Клумба\P10804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1609" y="4357694"/>
            <a:ext cx="2942391" cy="2500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8 гр. фото 2016\Клумба\P10804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44" r="10591"/>
          <a:stretch/>
        </p:blipFill>
        <p:spPr bwMode="auto">
          <a:xfrm>
            <a:off x="3428992" y="4286256"/>
            <a:ext cx="2763756" cy="2571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Лена садик\IMG_16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285860"/>
            <a:ext cx="4150262" cy="305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82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642918"/>
            <a:ext cx="4357686" cy="3268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908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Мы выращиваем огурцы, горох, морковь и </a:t>
            </a:r>
            <a:r>
              <a:rPr lang="ru-RU" sz="3100" dirty="0" smtClean="0"/>
              <a:t>лук.</a:t>
            </a:r>
            <a:endParaRPr lang="ru-RU" dirty="0"/>
          </a:p>
        </p:txBody>
      </p:sp>
      <p:pic>
        <p:nvPicPr>
          <p:cNvPr id="4" name="Picture 2" descr="E:\саша\фото 2\Новый год 2гр.2015\111_PANA\P11102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642918"/>
            <a:ext cx="4000528" cy="321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саша\фото 2\Новый год 2гр.2015\111_PANA\P1110280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929066"/>
            <a:ext cx="4000528" cy="2928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4000504"/>
            <a:ext cx="4357686" cy="285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64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экспериментирование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Рисунок 2"/>
          <p:cNvPicPr>
            <a:picLocks noChangeAspect="1" noChangeArrowheads="1"/>
          </p:cNvPicPr>
          <p:nvPr/>
        </p:nvPicPr>
        <p:blipFill>
          <a:blip r:embed="rId2" cstate="print"/>
          <a:srcRect l="5469" t="5208" r="4688" b="10416"/>
          <a:stretch>
            <a:fillRect/>
          </a:stretch>
        </p:blipFill>
        <p:spPr bwMode="auto">
          <a:xfrm>
            <a:off x="500063" y="357188"/>
            <a:ext cx="8215312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AM_07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2928926" cy="2176515"/>
          </a:xfrm>
          <a:prstGeom prst="rect">
            <a:avLst/>
          </a:prstGeom>
          <a:noFill/>
        </p:spPr>
      </p:pic>
      <p:pic>
        <p:nvPicPr>
          <p:cNvPr id="5" name="Picture 7" descr="SAM_0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28926" cy="2071678"/>
          </a:xfrm>
          <a:prstGeom prst="rect">
            <a:avLst/>
          </a:prstGeom>
          <a:noFill/>
        </p:spPr>
      </p:pic>
      <p:pic>
        <p:nvPicPr>
          <p:cNvPr id="6" name="Picture 5" descr="SAM_07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0"/>
            <a:ext cx="3143240" cy="207167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2974998" cy="264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0"/>
            <a:ext cx="3071802" cy="202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F:\фотонаши дети на конкурсе учитедль года 2012\наши дети в средней группе на второй день\DSC01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000240"/>
            <a:ext cx="3071802" cy="2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071678"/>
            <a:ext cx="3143240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E:\2016-17 учебный год МБДОУ №59\фото экспериментирова9гр 2016учг\IMG_203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4214818"/>
            <a:ext cx="3143240" cy="2643183"/>
          </a:xfrm>
          <a:prstGeom prst="rect">
            <a:avLst/>
          </a:prstGeom>
          <a:noFill/>
        </p:spPr>
      </p:pic>
      <p:pic>
        <p:nvPicPr>
          <p:cNvPr id="13" name="Picture 5" descr="E:\2016-17 учебный год МБДОУ №59\фото экспериментирова9гр 2016учг\IMG_206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4286255"/>
            <a:ext cx="3071802" cy="2571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41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конструирование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Рисунок 2"/>
          <p:cNvPicPr>
            <a:picLocks noChangeAspect="1" noChangeArrowheads="1"/>
          </p:cNvPicPr>
          <p:nvPr/>
        </p:nvPicPr>
        <p:blipFill>
          <a:blip r:embed="rId2" cstate="print"/>
          <a:srcRect l="12500" r="12500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285720" y="214290"/>
            <a:ext cx="8572560" cy="635798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Конструктивная деятельность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в воспитании дошкольника занимает особое место в ООП ДО разработанная на примерной основной общеобразовательной программе дошкольного образования «Детский сад — Дом радости». Это вид деятельности, в котором результат ребенка и взрослого совпадают и позволяет малышу давать адекватную самооценку полученному результату.  Именно этот вид деятельности наиболее значим для становления самосознания ребенка, для открытия им деятельности как взаимосвязи компонентов «от замысла до результата».</a:t>
            </a:r>
          </a:p>
          <a:p>
            <a:r>
              <a:rPr lang="ru-RU" dirty="0" smtClean="0">
                <a:latin typeface="Monotype Corsiva" pitchFamily="66" charset="0"/>
              </a:rPr>
              <a:t> Конструктивная деятельность по программе Н.М.Крыловой «Детский сад — Дом радости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» благодатная почва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для реализации проектной деятельности. </a:t>
            </a:r>
          </a:p>
          <a:p>
            <a:r>
              <a:rPr lang="ru-RU" dirty="0" smtClean="0">
                <a:latin typeface="Monotype Corsiva" pitchFamily="66" charset="0"/>
              </a:rPr>
              <a:t> Крылова Н.М. ведет ребёнка по четырем ступенькам к творчеству и называет этот путь  (</a:t>
            </a:r>
            <a:r>
              <a:rPr lang="ru-RU" dirty="0" err="1" smtClean="0">
                <a:latin typeface="Monotype Corsiva" pitchFamily="66" charset="0"/>
              </a:rPr>
              <a:t>путь</a:t>
            </a:r>
            <a:r>
              <a:rPr lang="ru-RU" dirty="0" smtClean="0">
                <a:latin typeface="Monotype Corsiva" pitchFamily="66" charset="0"/>
              </a:rPr>
              <a:t> проектной деятельности)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«Лесенкой успеха».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r>
              <a:rPr lang="ru-RU" dirty="0" smtClean="0">
                <a:latin typeface="Monotype Corsiva" pitchFamily="66" charset="0"/>
              </a:rPr>
              <a:t> 1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. На первой ступени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лесенки воспитатель - артист, а дети - очарованные зрители. </a:t>
            </a:r>
          </a:p>
          <a:p>
            <a:r>
              <a:rPr lang="ru-RU" dirty="0" smtClean="0">
                <a:latin typeface="Monotype Corsiva" pitchFamily="66" charset="0"/>
              </a:rPr>
              <a:t> 2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. Вторая ступень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- вкусный собеседник. Ребенок под руководством взрослого воспроизводит пять компонентов: от задумки до результата. </a:t>
            </a:r>
          </a:p>
          <a:p>
            <a:r>
              <a:rPr lang="ru-RU" dirty="0" smtClean="0">
                <a:latin typeface="Monotype Corsiva" pitchFamily="66" charset="0"/>
              </a:rPr>
              <a:t>З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Третья ступень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— фронтальное занятие. Уровень самостоятельности, дети самостоятельно планируют задумку, готовят материал, дополнительные детали. На этой ступени дети учатся обыгрывать постройку и осваивают правило: разрушать нельзя, убираем то, что сверху и т.д. Воспитатель наблюдает и отмечает на листочке тех детей, по хорошо играл, строил. Вся работа доводится до результата. </a:t>
            </a:r>
          </a:p>
          <a:p>
            <a:r>
              <a:rPr lang="ru-RU" dirty="0" smtClean="0">
                <a:latin typeface="Monotype Corsiva" pitchFamily="66" charset="0"/>
              </a:rPr>
              <a:t> 4</a:t>
            </a:r>
            <a:r>
              <a:rPr lang="ru-RU" b="1" dirty="0" smtClean="0">
                <a:latin typeface="Monotype Corsiva" pitchFamily="66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Четвертая ступень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— игра по инициативе детей. Воспитатель — зритель, дети — артисты. Самостоятельная оценка своей работы с детьми.</a:t>
            </a:r>
          </a:p>
          <a:p>
            <a:r>
              <a:rPr lang="ru-RU" dirty="0" smtClean="0">
                <a:latin typeface="Monotype Corsiva" pitchFamily="66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3269718" y="2786058"/>
          <a:ext cx="5637406" cy="3857628"/>
        </p:xfrm>
        <a:graphic>
          <a:graphicData uri="http://schemas.openxmlformats.org/presentationml/2006/ole">
            <p:oleObj spid="_x0000_s4098" name="Слайд" r:id="rId3" imgW="3128700" imgH="2346977" progId="PowerPoint.Slide.12">
              <p:embed/>
            </p:oleObj>
          </a:graphicData>
        </a:graphic>
      </p:graphicFrame>
      <p:pic>
        <p:nvPicPr>
          <p:cNvPr id="5" name="Picture 2" descr="C:\Documents and Settings\Admin\Рабочий стол\ruk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8"/>
            <a:ext cx="4071965" cy="298295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4065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Универсальная модель деятельности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3000372"/>
            <a:ext cx="3071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Лесенка успеха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57166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Модель этапов  деятельности  помогает  ребенку  работать последовательно, спланировать свои действия,  достигать задуманный результат.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357694"/>
            <a:ext cx="43576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Первый вариант </a:t>
            </a:r>
            <a:r>
              <a:rPr lang="ru-RU" dirty="0" smtClean="0"/>
              <a:t>модели – </a:t>
            </a:r>
            <a:r>
              <a:rPr lang="ru-RU" dirty="0" smtClean="0">
                <a:solidFill>
                  <a:srgbClr val="002060"/>
                </a:solidFill>
              </a:rPr>
              <a:t>система пальцев руки или правило 5 пальцев</a:t>
            </a:r>
            <a:r>
              <a:rPr lang="ru-RU" dirty="0" smtClean="0"/>
              <a:t>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Второй вариант </a:t>
            </a:r>
            <a:r>
              <a:rPr lang="ru-RU" dirty="0" smtClean="0"/>
              <a:t>модели – </a:t>
            </a:r>
            <a:r>
              <a:rPr lang="ru-RU" dirty="0" smtClean="0">
                <a:solidFill>
                  <a:srgbClr val="002060"/>
                </a:solidFill>
              </a:rPr>
              <a:t>«лесенка успеха» в виде предметной лесенки</a:t>
            </a:r>
            <a:r>
              <a:rPr lang="ru-RU" dirty="0" smtClean="0"/>
              <a:t>, состоящей из  пяти  ступенек  и  предметов-заместителей.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4053</TotalTime>
  <Words>556</Words>
  <Application>Microsoft Office PowerPoint</Application>
  <PresentationFormat>Экран (4:3)</PresentationFormat>
  <Paragraphs>24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Начальная</vt:lpstr>
      <vt:lpstr>Слайд</vt:lpstr>
      <vt:lpstr>.</vt:lpstr>
      <vt:lpstr>Слайд 2</vt:lpstr>
      <vt:lpstr>Слайд 3</vt:lpstr>
      <vt:lpstr>Мы выращиваем огурцы, горох, морковь и лук.</vt:lpstr>
      <vt:lpstr>Детское экспериментирование</vt:lpstr>
      <vt:lpstr>Слайд 6</vt:lpstr>
      <vt:lpstr>Детское конструирование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Лакомка</cp:lastModifiedBy>
  <cp:revision>335</cp:revision>
  <dcterms:created xsi:type="dcterms:W3CDTF">2014-11-11T17:46:11Z</dcterms:created>
  <dcterms:modified xsi:type="dcterms:W3CDTF">2017-04-05T06:44:57Z</dcterms:modified>
</cp:coreProperties>
</file>