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319" r:id="rId8"/>
    <p:sldId id="262" r:id="rId9"/>
    <p:sldId id="263" r:id="rId10"/>
    <p:sldId id="266" r:id="rId11"/>
    <p:sldId id="264" r:id="rId12"/>
    <p:sldId id="265" r:id="rId13"/>
    <p:sldId id="268" r:id="rId14"/>
    <p:sldId id="269" r:id="rId15"/>
    <p:sldId id="271" r:id="rId16"/>
    <p:sldId id="272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1" r:id="rId26"/>
    <p:sldId id="274" r:id="rId27"/>
    <p:sldId id="275" r:id="rId28"/>
    <p:sldId id="276" r:id="rId29"/>
    <p:sldId id="277" r:id="rId30"/>
    <p:sldId id="278" r:id="rId31"/>
    <p:sldId id="288" r:id="rId32"/>
    <p:sldId id="289" r:id="rId33"/>
    <p:sldId id="312" r:id="rId34"/>
    <p:sldId id="311" r:id="rId35"/>
    <p:sldId id="290" r:id="rId36"/>
    <p:sldId id="287" r:id="rId37"/>
    <p:sldId id="293" r:id="rId38"/>
    <p:sldId id="294" r:id="rId39"/>
    <p:sldId id="295" r:id="rId40"/>
    <p:sldId id="292" r:id="rId41"/>
    <p:sldId id="297" r:id="rId42"/>
    <p:sldId id="316" r:id="rId43"/>
    <p:sldId id="301" r:id="rId44"/>
    <p:sldId id="305" r:id="rId45"/>
    <p:sldId id="320" r:id="rId46"/>
    <p:sldId id="299" r:id="rId47"/>
    <p:sldId id="296" r:id="rId48"/>
    <p:sldId id="300" r:id="rId49"/>
    <p:sldId id="317" r:id="rId50"/>
    <p:sldId id="315" r:id="rId51"/>
    <p:sldId id="302" r:id="rId52"/>
    <p:sldId id="318" r:id="rId53"/>
    <p:sldId id="303" r:id="rId54"/>
    <p:sldId id="306" r:id="rId55"/>
    <p:sldId id="307" r:id="rId56"/>
    <p:sldId id="313" r:id="rId57"/>
    <p:sldId id="314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>
        <p:scale>
          <a:sx n="75" d="100"/>
          <a:sy n="75" d="100"/>
        </p:scale>
        <p:origin x="-175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Сентября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Декабря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0.64100000000000001</c:v>
                </c:pt>
                <c:pt idx="1">
                  <c:v>0.58099999999999996</c:v>
                </c:pt>
                <c:pt idx="2">
                  <c:v>0.63300000000000001</c:v>
                </c:pt>
                <c:pt idx="3">
                  <c:v>0.5353</c:v>
                </c:pt>
                <c:pt idx="4">
                  <c:v>0.63819999999999999</c:v>
                </c:pt>
                <c:pt idx="5">
                  <c:v>0.6724</c:v>
                </c:pt>
                <c:pt idx="6">
                  <c:v>0.64800000000000002</c:v>
                </c:pt>
                <c:pt idx="7">
                  <c:v>0.504</c:v>
                </c:pt>
                <c:pt idx="8">
                  <c:v>0.57899999999999996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24.1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Н.с.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24.1</c:v>
                </c:pt>
                <c:pt idx="1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51.8</c:v>
                </c:pt>
                <c:pt idx="1">
                  <c:v>18.600000000000001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В.с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</c:v>
                </c:pt>
                <c:pt idx="1">
                  <c:v>14.9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В.с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0</c:v>
                </c:pt>
                <c:pt idx="1">
                  <c:v>55.4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547840"/>
        <c:axId val="168549376"/>
        <c:axId val="0"/>
      </c:bar3DChart>
      <c:catAx>
        <c:axId val="16854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68549376"/>
        <c:crosses val="autoZero"/>
        <c:auto val="1"/>
        <c:lblAlgn val="ctr"/>
        <c:lblOffset val="100"/>
        <c:noMultiLvlLbl val="0"/>
      </c:catAx>
      <c:valAx>
        <c:axId val="16854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547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55.2</c:v>
                </c:pt>
                <c:pt idx="1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Н.с.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31</c:v>
                </c:pt>
                <c:pt idx="1">
                  <c:v>22.2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13.8</c:v>
                </c:pt>
                <c:pt idx="1">
                  <c:v>29.6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В.с.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</c:v>
                </c:pt>
                <c:pt idx="1">
                  <c:v>18.600000000000001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0</c:v>
                </c:pt>
                <c:pt idx="1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547392"/>
        <c:axId val="117548928"/>
        <c:axId val="0"/>
      </c:bar3DChart>
      <c:catAx>
        <c:axId val="11754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17548928"/>
        <c:crosses val="autoZero"/>
        <c:auto val="1"/>
        <c:lblAlgn val="ctr"/>
        <c:lblOffset val="100"/>
        <c:noMultiLvlLbl val="0"/>
      </c:catAx>
      <c:valAx>
        <c:axId val="11754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54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41298335272687"/>
          <c:y val="0.12498170215510226"/>
          <c:w val="0.11105988223530719"/>
          <c:h val="0.488200577137060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44.8</c:v>
                </c:pt>
                <c:pt idx="1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Н.с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37.9</c:v>
                </c:pt>
                <c:pt idx="1">
                  <c:v>22.2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17.3</c:v>
                </c:pt>
                <c:pt idx="1">
                  <c:v>14.9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В.с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</c:v>
                </c:pt>
                <c:pt idx="1">
                  <c:v>33.200000000000003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0</c:v>
                </c:pt>
                <c:pt idx="1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826112"/>
        <c:axId val="120836096"/>
        <c:axId val="0"/>
      </c:bar3DChart>
      <c:catAx>
        <c:axId val="120826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0836096"/>
        <c:crosses val="autoZero"/>
        <c:auto val="1"/>
        <c:lblAlgn val="ctr"/>
        <c:lblOffset val="100"/>
        <c:noMultiLvlLbl val="0"/>
      </c:catAx>
      <c:valAx>
        <c:axId val="120836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0826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55.2</c:v>
                </c:pt>
                <c:pt idx="1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Н.с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20.7</c:v>
                </c:pt>
                <c:pt idx="1">
                  <c:v>3.6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24.1</c:v>
                </c:pt>
                <c:pt idx="1">
                  <c:v>40.9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В.с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</c:v>
                </c:pt>
                <c:pt idx="1">
                  <c:v>22.2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0</c:v>
                </c:pt>
                <c:pt idx="1">
                  <c:v>22.2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338176"/>
        <c:axId val="124339712"/>
        <c:axId val="0"/>
      </c:bar3DChart>
      <c:catAx>
        <c:axId val="124338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4339712"/>
        <c:crosses val="autoZero"/>
        <c:auto val="1"/>
        <c:lblAlgn val="ctr"/>
        <c:lblOffset val="100"/>
        <c:noMultiLvlLbl val="0"/>
      </c:catAx>
      <c:valAx>
        <c:axId val="12433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338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34.5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Н.с.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48.2</c:v>
                </c:pt>
                <c:pt idx="1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17.3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В.с.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</c:v>
                </c:pt>
                <c:pt idx="1">
                  <c:v>44.3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0</c:v>
                </c:pt>
                <c:pt idx="1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380672"/>
        <c:axId val="124382208"/>
        <c:axId val="0"/>
      </c:bar3DChart>
      <c:catAx>
        <c:axId val="12438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4382208"/>
        <c:crosses val="autoZero"/>
        <c:auto val="1"/>
        <c:lblAlgn val="ctr"/>
        <c:lblOffset val="100"/>
        <c:noMultiLvlLbl val="0"/>
      </c:catAx>
      <c:valAx>
        <c:axId val="12438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38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69</c:v>
                </c:pt>
                <c:pt idx="1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Н.с.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10.3</c:v>
                </c:pt>
                <c:pt idx="1">
                  <c:v>3.6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20.7</c:v>
                </c:pt>
                <c:pt idx="1">
                  <c:v>51.9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В.с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</c:v>
                </c:pt>
                <c:pt idx="1">
                  <c:v>7.4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0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897728"/>
        <c:axId val="125903616"/>
        <c:axId val="0"/>
      </c:bar3DChart>
      <c:catAx>
        <c:axId val="125897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5903616"/>
        <c:crosses val="autoZero"/>
        <c:auto val="1"/>
        <c:lblAlgn val="ctr"/>
        <c:lblOffset val="100"/>
        <c:noMultiLvlLbl val="0"/>
      </c:catAx>
      <c:valAx>
        <c:axId val="12590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897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58.6</c:v>
                </c:pt>
                <c:pt idx="1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Н.с.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13.8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27.6</c:v>
                </c:pt>
                <c:pt idx="1">
                  <c:v>48.2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В.с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</c:v>
                </c:pt>
                <c:pt idx="1">
                  <c:v>11.1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0</c:v>
                </c:pt>
                <c:pt idx="1">
                  <c:v>29.6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936384"/>
        <c:axId val="125937920"/>
        <c:axId val="0"/>
      </c:bar3DChart>
      <c:catAx>
        <c:axId val="12593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5937920"/>
        <c:crosses val="autoZero"/>
        <c:auto val="1"/>
        <c:lblAlgn val="ctr"/>
        <c:lblOffset val="100"/>
        <c:noMultiLvlLbl val="0"/>
      </c:catAx>
      <c:valAx>
        <c:axId val="12593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936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65.5</c:v>
                </c:pt>
                <c:pt idx="1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Н.с.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27.6</c:v>
                </c:pt>
                <c:pt idx="1">
                  <c:v>7.4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6.9</c:v>
                </c:pt>
                <c:pt idx="1">
                  <c:v>44.3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В.с.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</c:v>
                </c:pt>
                <c:pt idx="1">
                  <c:v>26.6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0</c:v>
                </c:pt>
                <c:pt idx="1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574016"/>
        <c:axId val="131579904"/>
        <c:axId val="0"/>
      </c:bar3DChart>
      <c:catAx>
        <c:axId val="13157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1579904"/>
        <c:crosses val="autoZero"/>
        <c:auto val="1"/>
        <c:lblAlgn val="ctr"/>
        <c:lblOffset val="100"/>
        <c:noMultiLvlLbl val="0"/>
      </c:catAx>
      <c:valAx>
        <c:axId val="13157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574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82.8</c:v>
                </c:pt>
                <c:pt idx="1">
                  <c:v>18.8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Н.с.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10.3</c:v>
                </c:pt>
                <c:pt idx="1">
                  <c:v>33.200000000000003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6.9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В.с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</c:v>
                </c:pt>
                <c:pt idx="1">
                  <c:v>18.600000000000001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В.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0</c:v>
                </c:pt>
                <c:pt idx="1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513536"/>
        <c:axId val="168515072"/>
        <c:axId val="0"/>
      </c:bar3DChart>
      <c:catAx>
        <c:axId val="16851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8515072"/>
        <c:crosses val="autoZero"/>
        <c:auto val="1"/>
        <c:lblAlgn val="ctr"/>
        <c:lblOffset val="100"/>
        <c:noMultiLvlLbl val="0"/>
      </c:catAx>
      <c:valAx>
        <c:axId val="16851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513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BD359-140C-45E3-B8D2-93FFA68BE784}" type="doc">
      <dgm:prSet loTypeId="urn:microsoft.com/office/officeart/2005/8/layout/orgChart1" loCatId="hierarchy" qsTypeId="urn:microsoft.com/office/officeart/2005/8/quickstyle/3d9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973D2DC-7C57-4E5F-8DF1-92931D38C838}" type="pres">
      <dgm:prSet presAssocID="{8B7BD359-140C-45E3-B8D2-93FFA68BE7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1457B52-C868-43D8-8F92-4BE18E5EE9BF}" type="presOf" srcId="{8B7BD359-140C-45E3-B8D2-93FFA68BE784}" destId="{4973D2DC-7C57-4E5F-8DF1-92931D38C838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9EEAC-D421-49C2-81EB-AE6DBF7999DA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1EB3E3-4F3F-4BBB-8E49-5BD14EFE068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Источники самообразования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0265089-39AD-4764-A7FA-1C51FF8505FF}" type="parTrans" cxnId="{09E8AD94-81C0-4BB9-9F37-6675BAAE2FA9}">
      <dgm:prSet/>
      <dgm:spPr/>
      <dgm:t>
        <a:bodyPr/>
        <a:lstStyle/>
        <a:p>
          <a:endParaRPr lang="ru-RU"/>
        </a:p>
      </dgm:t>
    </dgm:pt>
    <dgm:pt modelId="{0B6E5874-3A71-4424-BB25-8EE15E55711C}" type="sibTrans" cxnId="{09E8AD94-81C0-4BB9-9F37-6675BAAE2FA9}">
      <dgm:prSet/>
      <dgm:spPr/>
      <dgm:t>
        <a:bodyPr/>
        <a:lstStyle/>
        <a:p>
          <a:endParaRPr lang="ru-RU"/>
        </a:p>
      </dgm:t>
    </dgm:pt>
    <dgm:pt modelId="{C72B7474-FA1A-4565-A347-2A291F6C691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Интернет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DE0C17E-8B1F-48AF-BCD4-8CA00B663D53}" type="parTrans" cxnId="{E6FA4F1D-FBD5-4C34-AC00-1B0EE17D00BB}">
      <dgm:prSet/>
      <dgm:spPr/>
      <dgm:t>
        <a:bodyPr/>
        <a:lstStyle/>
        <a:p>
          <a:endParaRPr lang="ru-RU"/>
        </a:p>
      </dgm:t>
    </dgm:pt>
    <dgm:pt modelId="{A0D52B32-3351-4845-98AC-07383793699A}" type="sibTrans" cxnId="{E6FA4F1D-FBD5-4C34-AC00-1B0EE17D00BB}">
      <dgm:prSet/>
      <dgm:spPr/>
      <dgm:t>
        <a:bodyPr/>
        <a:lstStyle/>
        <a:p>
          <a:endParaRPr lang="ru-RU"/>
        </a:p>
      </dgm:t>
    </dgm:pt>
    <dgm:pt modelId="{0573804E-2A5F-4826-B3DA-0A9A71C879C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Видео, ауди информация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04AEDC-CF4A-4CC6-A424-5EFB3B745473}" type="parTrans" cxnId="{4EACC3CB-711C-4487-B02A-1B67A5730B31}">
      <dgm:prSet/>
      <dgm:spPr/>
      <dgm:t>
        <a:bodyPr/>
        <a:lstStyle/>
        <a:p>
          <a:endParaRPr lang="ru-RU"/>
        </a:p>
      </dgm:t>
    </dgm:pt>
    <dgm:pt modelId="{097EDF71-C6AC-4895-94A6-F1FE422F3E04}" type="sibTrans" cxnId="{4EACC3CB-711C-4487-B02A-1B67A5730B31}">
      <dgm:prSet/>
      <dgm:spPr/>
      <dgm:t>
        <a:bodyPr/>
        <a:lstStyle/>
        <a:p>
          <a:endParaRPr lang="ru-RU"/>
        </a:p>
      </dgm:t>
    </dgm:pt>
    <dgm:pt modelId="{DD023C6C-E176-4139-9DC0-6E9A00DD84F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CE1476A-1F2D-4C2F-8B46-AAD526B6D1B0}" type="parTrans" cxnId="{7BD7A697-76D0-48FA-A7F4-5FB7F4FD6959}">
      <dgm:prSet/>
      <dgm:spPr/>
      <dgm:t>
        <a:bodyPr/>
        <a:lstStyle/>
        <a:p>
          <a:endParaRPr lang="ru-RU"/>
        </a:p>
      </dgm:t>
    </dgm:pt>
    <dgm:pt modelId="{B548BB01-0B63-4949-B3E9-47403575355C}" type="sibTrans" cxnId="{7BD7A697-76D0-48FA-A7F4-5FB7F4FD6959}">
      <dgm:prSet/>
      <dgm:spPr/>
      <dgm:t>
        <a:bodyPr/>
        <a:lstStyle/>
        <a:p>
          <a:endParaRPr lang="ru-RU"/>
        </a:p>
      </dgm:t>
    </dgm:pt>
    <dgm:pt modelId="{8574ECB4-79A4-41F0-AF92-173CB1492D7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Семинары, конференции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CD9912D-BC27-4D66-A2B2-7426ADE72D23}" type="parTrans" cxnId="{11972918-81DB-4F42-A97E-BD84097646BD}">
      <dgm:prSet/>
      <dgm:spPr/>
      <dgm:t>
        <a:bodyPr/>
        <a:lstStyle/>
        <a:p>
          <a:endParaRPr lang="ru-RU"/>
        </a:p>
      </dgm:t>
    </dgm:pt>
    <dgm:pt modelId="{A8E935FB-CCDD-427B-A8B7-14A66DC9E66A}" type="sibTrans" cxnId="{11972918-81DB-4F42-A97E-BD84097646BD}">
      <dgm:prSet/>
      <dgm:spPr/>
      <dgm:t>
        <a:bodyPr/>
        <a:lstStyle/>
        <a:p>
          <a:endParaRPr lang="ru-RU"/>
        </a:p>
      </dgm:t>
    </dgm:pt>
    <dgm:pt modelId="{5B881921-8E06-44A9-890D-7C7BA78510F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Телевидение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5BD67C1-0253-4A39-94EE-B7DBDE018A99}" type="parTrans" cxnId="{3774A8BC-155C-4F12-AE85-89C88D72CE07}">
      <dgm:prSet/>
      <dgm:spPr/>
      <dgm:t>
        <a:bodyPr/>
        <a:lstStyle/>
        <a:p>
          <a:endParaRPr lang="ru-RU"/>
        </a:p>
      </dgm:t>
    </dgm:pt>
    <dgm:pt modelId="{AB6E9DEE-B8A2-4827-86E8-494E87911722}" type="sibTrans" cxnId="{3774A8BC-155C-4F12-AE85-89C88D72CE07}">
      <dgm:prSet/>
      <dgm:spPr/>
      <dgm:t>
        <a:bodyPr/>
        <a:lstStyle/>
        <a:p>
          <a:endParaRPr lang="ru-RU"/>
        </a:p>
      </dgm:t>
    </dgm:pt>
    <dgm:pt modelId="{E3361C1A-787D-4DC6-8E55-B0125EDB228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Мастер классы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58B9278-F650-4D7F-A8CD-19CFE39C2B5F}" type="parTrans" cxnId="{B13E6093-D4D0-4E21-8791-006609C60975}">
      <dgm:prSet/>
      <dgm:spPr/>
      <dgm:t>
        <a:bodyPr/>
        <a:lstStyle/>
        <a:p>
          <a:endParaRPr lang="ru-RU"/>
        </a:p>
      </dgm:t>
    </dgm:pt>
    <dgm:pt modelId="{495BF8F8-DE75-4E8B-8DAC-76742DECA6CF}" type="sibTrans" cxnId="{B13E6093-D4D0-4E21-8791-006609C60975}">
      <dgm:prSet/>
      <dgm:spPr/>
      <dgm:t>
        <a:bodyPr/>
        <a:lstStyle/>
        <a:p>
          <a:endParaRPr lang="ru-RU"/>
        </a:p>
      </dgm:t>
    </dgm:pt>
    <dgm:pt modelId="{9DF8F04E-CF75-4614-9BD4-1FB7F9F65E4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Газету, журналы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3A08429-DE43-49FF-BD28-FA08C4D32488}" type="parTrans" cxnId="{010BDA3A-5BE8-4AB7-BECF-C3352371F3A1}">
      <dgm:prSet/>
      <dgm:spPr/>
      <dgm:t>
        <a:bodyPr/>
        <a:lstStyle/>
        <a:p>
          <a:endParaRPr lang="ru-RU"/>
        </a:p>
      </dgm:t>
    </dgm:pt>
    <dgm:pt modelId="{600C3AF6-355B-47A3-9358-ABCC33D82075}" type="sibTrans" cxnId="{010BDA3A-5BE8-4AB7-BECF-C3352371F3A1}">
      <dgm:prSet/>
      <dgm:spPr/>
      <dgm:t>
        <a:bodyPr/>
        <a:lstStyle/>
        <a:p>
          <a:endParaRPr lang="ru-RU"/>
        </a:p>
      </dgm:t>
    </dgm:pt>
    <dgm:pt modelId="{C976A21A-F3EC-447F-B9A8-016E07EF4C5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Литература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A0120A0-2AB5-414F-BB22-B111C08D0F98}" type="parTrans" cxnId="{F3DAF14A-6373-4B48-9179-058F175D9683}">
      <dgm:prSet/>
      <dgm:spPr/>
      <dgm:t>
        <a:bodyPr/>
        <a:lstStyle/>
        <a:p>
          <a:endParaRPr lang="ru-RU"/>
        </a:p>
      </dgm:t>
    </dgm:pt>
    <dgm:pt modelId="{80F9AE64-881B-4F73-998C-965EBB2D6176}" type="sibTrans" cxnId="{F3DAF14A-6373-4B48-9179-058F175D9683}">
      <dgm:prSet/>
      <dgm:spPr/>
      <dgm:t>
        <a:bodyPr/>
        <a:lstStyle/>
        <a:p>
          <a:endParaRPr lang="ru-RU"/>
        </a:p>
      </dgm:t>
    </dgm:pt>
    <dgm:pt modelId="{35DA2010-FF40-4DE3-875C-88993F2ECC6F}" type="pres">
      <dgm:prSet presAssocID="{19E9EEAC-D421-49C2-81EB-AE6DBF7999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10F4D-83EF-488F-B79F-B67A8B35E300}" type="pres">
      <dgm:prSet presAssocID="{121EB3E3-4F3F-4BBB-8E49-5BD14EFE068A}" presName="centerShape" presStyleLbl="node0" presStyleIdx="0" presStyleCnt="1" custScaleX="117733"/>
      <dgm:spPr/>
      <dgm:t>
        <a:bodyPr/>
        <a:lstStyle/>
        <a:p>
          <a:endParaRPr lang="ru-RU"/>
        </a:p>
      </dgm:t>
    </dgm:pt>
    <dgm:pt modelId="{D8509424-95F2-49A0-AA54-BAE5A37EDD35}" type="pres">
      <dgm:prSet presAssocID="{C72B7474-FA1A-4565-A347-2A291F6C6913}" presName="node" presStyleLbl="node1" presStyleIdx="0" presStyleCnt="8" custScaleX="123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961CF-006B-4347-BFF7-FEEAE3054389}" type="pres">
      <dgm:prSet presAssocID="{C72B7474-FA1A-4565-A347-2A291F6C6913}" presName="dummy" presStyleCnt="0"/>
      <dgm:spPr/>
    </dgm:pt>
    <dgm:pt modelId="{D17E9E05-BBB5-4FBE-8F10-01DE78A827BA}" type="pres">
      <dgm:prSet presAssocID="{A0D52B32-3351-4845-98AC-07383793699A}" presName="sibTrans" presStyleLbl="sibTrans2D1" presStyleIdx="0" presStyleCnt="8"/>
      <dgm:spPr/>
      <dgm:t>
        <a:bodyPr/>
        <a:lstStyle/>
        <a:p>
          <a:endParaRPr lang="ru-RU"/>
        </a:p>
      </dgm:t>
    </dgm:pt>
    <dgm:pt modelId="{7E6D54D6-2D15-4C97-AD57-BA56DD3ACC1F}" type="pres">
      <dgm:prSet presAssocID="{0573804E-2A5F-4826-B3DA-0A9A71C879C4}" presName="node" presStyleLbl="node1" presStyleIdx="1" presStyleCnt="8" custScaleX="115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C0D05-84EA-4453-8F70-B6ABF88B5DC3}" type="pres">
      <dgm:prSet presAssocID="{0573804E-2A5F-4826-B3DA-0A9A71C879C4}" presName="dummy" presStyleCnt="0"/>
      <dgm:spPr/>
    </dgm:pt>
    <dgm:pt modelId="{01C25230-9587-4BF3-B376-3B59D2F6ED74}" type="pres">
      <dgm:prSet presAssocID="{097EDF71-C6AC-4895-94A6-F1FE422F3E04}" presName="sibTrans" presStyleLbl="sibTrans2D1" presStyleIdx="1" presStyleCnt="8"/>
      <dgm:spPr/>
      <dgm:t>
        <a:bodyPr/>
        <a:lstStyle/>
        <a:p>
          <a:endParaRPr lang="ru-RU"/>
        </a:p>
      </dgm:t>
    </dgm:pt>
    <dgm:pt modelId="{BB60FB1F-1A3F-4A05-845C-807AAEEF5819}" type="pres">
      <dgm:prSet presAssocID="{DD023C6C-E176-4139-9DC0-6E9A00DD84F4}" presName="node" presStyleLbl="node1" presStyleIdx="2" presStyleCnt="8" custScaleX="123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E4E81-F4A5-4EA2-A21B-7132D1FAEA1B}" type="pres">
      <dgm:prSet presAssocID="{DD023C6C-E176-4139-9DC0-6E9A00DD84F4}" presName="dummy" presStyleCnt="0"/>
      <dgm:spPr/>
    </dgm:pt>
    <dgm:pt modelId="{E0B992F4-D28C-4AB6-9390-B2AB67D46198}" type="pres">
      <dgm:prSet presAssocID="{B548BB01-0B63-4949-B3E9-47403575355C}" presName="sibTrans" presStyleLbl="sibTrans2D1" presStyleIdx="2" presStyleCnt="8"/>
      <dgm:spPr/>
      <dgm:t>
        <a:bodyPr/>
        <a:lstStyle/>
        <a:p>
          <a:endParaRPr lang="ru-RU"/>
        </a:p>
      </dgm:t>
    </dgm:pt>
    <dgm:pt modelId="{707A32A5-6481-4BF5-B428-C0C6677FCE94}" type="pres">
      <dgm:prSet presAssocID="{8574ECB4-79A4-41F0-AF92-173CB1492D79}" presName="node" presStyleLbl="node1" presStyleIdx="3" presStyleCnt="8" custScaleX="115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08373-AA48-49F1-9AD9-016DBB9A5A8D}" type="pres">
      <dgm:prSet presAssocID="{8574ECB4-79A4-41F0-AF92-173CB1492D79}" presName="dummy" presStyleCnt="0"/>
      <dgm:spPr/>
    </dgm:pt>
    <dgm:pt modelId="{0C8D55DF-1EDC-478E-8B58-BF3D901AE434}" type="pres">
      <dgm:prSet presAssocID="{A8E935FB-CCDD-427B-A8B7-14A66DC9E66A}" presName="sibTrans" presStyleLbl="sibTrans2D1" presStyleIdx="3" presStyleCnt="8"/>
      <dgm:spPr/>
      <dgm:t>
        <a:bodyPr/>
        <a:lstStyle/>
        <a:p>
          <a:endParaRPr lang="ru-RU"/>
        </a:p>
      </dgm:t>
    </dgm:pt>
    <dgm:pt modelId="{B863CD18-936E-48DA-8CF8-757ED7D42487}" type="pres">
      <dgm:prSet presAssocID="{E3361C1A-787D-4DC6-8E55-B0125EDB228C}" presName="node" presStyleLbl="node1" presStyleIdx="4" presStyleCnt="8" custScaleX="124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0864E-B68E-43F9-B536-BE85AD58DFF9}" type="pres">
      <dgm:prSet presAssocID="{E3361C1A-787D-4DC6-8E55-B0125EDB228C}" presName="dummy" presStyleCnt="0"/>
      <dgm:spPr/>
    </dgm:pt>
    <dgm:pt modelId="{E46F78E0-F956-4701-BB22-B5AEE84D3B5E}" type="pres">
      <dgm:prSet presAssocID="{495BF8F8-DE75-4E8B-8DAC-76742DECA6CF}" presName="sibTrans" presStyleLbl="sibTrans2D1" presStyleIdx="4" presStyleCnt="8"/>
      <dgm:spPr/>
      <dgm:t>
        <a:bodyPr/>
        <a:lstStyle/>
        <a:p>
          <a:endParaRPr lang="ru-RU"/>
        </a:p>
      </dgm:t>
    </dgm:pt>
    <dgm:pt modelId="{FAC3915D-99C8-49A7-A594-B77C0F95A13D}" type="pres">
      <dgm:prSet presAssocID="{5B881921-8E06-44A9-890D-7C7BA78510F3}" presName="node" presStyleLbl="node1" presStyleIdx="5" presStyleCnt="8" custScaleX="120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6A00C-1606-4320-A3D1-41FD65889B6A}" type="pres">
      <dgm:prSet presAssocID="{5B881921-8E06-44A9-890D-7C7BA78510F3}" presName="dummy" presStyleCnt="0"/>
      <dgm:spPr/>
    </dgm:pt>
    <dgm:pt modelId="{5EAFA73A-4F5B-4827-BFC5-D14A5D28EC4A}" type="pres">
      <dgm:prSet presAssocID="{AB6E9DEE-B8A2-4827-86E8-494E87911722}" presName="sibTrans" presStyleLbl="sibTrans2D1" presStyleIdx="5" presStyleCnt="8"/>
      <dgm:spPr/>
      <dgm:t>
        <a:bodyPr/>
        <a:lstStyle/>
        <a:p>
          <a:endParaRPr lang="ru-RU"/>
        </a:p>
      </dgm:t>
    </dgm:pt>
    <dgm:pt modelId="{F16E09BC-907B-46B6-8DE5-4C059BAE1BB6}" type="pres">
      <dgm:prSet presAssocID="{9DF8F04E-CF75-4614-9BD4-1FB7F9F65E4B}" presName="node" presStyleLbl="node1" presStyleIdx="6" presStyleCnt="8" custScaleX="129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1D8D4-58BB-4DD3-9E37-8E2FBF58F0DE}" type="pres">
      <dgm:prSet presAssocID="{9DF8F04E-CF75-4614-9BD4-1FB7F9F65E4B}" presName="dummy" presStyleCnt="0"/>
      <dgm:spPr/>
    </dgm:pt>
    <dgm:pt modelId="{6288F321-3F47-4A14-BC5E-93327B2FC455}" type="pres">
      <dgm:prSet presAssocID="{600C3AF6-355B-47A3-9358-ABCC33D82075}" presName="sibTrans" presStyleLbl="sibTrans2D1" presStyleIdx="6" presStyleCnt="8"/>
      <dgm:spPr/>
      <dgm:t>
        <a:bodyPr/>
        <a:lstStyle/>
        <a:p>
          <a:endParaRPr lang="ru-RU"/>
        </a:p>
      </dgm:t>
    </dgm:pt>
    <dgm:pt modelId="{D0A4C290-71EE-4C51-8E00-D0219976FFA1}" type="pres">
      <dgm:prSet presAssocID="{C976A21A-F3EC-447F-B9A8-016E07EF4C5B}" presName="node" presStyleLbl="node1" presStyleIdx="7" presStyleCnt="8" custScaleX="120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98666-0893-4262-8D67-7473089EAB5A}" type="pres">
      <dgm:prSet presAssocID="{C976A21A-F3EC-447F-B9A8-016E07EF4C5B}" presName="dummy" presStyleCnt="0"/>
      <dgm:spPr/>
    </dgm:pt>
    <dgm:pt modelId="{87598B5F-3DA2-4C45-9C9B-2582DBCFA607}" type="pres">
      <dgm:prSet presAssocID="{80F9AE64-881B-4F73-998C-965EBB2D6176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0DC0B882-B3B6-4102-B1D4-1779843ADD75}" type="presOf" srcId="{80F9AE64-881B-4F73-998C-965EBB2D6176}" destId="{87598B5F-3DA2-4C45-9C9B-2582DBCFA607}" srcOrd="0" destOrd="0" presId="urn:microsoft.com/office/officeart/2005/8/layout/radial6"/>
    <dgm:cxn modelId="{09E8AD94-81C0-4BB9-9F37-6675BAAE2FA9}" srcId="{19E9EEAC-D421-49C2-81EB-AE6DBF7999DA}" destId="{121EB3E3-4F3F-4BBB-8E49-5BD14EFE068A}" srcOrd="0" destOrd="0" parTransId="{F0265089-39AD-4764-A7FA-1C51FF8505FF}" sibTransId="{0B6E5874-3A71-4424-BB25-8EE15E55711C}"/>
    <dgm:cxn modelId="{A6E9C206-95A0-478E-ADB6-BF9A5E055E9F}" type="presOf" srcId="{600C3AF6-355B-47A3-9358-ABCC33D82075}" destId="{6288F321-3F47-4A14-BC5E-93327B2FC455}" srcOrd="0" destOrd="0" presId="urn:microsoft.com/office/officeart/2005/8/layout/radial6"/>
    <dgm:cxn modelId="{0633B01C-ACEA-48FB-BAD4-F158E3DB368D}" type="presOf" srcId="{097EDF71-C6AC-4895-94A6-F1FE422F3E04}" destId="{01C25230-9587-4BF3-B376-3B59D2F6ED74}" srcOrd="0" destOrd="0" presId="urn:microsoft.com/office/officeart/2005/8/layout/radial6"/>
    <dgm:cxn modelId="{F5F9C4BE-673B-4935-BCEE-1ED897187B0C}" type="presOf" srcId="{495BF8F8-DE75-4E8B-8DAC-76742DECA6CF}" destId="{E46F78E0-F956-4701-BB22-B5AEE84D3B5E}" srcOrd="0" destOrd="0" presId="urn:microsoft.com/office/officeart/2005/8/layout/radial6"/>
    <dgm:cxn modelId="{010BDA3A-5BE8-4AB7-BECF-C3352371F3A1}" srcId="{121EB3E3-4F3F-4BBB-8E49-5BD14EFE068A}" destId="{9DF8F04E-CF75-4614-9BD4-1FB7F9F65E4B}" srcOrd="6" destOrd="0" parTransId="{93A08429-DE43-49FF-BD28-FA08C4D32488}" sibTransId="{600C3AF6-355B-47A3-9358-ABCC33D82075}"/>
    <dgm:cxn modelId="{8E6F2F02-8514-40E2-B1F3-0AAE59FE11BE}" type="presOf" srcId="{A0D52B32-3351-4845-98AC-07383793699A}" destId="{D17E9E05-BBB5-4FBE-8F10-01DE78A827BA}" srcOrd="0" destOrd="0" presId="urn:microsoft.com/office/officeart/2005/8/layout/radial6"/>
    <dgm:cxn modelId="{7FC61D6C-7A13-4746-B6E9-C139DBD73121}" type="presOf" srcId="{5B881921-8E06-44A9-890D-7C7BA78510F3}" destId="{FAC3915D-99C8-49A7-A594-B77C0F95A13D}" srcOrd="0" destOrd="0" presId="urn:microsoft.com/office/officeart/2005/8/layout/radial6"/>
    <dgm:cxn modelId="{3774A8BC-155C-4F12-AE85-89C88D72CE07}" srcId="{121EB3E3-4F3F-4BBB-8E49-5BD14EFE068A}" destId="{5B881921-8E06-44A9-890D-7C7BA78510F3}" srcOrd="5" destOrd="0" parTransId="{65BD67C1-0253-4A39-94EE-B7DBDE018A99}" sibTransId="{AB6E9DEE-B8A2-4827-86E8-494E87911722}"/>
    <dgm:cxn modelId="{7BD7A697-76D0-48FA-A7F4-5FB7F4FD6959}" srcId="{121EB3E3-4F3F-4BBB-8E49-5BD14EFE068A}" destId="{DD023C6C-E176-4139-9DC0-6E9A00DD84F4}" srcOrd="2" destOrd="0" parTransId="{7CE1476A-1F2D-4C2F-8B46-AAD526B6D1B0}" sibTransId="{B548BB01-0B63-4949-B3E9-47403575355C}"/>
    <dgm:cxn modelId="{A07F41D0-28D7-4824-8986-D8D10B89F29D}" type="presOf" srcId="{0573804E-2A5F-4826-B3DA-0A9A71C879C4}" destId="{7E6D54D6-2D15-4C97-AD57-BA56DD3ACC1F}" srcOrd="0" destOrd="0" presId="urn:microsoft.com/office/officeart/2005/8/layout/radial6"/>
    <dgm:cxn modelId="{6E4D8CFA-66E4-48B6-A831-B1A157C4EB05}" type="presOf" srcId="{121EB3E3-4F3F-4BBB-8E49-5BD14EFE068A}" destId="{E2A10F4D-83EF-488F-B79F-B67A8B35E300}" srcOrd="0" destOrd="0" presId="urn:microsoft.com/office/officeart/2005/8/layout/radial6"/>
    <dgm:cxn modelId="{B13E6093-D4D0-4E21-8791-006609C60975}" srcId="{121EB3E3-4F3F-4BBB-8E49-5BD14EFE068A}" destId="{E3361C1A-787D-4DC6-8E55-B0125EDB228C}" srcOrd="4" destOrd="0" parTransId="{258B9278-F650-4D7F-A8CD-19CFE39C2B5F}" sibTransId="{495BF8F8-DE75-4E8B-8DAC-76742DECA6CF}"/>
    <dgm:cxn modelId="{D8763B59-5980-49EA-8282-EDCDB3A5E1E9}" type="presOf" srcId="{9DF8F04E-CF75-4614-9BD4-1FB7F9F65E4B}" destId="{F16E09BC-907B-46B6-8DE5-4C059BAE1BB6}" srcOrd="0" destOrd="0" presId="urn:microsoft.com/office/officeart/2005/8/layout/radial6"/>
    <dgm:cxn modelId="{11972918-81DB-4F42-A97E-BD84097646BD}" srcId="{121EB3E3-4F3F-4BBB-8E49-5BD14EFE068A}" destId="{8574ECB4-79A4-41F0-AF92-173CB1492D79}" srcOrd="3" destOrd="0" parTransId="{DCD9912D-BC27-4D66-A2B2-7426ADE72D23}" sibTransId="{A8E935FB-CCDD-427B-A8B7-14A66DC9E66A}"/>
    <dgm:cxn modelId="{054E2F71-55ED-4CFB-9A01-06E6CA4356CC}" type="presOf" srcId="{E3361C1A-787D-4DC6-8E55-B0125EDB228C}" destId="{B863CD18-936E-48DA-8CF8-757ED7D42487}" srcOrd="0" destOrd="0" presId="urn:microsoft.com/office/officeart/2005/8/layout/radial6"/>
    <dgm:cxn modelId="{41C7493B-681F-4EBE-879C-9AA842CB0E6B}" type="presOf" srcId="{19E9EEAC-D421-49C2-81EB-AE6DBF7999DA}" destId="{35DA2010-FF40-4DE3-875C-88993F2ECC6F}" srcOrd="0" destOrd="0" presId="urn:microsoft.com/office/officeart/2005/8/layout/radial6"/>
    <dgm:cxn modelId="{A3FEDD3B-76B9-4B98-A64A-A5D624AFCABA}" type="presOf" srcId="{B548BB01-0B63-4949-B3E9-47403575355C}" destId="{E0B992F4-D28C-4AB6-9390-B2AB67D46198}" srcOrd="0" destOrd="0" presId="urn:microsoft.com/office/officeart/2005/8/layout/radial6"/>
    <dgm:cxn modelId="{FED4D173-7DB8-4EC5-8786-CC59B719D9D0}" type="presOf" srcId="{C72B7474-FA1A-4565-A347-2A291F6C6913}" destId="{D8509424-95F2-49A0-AA54-BAE5A37EDD35}" srcOrd="0" destOrd="0" presId="urn:microsoft.com/office/officeart/2005/8/layout/radial6"/>
    <dgm:cxn modelId="{75956E0D-A390-445B-B626-D5EA11909BEB}" type="presOf" srcId="{8574ECB4-79A4-41F0-AF92-173CB1492D79}" destId="{707A32A5-6481-4BF5-B428-C0C6677FCE94}" srcOrd="0" destOrd="0" presId="urn:microsoft.com/office/officeart/2005/8/layout/radial6"/>
    <dgm:cxn modelId="{E6FA4F1D-FBD5-4C34-AC00-1B0EE17D00BB}" srcId="{121EB3E3-4F3F-4BBB-8E49-5BD14EFE068A}" destId="{C72B7474-FA1A-4565-A347-2A291F6C6913}" srcOrd="0" destOrd="0" parTransId="{DDE0C17E-8B1F-48AF-BCD4-8CA00B663D53}" sibTransId="{A0D52B32-3351-4845-98AC-07383793699A}"/>
    <dgm:cxn modelId="{8BBE6661-C817-4FEF-92FD-33CE9824FEE4}" type="presOf" srcId="{C976A21A-F3EC-447F-B9A8-016E07EF4C5B}" destId="{D0A4C290-71EE-4C51-8E00-D0219976FFA1}" srcOrd="0" destOrd="0" presId="urn:microsoft.com/office/officeart/2005/8/layout/radial6"/>
    <dgm:cxn modelId="{F3DAF14A-6373-4B48-9179-058F175D9683}" srcId="{121EB3E3-4F3F-4BBB-8E49-5BD14EFE068A}" destId="{C976A21A-F3EC-447F-B9A8-016E07EF4C5B}" srcOrd="7" destOrd="0" parTransId="{DA0120A0-2AB5-414F-BB22-B111C08D0F98}" sibTransId="{80F9AE64-881B-4F73-998C-965EBB2D6176}"/>
    <dgm:cxn modelId="{6FA85B40-08F7-46CE-A921-0824EED3AC94}" type="presOf" srcId="{AB6E9DEE-B8A2-4827-86E8-494E87911722}" destId="{5EAFA73A-4F5B-4827-BFC5-D14A5D28EC4A}" srcOrd="0" destOrd="0" presId="urn:microsoft.com/office/officeart/2005/8/layout/radial6"/>
    <dgm:cxn modelId="{1E980D49-55C8-450F-9DF1-40A34F17F44A}" type="presOf" srcId="{A8E935FB-CCDD-427B-A8B7-14A66DC9E66A}" destId="{0C8D55DF-1EDC-478E-8B58-BF3D901AE434}" srcOrd="0" destOrd="0" presId="urn:microsoft.com/office/officeart/2005/8/layout/radial6"/>
    <dgm:cxn modelId="{4EACC3CB-711C-4487-B02A-1B67A5730B31}" srcId="{121EB3E3-4F3F-4BBB-8E49-5BD14EFE068A}" destId="{0573804E-2A5F-4826-B3DA-0A9A71C879C4}" srcOrd="1" destOrd="0" parTransId="{AE04AEDC-CF4A-4CC6-A424-5EFB3B745473}" sibTransId="{097EDF71-C6AC-4895-94A6-F1FE422F3E04}"/>
    <dgm:cxn modelId="{A94804AE-8489-4314-85B4-E1FCD9E4910C}" type="presOf" srcId="{DD023C6C-E176-4139-9DC0-6E9A00DD84F4}" destId="{BB60FB1F-1A3F-4A05-845C-807AAEEF5819}" srcOrd="0" destOrd="0" presId="urn:microsoft.com/office/officeart/2005/8/layout/radial6"/>
    <dgm:cxn modelId="{8CC53B8F-1D21-431F-A676-A8B966D7BA60}" type="presParOf" srcId="{35DA2010-FF40-4DE3-875C-88993F2ECC6F}" destId="{E2A10F4D-83EF-488F-B79F-B67A8B35E300}" srcOrd="0" destOrd="0" presId="urn:microsoft.com/office/officeart/2005/8/layout/radial6"/>
    <dgm:cxn modelId="{D10E0CAE-7079-4C81-86D8-D3C5BEFCC4F8}" type="presParOf" srcId="{35DA2010-FF40-4DE3-875C-88993F2ECC6F}" destId="{D8509424-95F2-49A0-AA54-BAE5A37EDD35}" srcOrd="1" destOrd="0" presId="urn:microsoft.com/office/officeart/2005/8/layout/radial6"/>
    <dgm:cxn modelId="{42966D58-130F-4029-879C-3A1C75ED2170}" type="presParOf" srcId="{35DA2010-FF40-4DE3-875C-88993F2ECC6F}" destId="{D59961CF-006B-4347-BFF7-FEEAE3054389}" srcOrd="2" destOrd="0" presId="urn:microsoft.com/office/officeart/2005/8/layout/radial6"/>
    <dgm:cxn modelId="{3940DA71-1C20-4AEC-9A19-9AC180635B2E}" type="presParOf" srcId="{35DA2010-FF40-4DE3-875C-88993F2ECC6F}" destId="{D17E9E05-BBB5-4FBE-8F10-01DE78A827BA}" srcOrd="3" destOrd="0" presId="urn:microsoft.com/office/officeart/2005/8/layout/radial6"/>
    <dgm:cxn modelId="{A1044040-B7A9-4A56-AA4A-0604357075C2}" type="presParOf" srcId="{35DA2010-FF40-4DE3-875C-88993F2ECC6F}" destId="{7E6D54D6-2D15-4C97-AD57-BA56DD3ACC1F}" srcOrd="4" destOrd="0" presId="urn:microsoft.com/office/officeart/2005/8/layout/radial6"/>
    <dgm:cxn modelId="{FE1B752B-807A-4C0F-A797-829B87A86C1A}" type="presParOf" srcId="{35DA2010-FF40-4DE3-875C-88993F2ECC6F}" destId="{510C0D05-84EA-4453-8F70-B6ABF88B5DC3}" srcOrd="5" destOrd="0" presId="urn:microsoft.com/office/officeart/2005/8/layout/radial6"/>
    <dgm:cxn modelId="{CB2CF456-DD53-4686-A117-91E899C8E126}" type="presParOf" srcId="{35DA2010-FF40-4DE3-875C-88993F2ECC6F}" destId="{01C25230-9587-4BF3-B376-3B59D2F6ED74}" srcOrd="6" destOrd="0" presId="urn:microsoft.com/office/officeart/2005/8/layout/radial6"/>
    <dgm:cxn modelId="{2D324687-B491-4918-89A6-93FF98464B54}" type="presParOf" srcId="{35DA2010-FF40-4DE3-875C-88993F2ECC6F}" destId="{BB60FB1F-1A3F-4A05-845C-807AAEEF5819}" srcOrd="7" destOrd="0" presId="urn:microsoft.com/office/officeart/2005/8/layout/radial6"/>
    <dgm:cxn modelId="{884F0B49-BD95-4720-ABA7-698164EC777D}" type="presParOf" srcId="{35DA2010-FF40-4DE3-875C-88993F2ECC6F}" destId="{460E4E81-F4A5-4EA2-A21B-7132D1FAEA1B}" srcOrd="8" destOrd="0" presId="urn:microsoft.com/office/officeart/2005/8/layout/radial6"/>
    <dgm:cxn modelId="{79F52324-7351-410C-B38E-73ADA1257DC0}" type="presParOf" srcId="{35DA2010-FF40-4DE3-875C-88993F2ECC6F}" destId="{E0B992F4-D28C-4AB6-9390-B2AB67D46198}" srcOrd="9" destOrd="0" presId="urn:microsoft.com/office/officeart/2005/8/layout/radial6"/>
    <dgm:cxn modelId="{ACF12583-8AEC-4C32-9A8F-09D71CD92DAF}" type="presParOf" srcId="{35DA2010-FF40-4DE3-875C-88993F2ECC6F}" destId="{707A32A5-6481-4BF5-B428-C0C6677FCE94}" srcOrd="10" destOrd="0" presId="urn:microsoft.com/office/officeart/2005/8/layout/radial6"/>
    <dgm:cxn modelId="{412F6E99-CD63-421D-B999-33C96DC237BC}" type="presParOf" srcId="{35DA2010-FF40-4DE3-875C-88993F2ECC6F}" destId="{11408373-AA48-49F1-9AD9-016DBB9A5A8D}" srcOrd="11" destOrd="0" presId="urn:microsoft.com/office/officeart/2005/8/layout/radial6"/>
    <dgm:cxn modelId="{57B3B878-5F59-41BB-8BD2-6349FF095E88}" type="presParOf" srcId="{35DA2010-FF40-4DE3-875C-88993F2ECC6F}" destId="{0C8D55DF-1EDC-478E-8B58-BF3D901AE434}" srcOrd="12" destOrd="0" presId="urn:microsoft.com/office/officeart/2005/8/layout/radial6"/>
    <dgm:cxn modelId="{7A583427-845F-4440-8726-902D4FCE14A4}" type="presParOf" srcId="{35DA2010-FF40-4DE3-875C-88993F2ECC6F}" destId="{B863CD18-936E-48DA-8CF8-757ED7D42487}" srcOrd="13" destOrd="0" presId="urn:microsoft.com/office/officeart/2005/8/layout/radial6"/>
    <dgm:cxn modelId="{C2825F26-CF32-42E7-B3E4-484DB9E1C31F}" type="presParOf" srcId="{35DA2010-FF40-4DE3-875C-88993F2ECC6F}" destId="{EB90864E-B68E-43F9-B536-BE85AD58DFF9}" srcOrd="14" destOrd="0" presId="urn:microsoft.com/office/officeart/2005/8/layout/radial6"/>
    <dgm:cxn modelId="{C17505E7-200F-4535-8EA5-78CEE9F550EE}" type="presParOf" srcId="{35DA2010-FF40-4DE3-875C-88993F2ECC6F}" destId="{E46F78E0-F956-4701-BB22-B5AEE84D3B5E}" srcOrd="15" destOrd="0" presId="urn:microsoft.com/office/officeart/2005/8/layout/radial6"/>
    <dgm:cxn modelId="{A3731B98-495B-4EBE-BA2D-CDADFC85C283}" type="presParOf" srcId="{35DA2010-FF40-4DE3-875C-88993F2ECC6F}" destId="{FAC3915D-99C8-49A7-A594-B77C0F95A13D}" srcOrd="16" destOrd="0" presId="urn:microsoft.com/office/officeart/2005/8/layout/radial6"/>
    <dgm:cxn modelId="{B3ED6E35-B77F-4486-BE32-9D91FDAD20F5}" type="presParOf" srcId="{35DA2010-FF40-4DE3-875C-88993F2ECC6F}" destId="{C126A00C-1606-4320-A3D1-41FD65889B6A}" srcOrd="17" destOrd="0" presId="urn:microsoft.com/office/officeart/2005/8/layout/radial6"/>
    <dgm:cxn modelId="{94CCFA62-88FB-4015-99B1-D7BF24C60508}" type="presParOf" srcId="{35DA2010-FF40-4DE3-875C-88993F2ECC6F}" destId="{5EAFA73A-4F5B-4827-BFC5-D14A5D28EC4A}" srcOrd="18" destOrd="0" presId="urn:microsoft.com/office/officeart/2005/8/layout/radial6"/>
    <dgm:cxn modelId="{9178CF0B-04CB-4D40-AC02-1CBADE975403}" type="presParOf" srcId="{35DA2010-FF40-4DE3-875C-88993F2ECC6F}" destId="{F16E09BC-907B-46B6-8DE5-4C059BAE1BB6}" srcOrd="19" destOrd="0" presId="urn:microsoft.com/office/officeart/2005/8/layout/radial6"/>
    <dgm:cxn modelId="{513143E2-9285-4F8B-BAE8-DBD80C3A2B9A}" type="presParOf" srcId="{35DA2010-FF40-4DE3-875C-88993F2ECC6F}" destId="{9391D8D4-58BB-4DD3-9E37-8E2FBF58F0DE}" srcOrd="20" destOrd="0" presId="urn:microsoft.com/office/officeart/2005/8/layout/radial6"/>
    <dgm:cxn modelId="{F2DA2339-1057-4A7D-AF62-62BB1BE0688A}" type="presParOf" srcId="{35DA2010-FF40-4DE3-875C-88993F2ECC6F}" destId="{6288F321-3F47-4A14-BC5E-93327B2FC455}" srcOrd="21" destOrd="0" presId="urn:microsoft.com/office/officeart/2005/8/layout/radial6"/>
    <dgm:cxn modelId="{29FE7347-3612-45B6-B554-5687D69D7687}" type="presParOf" srcId="{35DA2010-FF40-4DE3-875C-88993F2ECC6F}" destId="{D0A4C290-71EE-4C51-8E00-D0219976FFA1}" srcOrd="22" destOrd="0" presId="urn:microsoft.com/office/officeart/2005/8/layout/radial6"/>
    <dgm:cxn modelId="{4BF54E30-AF21-4B30-8ADA-B546D92B2350}" type="presParOf" srcId="{35DA2010-FF40-4DE3-875C-88993F2ECC6F}" destId="{69E98666-0893-4262-8D67-7473089EAB5A}" srcOrd="23" destOrd="0" presId="urn:microsoft.com/office/officeart/2005/8/layout/radial6"/>
    <dgm:cxn modelId="{0D207BD9-1EB2-476D-9958-85A4172397D3}" type="presParOf" srcId="{35DA2010-FF40-4DE3-875C-88993F2ECC6F}" destId="{87598B5F-3DA2-4C45-9C9B-2582DBCFA60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98B5F-3DA2-4C45-9C9B-2582DBCFA607}">
      <dsp:nvSpPr>
        <dsp:cNvPr id="0" name=""/>
        <dsp:cNvSpPr/>
      </dsp:nvSpPr>
      <dsp:spPr>
        <a:xfrm>
          <a:off x="1810353" y="568906"/>
          <a:ext cx="5126883" cy="5126883"/>
        </a:xfrm>
        <a:prstGeom prst="blockArc">
          <a:avLst>
            <a:gd name="adj1" fmla="val 13500000"/>
            <a:gd name="adj2" fmla="val 16200000"/>
            <a:gd name="adj3" fmla="val 34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8F321-3F47-4A14-BC5E-93327B2FC455}">
      <dsp:nvSpPr>
        <dsp:cNvPr id="0" name=""/>
        <dsp:cNvSpPr/>
      </dsp:nvSpPr>
      <dsp:spPr>
        <a:xfrm>
          <a:off x="1810353" y="568906"/>
          <a:ext cx="5126883" cy="5126883"/>
        </a:xfrm>
        <a:prstGeom prst="blockArc">
          <a:avLst>
            <a:gd name="adj1" fmla="val 10800000"/>
            <a:gd name="adj2" fmla="val 13500000"/>
            <a:gd name="adj3" fmla="val 34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FA73A-4F5B-4827-BFC5-D14A5D28EC4A}">
      <dsp:nvSpPr>
        <dsp:cNvPr id="0" name=""/>
        <dsp:cNvSpPr/>
      </dsp:nvSpPr>
      <dsp:spPr>
        <a:xfrm>
          <a:off x="1810353" y="568906"/>
          <a:ext cx="5126883" cy="5126883"/>
        </a:xfrm>
        <a:prstGeom prst="blockArc">
          <a:avLst>
            <a:gd name="adj1" fmla="val 8100000"/>
            <a:gd name="adj2" fmla="val 10800000"/>
            <a:gd name="adj3" fmla="val 34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F78E0-F956-4701-BB22-B5AEE84D3B5E}">
      <dsp:nvSpPr>
        <dsp:cNvPr id="0" name=""/>
        <dsp:cNvSpPr/>
      </dsp:nvSpPr>
      <dsp:spPr>
        <a:xfrm>
          <a:off x="1810353" y="568906"/>
          <a:ext cx="5126883" cy="5126883"/>
        </a:xfrm>
        <a:prstGeom prst="blockArc">
          <a:avLst>
            <a:gd name="adj1" fmla="val 5400000"/>
            <a:gd name="adj2" fmla="val 8100000"/>
            <a:gd name="adj3" fmla="val 34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D55DF-1EDC-478E-8B58-BF3D901AE434}">
      <dsp:nvSpPr>
        <dsp:cNvPr id="0" name=""/>
        <dsp:cNvSpPr/>
      </dsp:nvSpPr>
      <dsp:spPr>
        <a:xfrm>
          <a:off x="1810353" y="568906"/>
          <a:ext cx="5126883" cy="5126883"/>
        </a:xfrm>
        <a:prstGeom prst="blockArc">
          <a:avLst>
            <a:gd name="adj1" fmla="val 2700000"/>
            <a:gd name="adj2" fmla="val 5400000"/>
            <a:gd name="adj3" fmla="val 34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992F4-D28C-4AB6-9390-B2AB67D46198}">
      <dsp:nvSpPr>
        <dsp:cNvPr id="0" name=""/>
        <dsp:cNvSpPr/>
      </dsp:nvSpPr>
      <dsp:spPr>
        <a:xfrm>
          <a:off x="1810353" y="568906"/>
          <a:ext cx="5126883" cy="5126883"/>
        </a:xfrm>
        <a:prstGeom prst="blockArc">
          <a:avLst>
            <a:gd name="adj1" fmla="val 0"/>
            <a:gd name="adj2" fmla="val 2700000"/>
            <a:gd name="adj3" fmla="val 34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25230-9587-4BF3-B376-3B59D2F6ED74}">
      <dsp:nvSpPr>
        <dsp:cNvPr id="0" name=""/>
        <dsp:cNvSpPr/>
      </dsp:nvSpPr>
      <dsp:spPr>
        <a:xfrm>
          <a:off x="1810353" y="568906"/>
          <a:ext cx="5126883" cy="5126883"/>
        </a:xfrm>
        <a:prstGeom prst="blockArc">
          <a:avLst>
            <a:gd name="adj1" fmla="val 18900000"/>
            <a:gd name="adj2" fmla="val 0"/>
            <a:gd name="adj3" fmla="val 34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E9E05-BBB5-4FBE-8F10-01DE78A827BA}">
      <dsp:nvSpPr>
        <dsp:cNvPr id="0" name=""/>
        <dsp:cNvSpPr/>
      </dsp:nvSpPr>
      <dsp:spPr>
        <a:xfrm>
          <a:off x="1810353" y="568906"/>
          <a:ext cx="5126883" cy="5126883"/>
        </a:xfrm>
        <a:prstGeom prst="blockArc">
          <a:avLst>
            <a:gd name="adj1" fmla="val 16200000"/>
            <a:gd name="adj2" fmla="val 18900000"/>
            <a:gd name="adj3" fmla="val 34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10F4D-83EF-488F-B79F-B67A8B35E300}">
      <dsp:nvSpPr>
        <dsp:cNvPr id="0" name=""/>
        <dsp:cNvSpPr/>
      </dsp:nvSpPr>
      <dsp:spPr>
        <a:xfrm>
          <a:off x="3346989" y="2260200"/>
          <a:ext cx="2053611" cy="1744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Источники самообразования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7733" y="2515646"/>
        <a:ext cx="1452123" cy="1233403"/>
      </dsp:txXfrm>
    </dsp:sp>
    <dsp:sp modelId="{D8509424-95F2-49A0-AA54-BAE5A37EDD35}">
      <dsp:nvSpPr>
        <dsp:cNvPr id="0" name=""/>
        <dsp:cNvSpPr/>
      </dsp:nvSpPr>
      <dsp:spPr>
        <a:xfrm>
          <a:off x="3617710" y="2359"/>
          <a:ext cx="1512168" cy="1221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Интернет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9162" y="181171"/>
        <a:ext cx="1069264" cy="863382"/>
      </dsp:txXfrm>
    </dsp:sp>
    <dsp:sp modelId="{7E6D54D6-2D15-4C97-AD57-BA56DD3ACC1F}">
      <dsp:nvSpPr>
        <dsp:cNvPr id="0" name=""/>
        <dsp:cNvSpPr/>
      </dsp:nvSpPr>
      <dsp:spPr>
        <a:xfrm>
          <a:off x="5452607" y="740299"/>
          <a:ext cx="1405464" cy="1221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Видео, ауди информация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8432" y="919111"/>
        <a:ext cx="993814" cy="863382"/>
      </dsp:txXfrm>
    </dsp:sp>
    <dsp:sp modelId="{BB60FB1F-1A3F-4A05-845C-807AAEEF5819}">
      <dsp:nvSpPr>
        <dsp:cNvPr id="0" name=""/>
        <dsp:cNvSpPr/>
      </dsp:nvSpPr>
      <dsp:spPr>
        <a:xfrm>
          <a:off x="6136402" y="2521844"/>
          <a:ext cx="1513755" cy="1221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58086" y="2700656"/>
        <a:ext cx="1070387" cy="863382"/>
      </dsp:txXfrm>
    </dsp:sp>
    <dsp:sp modelId="{707A32A5-6481-4BF5-B428-C0C6677FCE94}">
      <dsp:nvSpPr>
        <dsp:cNvPr id="0" name=""/>
        <dsp:cNvSpPr/>
      </dsp:nvSpPr>
      <dsp:spPr>
        <a:xfrm>
          <a:off x="5451429" y="4303389"/>
          <a:ext cx="1407820" cy="1221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Семинары, конференции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7599" y="4482201"/>
        <a:ext cx="995480" cy="863382"/>
      </dsp:txXfrm>
    </dsp:sp>
    <dsp:sp modelId="{B863CD18-936E-48DA-8CF8-757ED7D42487}">
      <dsp:nvSpPr>
        <dsp:cNvPr id="0" name=""/>
        <dsp:cNvSpPr/>
      </dsp:nvSpPr>
      <dsp:spPr>
        <a:xfrm>
          <a:off x="3616532" y="5041329"/>
          <a:ext cx="1514524" cy="1221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Мастер классы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8329" y="5220141"/>
        <a:ext cx="1070930" cy="863382"/>
      </dsp:txXfrm>
    </dsp:sp>
    <dsp:sp modelId="{FAC3915D-99C8-49A7-A594-B77C0F95A13D}">
      <dsp:nvSpPr>
        <dsp:cNvPr id="0" name=""/>
        <dsp:cNvSpPr/>
      </dsp:nvSpPr>
      <dsp:spPr>
        <a:xfrm>
          <a:off x="1853638" y="4303389"/>
          <a:ext cx="1477222" cy="1221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Телевидение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9972" y="4482201"/>
        <a:ext cx="1044554" cy="863382"/>
      </dsp:txXfrm>
    </dsp:sp>
    <dsp:sp modelId="{F16E09BC-907B-46B6-8DE5-4C059BAE1BB6}">
      <dsp:nvSpPr>
        <dsp:cNvPr id="0" name=""/>
        <dsp:cNvSpPr/>
      </dsp:nvSpPr>
      <dsp:spPr>
        <a:xfrm>
          <a:off x="1062810" y="2521844"/>
          <a:ext cx="1582998" cy="1221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Газету, журналы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4635" y="2700656"/>
        <a:ext cx="1119348" cy="863382"/>
      </dsp:txXfrm>
    </dsp:sp>
    <dsp:sp modelId="{D0A4C290-71EE-4C51-8E00-D0219976FFA1}">
      <dsp:nvSpPr>
        <dsp:cNvPr id="0" name=""/>
        <dsp:cNvSpPr/>
      </dsp:nvSpPr>
      <dsp:spPr>
        <a:xfrm>
          <a:off x="1854822" y="740299"/>
          <a:ext cx="1474854" cy="1221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Литература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0809" y="919111"/>
        <a:ext cx="1042880" cy="863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19222-408C-4AFD-96DC-E8B0EB0545CB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C347-0CD8-4293-AD77-FCC8C0AF0B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42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B2A2B3-BF5B-4605-802E-B500C77ABD4A}" type="datetimeFigureOut">
              <a:rPr lang="ru-RU" smtClean="0"/>
              <a:t>23.06.2014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226177-A5D3-4804-BECD-AE7C9494CD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267200"/>
          </a:xfrm>
        </p:spPr>
        <p:txBody>
          <a:bodyPr/>
          <a:lstStyle/>
          <a:p>
            <a:r>
              <a:rPr lang="ru-RU" sz="4800" dirty="0" smtClean="0"/>
              <a:t>Аналитический отчет: «Педагогические достижения </a:t>
            </a:r>
            <a:br>
              <a:rPr lang="ru-RU" sz="4800" dirty="0" smtClean="0"/>
            </a:br>
            <a:r>
              <a:rPr lang="ru-RU" sz="4800" dirty="0" smtClean="0"/>
              <a:t>за 2013 – 2014 </a:t>
            </a:r>
            <a:r>
              <a:rPr lang="ru-RU" sz="4800" dirty="0" err="1" smtClean="0"/>
              <a:t>уч.г</a:t>
            </a:r>
            <a:r>
              <a:rPr lang="ru-RU" sz="4800" dirty="0" smtClean="0"/>
              <a:t>.»</a:t>
            </a:r>
            <a:br>
              <a:rPr lang="ru-RU" sz="4800" dirty="0" smtClean="0"/>
            </a:br>
            <a:r>
              <a:rPr lang="ru-RU" sz="4800" dirty="0" smtClean="0"/>
              <a:t>2-й младшей группы «Колобок»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521346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 </a:t>
            </a:r>
            <a:r>
              <a:rPr lang="ru-RU" dirty="0" err="1" smtClean="0"/>
              <a:t>Балыбердина</a:t>
            </a:r>
            <a:r>
              <a:rPr lang="ru-RU" dirty="0" smtClean="0"/>
              <a:t> О.В.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dirty="0" err="1" smtClean="0"/>
              <a:t>Калашник</a:t>
            </a:r>
            <a:r>
              <a:rPr lang="ru-RU" dirty="0" smtClean="0"/>
              <a:t> Л.В.</a:t>
            </a:r>
          </a:p>
        </p:txBody>
      </p:sp>
      <p:pic>
        <p:nvPicPr>
          <p:cNvPr id="5" name="Рисунок 4" descr="C:\Users\Оксана\Desktop\ОКСАНА\картинки\колобок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34" y="3666946"/>
            <a:ext cx="3368040" cy="333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9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7048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течении года воспитателями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Калашник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Балыбердиной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О.В. был разработан перспективный план по танцевально-ритмические упражнениям «Звездочки».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появился эмоциональный отклик на физическую активность, спортивная страсть, интерес, азарт.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стали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замечать, что у них появилась выносливость в различных видах деятельность, повысилась умственная трудоспособность, усидчивость, они стали выдержаннее и внимательнее. И ещё самое главное то, что улучшилась эмоционально- двигательная сфера ребёнка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создан уголок здоровья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Неболейка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В течении года были даны советы 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сохранить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укрепить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и здоровье взрослых.  Инструктор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физкультуре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ответы на интересующие родителей темы о физическом воспитании и развитии детей</a:t>
            </a:r>
          </a:p>
        </p:txBody>
      </p:sp>
    </p:spTree>
    <p:extLst>
      <p:ext uri="{BB962C8B-B14F-4D97-AF65-F5344CB8AC3E}">
        <p14:creationId xmlns:p14="http://schemas.microsoft.com/office/powerpoint/2010/main" val="27742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8024" y="260648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/>
              <a:t>Социально-личностное </a:t>
            </a:r>
            <a:r>
              <a:rPr lang="ru-RU" sz="2800" u="sng" dirty="0" smtClean="0"/>
              <a:t>направление:</a:t>
            </a:r>
          </a:p>
          <a:p>
            <a:pPr algn="ctr"/>
            <a:r>
              <a:rPr lang="ru-RU" sz="2800" u="sng" dirty="0" smtClean="0"/>
              <a:t>Область – труд, социализация, безопасность.</a:t>
            </a:r>
          </a:p>
          <a:p>
            <a:pPr algn="ctr"/>
            <a:endParaRPr lang="ru-RU" sz="2800" u="sng" dirty="0"/>
          </a:p>
          <a:p>
            <a:pPr algn="ctr"/>
            <a:r>
              <a:rPr lang="ru-RU" sz="2800" dirty="0"/>
              <a:t>Цели</a:t>
            </a:r>
            <a:r>
              <a:rPr lang="ru-RU" sz="2800" dirty="0" smtClean="0"/>
              <a:t>:</a:t>
            </a:r>
          </a:p>
          <a:p>
            <a:pPr algn="ctr"/>
            <a:endParaRPr lang="ru-RU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 навыки безопасного  поведения;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интерес к труду, поощрять самостоятельность в самообслуживании;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игровые навыки с использованием нетрадиционных и нетрадиционных приемов.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17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rganization Chart 6"/>
          <p:cNvGrpSpPr>
            <a:grpSpLocks/>
          </p:cNvGrpSpPr>
          <p:nvPr/>
        </p:nvGrpSpPr>
        <p:grpSpPr bwMode="auto">
          <a:xfrm>
            <a:off x="82550" y="306388"/>
            <a:ext cx="8990013" cy="5427662"/>
            <a:chOff x="272" y="264"/>
            <a:chExt cx="3524" cy="3419"/>
          </a:xfrm>
        </p:grpSpPr>
        <p:cxnSp>
          <p:nvCxnSpPr>
            <p:cNvPr id="1028" name="_s1028"/>
            <p:cNvCxnSpPr>
              <a:cxnSpLocks noChangeShapeType="1"/>
            </p:cNvCxnSpPr>
            <p:nvPr/>
          </p:nvCxnSpPr>
          <p:spPr bwMode="auto">
            <a:xfrm rot="5400000" flipH="1">
              <a:off x="2286" y="1207"/>
              <a:ext cx="1917" cy="7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>
              <a:off x="1130" y="1988"/>
              <a:ext cx="2031" cy="33"/>
            </a:xfrm>
            <a:prstGeom prst="bentConnector3">
              <a:avLst>
                <a:gd name="adj1" fmla="val 354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</p:cNvCxnSpPr>
            <p:nvPr/>
          </p:nvCxnSpPr>
          <p:spPr bwMode="auto">
            <a:xfrm rot="10800000" flipH="1">
              <a:off x="508" y="616"/>
              <a:ext cx="1076" cy="2059"/>
            </a:xfrm>
            <a:prstGeom prst="bentConnector3">
              <a:avLst>
                <a:gd name="adj1" fmla="val -416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</p:cNvCxnSpPr>
            <p:nvPr/>
          </p:nvCxnSpPr>
          <p:spPr bwMode="auto">
            <a:xfrm rot="5400000" flipH="1">
              <a:off x="2190" y="1035"/>
              <a:ext cx="861" cy="89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1631" y="1290"/>
              <a:ext cx="834" cy="231"/>
            </a:xfrm>
            <a:prstGeom prst="bentConnector3">
              <a:avLst>
                <a:gd name="adj1" fmla="val 863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1434" y="441"/>
              <a:ext cx="182" cy="1277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1471" y="309"/>
              <a:ext cx="1383" cy="68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Дети научились</a:t>
              </a: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272" y="1171"/>
              <a:ext cx="1228" cy="5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Возводить несложные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постройки.</a:t>
              </a: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1354" y="1823"/>
              <a:ext cx="1155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Эмоционально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откликаться 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чтение, общение.</a:t>
              </a:r>
            </a:p>
          </p:txBody>
        </p:sp>
        <p:sp>
          <p:nvSpPr>
            <p:cNvPr id="8" name="_s1037"/>
            <p:cNvSpPr>
              <a:spLocks noChangeArrowheads="1"/>
            </p:cNvSpPr>
            <p:nvPr/>
          </p:nvSpPr>
          <p:spPr bwMode="auto">
            <a:xfrm>
              <a:off x="2511" y="1142"/>
              <a:ext cx="1172" cy="7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Выслушивают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произведение,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отвечают на вопросы.</a:t>
              </a:r>
            </a:p>
          </p:txBody>
        </p:sp>
        <p:sp>
          <p:nvSpPr>
            <p:cNvPr id="9" name="_s1038"/>
            <p:cNvSpPr>
              <a:spLocks noChangeArrowheads="1"/>
            </p:cNvSpPr>
            <p:nvPr/>
          </p:nvSpPr>
          <p:spPr bwMode="auto">
            <a:xfrm>
              <a:off x="395" y="2521"/>
              <a:ext cx="1210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Используют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формы этикета</a:t>
              </a:r>
            </a:p>
          </p:txBody>
        </p:sp>
        <p:sp>
          <p:nvSpPr>
            <p:cNvPr id="10" name="_s1039"/>
            <p:cNvSpPr>
              <a:spLocks noChangeArrowheads="1"/>
            </p:cNvSpPr>
            <p:nvPr/>
          </p:nvSpPr>
          <p:spPr bwMode="auto">
            <a:xfrm>
              <a:off x="1524" y="3020"/>
              <a:ext cx="1210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Проявляют инициативу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 общении.</a:t>
              </a:r>
            </a:p>
          </p:txBody>
        </p:sp>
        <p:sp>
          <p:nvSpPr>
            <p:cNvPr id="11" name="_s1040"/>
            <p:cNvSpPr>
              <a:spLocks noChangeArrowheads="1"/>
            </p:cNvSpPr>
            <p:nvPr/>
          </p:nvSpPr>
          <p:spPr bwMode="auto">
            <a:xfrm>
              <a:off x="2585" y="2521"/>
              <a:ext cx="1211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Участвуют 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театрализованных играх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9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64" y="476672"/>
            <a:ext cx="849694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Познавательно-речевое направление:</a:t>
            </a: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Область – коммуникация, познание, чтение художественной литературы.</a:t>
            </a:r>
          </a:p>
          <a:p>
            <a:pPr algn="ctr"/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Способствовать активному формированию технического мышления, умению возводить несложные постройки по образцу и по замыслу;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интереса к художественной литературе;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Сенсорное развитие, развитие познавательно-исследовательской деятельности, расширение кругозора детей.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устной речи детей, практическое овладение нормой речи.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6"/>
          <p:cNvGrpSpPr>
            <a:grpSpLocks/>
          </p:cNvGrpSpPr>
          <p:nvPr/>
        </p:nvGrpSpPr>
        <p:grpSpPr bwMode="auto">
          <a:xfrm>
            <a:off x="82550" y="306388"/>
            <a:ext cx="8990013" cy="5427662"/>
            <a:chOff x="272" y="264"/>
            <a:chExt cx="3524" cy="3419"/>
          </a:xfrm>
        </p:grpSpPr>
        <p:cxnSp>
          <p:nvCxnSpPr>
            <p:cNvPr id="2052" name="_s2052"/>
            <p:cNvCxnSpPr>
              <a:cxnSpLocks noChangeShapeType="1"/>
            </p:cNvCxnSpPr>
            <p:nvPr/>
          </p:nvCxnSpPr>
          <p:spPr bwMode="auto">
            <a:xfrm rot="5400000" flipH="1">
              <a:off x="2286" y="1207"/>
              <a:ext cx="1917" cy="7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9" idx="0"/>
              <a:endCxn id="4" idx="2"/>
            </p:cNvCxnSpPr>
            <p:nvPr/>
          </p:nvCxnSpPr>
          <p:spPr bwMode="auto">
            <a:xfrm rot="16200000">
              <a:off x="1130" y="1988"/>
              <a:ext cx="2031" cy="33"/>
            </a:xfrm>
            <a:prstGeom prst="bentConnector3">
              <a:avLst>
                <a:gd name="adj1" fmla="val 354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</p:cNvCxnSpPr>
            <p:nvPr/>
          </p:nvCxnSpPr>
          <p:spPr bwMode="auto">
            <a:xfrm rot="10800000" flipH="1">
              <a:off x="508" y="616"/>
              <a:ext cx="1076" cy="2059"/>
            </a:xfrm>
            <a:prstGeom prst="bentConnector3">
              <a:avLst>
                <a:gd name="adj1" fmla="val -416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</p:cNvCxnSpPr>
            <p:nvPr/>
          </p:nvCxnSpPr>
          <p:spPr bwMode="auto">
            <a:xfrm rot="5400000" flipH="1">
              <a:off x="2190" y="1035"/>
              <a:ext cx="861" cy="89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1631" y="1290"/>
              <a:ext cx="834" cy="231"/>
            </a:xfrm>
            <a:prstGeom prst="bentConnector3">
              <a:avLst>
                <a:gd name="adj1" fmla="val 863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1434" y="441"/>
              <a:ext cx="182" cy="1277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2058"/>
            <p:cNvSpPr>
              <a:spLocks noChangeArrowheads="1"/>
            </p:cNvSpPr>
            <p:nvPr/>
          </p:nvSpPr>
          <p:spPr bwMode="auto">
            <a:xfrm>
              <a:off x="1471" y="309"/>
              <a:ext cx="1383" cy="68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Дети научились</a:t>
              </a:r>
            </a:p>
          </p:txBody>
        </p:sp>
        <p:sp>
          <p:nvSpPr>
            <p:cNvPr id="5" name="_s2059"/>
            <p:cNvSpPr>
              <a:spLocks noChangeArrowheads="1"/>
            </p:cNvSpPr>
            <p:nvPr/>
          </p:nvSpPr>
          <p:spPr bwMode="auto">
            <a:xfrm>
              <a:off x="272" y="1171"/>
              <a:ext cx="1228" cy="5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Возводить несложные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постройки.</a:t>
              </a:r>
            </a:p>
          </p:txBody>
        </p:sp>
        <p:sp>
          <p:nvSpPr>
            <p:cNvPr id="6" name="_s2060"/>
            <p:cNvSpPr>
              <a:spLocks noChangeArrowheads="1"/>
            </p:cNvSpPr>
            <p:nvPr/>
          </p:nvSpPr>
          <p:spPr bwMode="auto">
            <a:xfrm>
              <a:off x="1354" y="1823"/>
              <a:ext cx="1155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Эмоционально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откликаться 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чтение, общение.</a:t>
              </a:r>
            </a:p>
          </p:txBody>
        </p:sp>
        <p:sp>
          <p:nvSpPr>
            <p:cNvPr id="7" name="_s2061"/>
            <p:cNvSpPr>
              <a:spLocks noChangeArrowheads="1"/>
            </p:cNvSpPr>
            <p:nvPr/>
          </p:nvSpPr>
          <p:spPr bwMode="auto">
            <a:xfrm>
              <a:off x="2511" y="1142"/>
              <a:ext cx="1172" cy="7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Выслушивают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произведение,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отвечают на вопросы.</a:t>
              </a:r>
            </a:p>
          </p:txBody>
        </p:sp>
        <p:sp>
          <p:nvSpPr>
            <p:cNvPr id="8" name="_s2062"/>
            <p:cNvSpPr>
              <a:spLocks noChangeArrowheads="1"/>
            </p:cNvSpPr>
            <p:nvPr/>
          </p:nvSpPr>
          <p:spPr bwMode="auto">
            <a:xfrm>
              <a:off x="395" y="2521"/>
              <a:ext cx="1210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Используют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формы этикета</a:t>
              </a:r>
            </a:p>
          </p:txBody>
        </p:sp>
        <p:sp>
          <p:nvSpPr>
            <p:cNvPr id="9" name="_s2063"/>
            <p:cNvSpPr>
              <a:spLocks noChangeArrowheads="1"/>
            </p:cNvSpPr>
            <p:nvPr/>
          </p:nvSpPr>
          <p:spPr bwMode="auto">
            <a:xfrm>
              <a:off x="1524" y="3020"/>
              <a:ext cx="1210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Проявляют инициативу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 общении.</a:t>
              </a:r>
            </a:p>
          </p:txBody>
        </p:sp>
        <p:sp>
          <p:nvSpPr>
            <p:cNvPr id="10" name="_s2064"/>
            <p:cNvSpPr>
              <a:spLocks noChangeArrowheads="1"/>
            </p:cNvSpPr>
            <p:nvPr/>
          </p:nvSpPr>
          <p:spPr bwMode="auto">
            <a:xfrm>
              <a:off x="2585" y="2521"/>
              <a:ext cx="1211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Участвуют 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театрализованных играх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направление:</a:t>
            </a: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Области – Художественное творчество, музыка.</a:t>
            </a:r>
          </a:p>
          <a:p>
            <a:pPr algn="ctr"/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Развивать у детей желание участвовать в эстетической деятельности;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Всесторонне развивать детей в изобразительной деятельности;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музыкально-художественной деятельности, приобщение к музыкальному искусству.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24"/>
          <p:cNvGrpSpPr>
            <a:grpSpLocks/>
          </p:cNvGrpSpPr>
          <p:nvPr/>
        </p:nvGrpSpPr>
        <p:grpSpPr bwMode="auto">
          <a:xfrm>
            <a:off x="153988" y="260350"/>
            <a:ext cx="9144000" cy="5000625"/>
            <a:chOff x="272" y="253"/>
            <a:chExt cx="3584" cy="3150"/>
          </a:xfrm>
        </p:grpSpPr>
        <p:cxnSp>
          <p:nvCxnSpPr>
            <p:cNvPr id="3076" name="_s3076"/>
            <p:cNvCxnSpPr>
              <a:cxnSpLocks noChangeShapeType="1"/>
              <a:endCxn id="4" idx="3"/>
            </p:cNvCxnSpPr>
            <p:nvPr/>
          </p:nvCxnSpPr>
          <p:spPr bwMode="auto">
            <a:xfrm rot="5400000" flipH="1">
              <a:off x="2289" y="1214"/>
              <a:ext cx="1917" cy="7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9" idx="0"/>
              <a:endCxn id="4" idx="2"/>
            </p:cNvCxnSpPr>
            <p:nvPr/>
          </p:nvCxnSpPr>
          <p:spPr bwMode="auto">
            <a:xfrm rot="16200000">
              <a:off x="1130" y="1988"/>
              <a:ext cx="2031" cy="33"/>
            </a:xfrm>
            <a:prstGeom prst="bentConnector3">
              <a:avLst>
                <a:gd name="adj1" fmla="val 354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</p:cNvCxnSpPr>
            <p:nvPr/>
          </p:nvCxnSpPr>
          <p:spPr bwMode="auto">
            <a:xfrm rot="10800000" flipH="1">
              <a:off x="508" y="616"/>
              <a:ext cx="1076" cy="2059"/>
            </a:xfrm>
            <a:prstGeom prst="bentConnector3">
              <a:avLst>
                <a:gd name="adj1" fmla="val -416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</p:cNvCxnSpPr>
            <p:nvPr/>
          </p:nvCxnSpPr>
          <p:spPr bwMode="auto">
            <a:xfrm rot="5400000" flipH="1">
              <a:off x="2323" y="296"/>
              <a:ext cx="901" cy="1087"/>
            </a:xfrm>
            <a:prstGeom prst="bentConnector3">
              <a:avLst>
                <a:gd name="adj1" fmla="val 799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_s3080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1707" y="1384"/>
              <a:ext cx="852" cy="61"/>
            </a:xfrm>
            <a:prstGeom prst="bentConnector3">
              <a:avLst>
                <a:gd name="adj1" fmla="val 844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_s3081"/>
            <p:cNvCxnSpPr>
              <a:cxnSpLocks noChangeShapeType="1"/>
            </p:cNvCxnSpPr>
            <p:nvPr/>
          </p:nvCxnSpPr>
          <p:spPr bwMode="auto">
            <a:xfrm rot="16200000">
              <a:off x="1338" y="431"/>
              <a:ext cx="182" cy="1277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3082"/>
            <p:cNvSpPr>
              <a:spLocks noChangeArrowheads="1"/>
            </p:cNvSpPr>
            <p:nvPr/>
          </p:nvSpPr>
          <p:spPr bwMode="auto">
            <a:xfrm>
              <a:off x="1471" y="309"/>
              <a:ext cx="1383" cy="68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Дети научились</a:t>
              </a:r>
            </a:p>
          </p:txBody>
        </p:sp>
        <p:sp>
          <p:nvSpPr>
            <p:cNvPr id="5" name="_s3083"/>
            <p:cNvSpPr>
              <a:spLocks noChangeArrowheads="1"/>
            </p:cNvSpPr>
            <p:nvPr/>
          </p:nvSpPr>
          <p:spPr bwMode="auto">
            <a:xfrm>
              <a:off x="272" y="1171"/>
              <a:ext cx="1228" cy="5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Изображать простые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предметы.</a:t>
              </a:r>
            </a:p>
          </p:txBody>
        </p:sp>
        <p:sp>
          <p:nvSpPr>
            <p:cNvPr id="6" name="_s3084"/>
            <p:cNvSpPr>
              <a:spLocks noChangeArrowheads="1"/>
            </p:cNvSpPr>
            <p:nvPr/>
          </p:nvSpPr>
          <p:spPr bwMode="auto">
            <a:xfrm>
              <a:off x="1524" y="1841"/>
              <a:ext cx="1155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Правильно пользуются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карандашами,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красками.</a:t>
              </a:r>
            </a:p>
          </p:txBody>
        </p:sp>
        <p:sp>
          <p:nvSpPr>
            <p:cNvPr id="7" name="_s3085"/>
            <p:cNvSpPr>
              <a:spLocks noChangeArrowheads="1"/>
            </p:cNvSpPr>
            <p:nvPr/>
          </p:nvSpPr>
          <p:spPr bwMode="auto">
            <a:xfrm>
              <a:off x="2625" y="1296"/>
              <a:ext cx="1171" cy="45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Умеют лепить простые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предметы</a:t>
              </a:r>
            </a:p>
          </p:txBody>
        </p:sp>
        <p:sp>
          <p:nvSpPr>
            <p:cNvPr id="8" name="_s3086"/>
            <p:cNvSpPr>
              <a:spLocks noChangeArrowheads="1"/>
            </p:cNvSpPr>
            <p:nvPr/>
          </p:nvSpPr>
          <p:spPr bwMode="auto">
            <a:xfrm>
              <a:off x="395" y="2521"/>
              <a:ext cx="1210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Слушать муз.пр-я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до конца</a:t>
              </a:r>
            </a:p>
          </p:txBody>
        </p:sp>
        <p:sp>
          <p:nvSpPr>
            <p:cNvPr id="9" name="_s3087"/>
            <p:cNvSpPr>
              <a:spLocks noChangeArrowheads="1"/>
            </p:cNvSpPr>
            <p:nvPr/>
          </p:nvSpPr>
          <p:spPr bwMode="auto">
            <a:xfrm>
              <a:off x="1524" y="3020"/>
              <a:ext cx="1210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Узнают знакомые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песни.</a:t>
              </a:r>
            </a:p>
          </p:txBody>
        </p:sp>
        <p:sp>
          <p:nvSpPr>
            <p:cNvPr id="10" name="_s3088"/>
            <p:cNvSpPr>
              <a:spLocks noChangeArrowheads="1"/>
            </p:cNvSpPr>
            <p:nvPr/>
          </p:nvSpPr>
          <p:spPr bwMode="auto">
            <a:xfrm>
              <a:off x="2585" y="2521"/>
              <a:ext cx="1211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Выполнять танцевальные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движения.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0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50423"/>
            <a:ext cx="56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 освоения программы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5033031"/>
              </p:ext>
            </p:extLst>
          </p:nvPr>
        </p:nvGraphicFramePr>
        <p:xfrm>
          <a:off x="1115616" y="1863988"/>
          <a:ext cx="6840760" cy="390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134076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 -  Познания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74460475"/>
              </p:ext>
            </p:extLst>
          </p:nvPr>
        </p:nvGraphicFramePr>
        <p:xfrm>
          <a:off x="1524000" y="1397000"/>
          <a:ext cx="65043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55920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 - Коммуникация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892424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548680"/>
            <a:ext cx="7324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 – Чтение художественной 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Программно-методическое обеспечение</a:t>
            </a:r>
          </a:p>
          <a:p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Программа целостного, комплексного, интерактивного подхода к воспитанию дошкольника как индивидуальности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Н.М. Крылова В.Т. Иванова «Детский сад - Дом радости» Пермь 2006г.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Парциальные программы и методические пособия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Формирование и развитие математических представлений</a:t>
            </a:r>
          </a:p>
          <a:p>
            <a:pPr indent="18034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В.В.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Воскобович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«Дидактические игры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Воскобовича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» Пермь</a:t>
            </a:r>
          </a:p>
          <a:p>
            <a:pPr indent="180340" algn="just"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/>
                <a:ea typeface="Times New Roman"/>
                <a:cs typeface="Times New Roman"/>
              </a:rPr>
              <a:t>Изобразительное искусство</a:t>
            </a:r>
          </a:p>
          <a:p>
            <a:pPr indent="18034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И.А. Лыкова «Изобразительная деятельность в детском саду» </a:t>
            </a:r>
          </a:p>
          <a:p>
            <a:pPr indent="18034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Методическое пособие для специалистов дошкольных образовательных учреждений Москва Издательство Карапуз - Дидактика Творческий центр сфера 2007г.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031887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404664"/>
            <a:ext cx="392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 - Социализация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925262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648802"/>
            <a:ext cx="2455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 - Труд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813341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594440"/>
            <a:ext cx="3793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 - Безопасность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224579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692696"/>
            <a:ext cx="603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 - Художественное творчество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35010853"/>
              </p:ext>
            </p:extLst>
          </p:nvPr>
        </p:nvGraphicFramePr>
        <p:xfrm>
          <a:off x="1691680" y="1268760"/>
          <a:ext cx="55446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476672"/>
            <a:ext cx="552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 – Физическая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35857101"/>
              </p:ext>
            </p:extLst>
          </p:nvPr>
        </p:nvGraphicFramePr>
        <p:xfrm>
          <a:off x="1475656" y="1268760"/>
          <a:ext cx="583264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99792" y="513418"/>
            <a:ext cx="3119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Область -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306531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1"/>
            <a:ext cx="4466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CIMG6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0" y="2633430"/>
            <a:ext cx="5392733" cy="404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1064904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Проект: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Автозебра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нам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пришла»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декадника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30.09.13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11.10.13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Формировать у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основы  по ПДД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J:\CIMG6207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8288"/>
            <a:ext cx="2448272" cy="4082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054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567" y="87053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Проект:   Масленичная неделя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свете декадника 24.02.14. по -2.03.14г.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«Масленицу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встречай, зиму провожай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радостное праздничное настроение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Закрепить знание обрядовых песен, хороводов и игр.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56292"/>
            <a:ext cx="446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  <p:pic>
        <p:nvPicPr>
          <p:cNvPr id="2050" name="Picture 2" descr="J:\DSC04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0994"/>
            <a:ext cx="2880320" cy="3422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DCIM\101MSDCF\DSC04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00" y="3348999"/>
            <a:ext cx="2811770" cy="336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4372" y="404664"/>
            <a:ext cx="446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Проект: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Зимняя Олимпиада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свете декадника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07.02.14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23.02.14г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«Зимние виды спорта»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Знакомить  детей о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зимних видах спорта.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Оксана\Desktop\ОКСАНА\DSC05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75532"/>
            <a:ext cx="2173365" cy="2769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Оксана\Desktop\ОКСАНА\DSC05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28" y="3846922"/>
            <a:ext cx="2160240" cy="2999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Оксана\Desktop\ОКСАНА\DSC05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124743"/>
            <a:ext cx="3281418" cy="2400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11272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472" y="50552"/>
            <a:ext cx="6779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Интересные события в жизни группы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64864"/>
            <a:ext cx="856895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Дни рождения детей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Праздники, развлечения: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«Золотая осень »,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Автозебра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ень матери» 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«30 лет садику»,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«Новый год», «Масленица»,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«День Защитника Отечества»,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«8 Марта», «День смеха»,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«День Победы».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только начинаем вливаться в коллектив нашего детского сада, но мы участвуем во всех праздниках. Одним словом мы растем и развиваемся – это главное событие в жизни группы. </a:t>
            </a:r>
          </a:p>
        </p:txBody>
      </p:sp>
    </p:spTree>
    <p:extLst>
      <p:ext uri="{BB962C8B-B14F-4D97-AF65-F5344CB8AC3E}">
        <p14:creationId xmlns:p14="http://schemas.microsoft.com/office/powerpoint/2010/main" val="169049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820891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Формирование привычки здорового образа жизни.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(сберегающее здоровье, технология безопасности познай себя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Н.Н. Ефименко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«Театр физического развития и оздоровления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дошкольного возраста»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Пресс !999г.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Игровая и театральная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С.Л. Новоселова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«Игра дошкольника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для воспитателя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Москва. Просвещение 1989г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Экологическое воспитание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С.Н. Николаева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«Методика экологического воспитания дошкольников»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Издательский центр «Академия»,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2001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2" descr="C:\Users\Оксана\Downloads\659_orig_siz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80557"/>
            <a:ext cx="3380826" cy="23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P102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3614"/>
            <a:ext cx="4248472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01MSDCF\DSC04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16788"/>
            <a:ext cx="432048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:\Масленица\_MG_5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87439"/>
            <a:ext cx="4427984" cy="2951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ксана\Desktop\ОКСАНА\DSC027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41" y="170468"/>
            <a:ext cx="4091947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20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740" y="188640"/>
            <a:ext cx="6451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Новые формы работы с родителями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678" y="1052736"/>
            <a:ext cx="840356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Общие и групповые собрания;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 праздники;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Наглядно-информационные: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Информационно-ознакомительные: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открытых занятий – «Мамины посиделки» (Сервировка стола), «Воспитание культурно-гигиенических навыков»(как правильно мыть руки).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открытых дверей: «Нашему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садику 30 лет».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Выставки детских работ: «Дары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осени», «Зимний пейзаж»,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Новогодние игрушки», «Рисуем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папой», «Олимпиада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2014г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«Рисуем вместе с мамой»,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Путешествие в космос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Фотовыставки по сезонно.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5" name="Picture 2" descr="C:\Users\Оксана\Desktop\ОКСАНА\DSC05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79882"/>
            <a:ext cx="4788024" cy="2422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ксана\Desktop\ОКСАНА\DSC05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186472" cy="2215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7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Информационно-просветительные: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Информационные стенды: Это </a:t>
            </a:r>
            <a:r>
              <a:rPr lang="ru-RU" dirty="0"/>
              <a:t>интересно знать «Программа Д/с  - Дом радости под редакцией Крыловой Н.М.», «Вашему ребенку 3-4 года», «Основы правильного питания» и т.д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Папки-передвижки: «Если ребенок упрямится», «Как пошит новогодний костюм». «Как правильно общаться с детьми» и </a:t>
            </a:r>
            <a:r>
              <a:rPr lang="ru-RU" dirty="0" err="1" smtClean="0"/>
              <a:t>т.д</a:t>
            </a: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Тематические выставки:  ПДД, Масленица, Олимпиада и т.д.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1028" name="Picture 4" descr="H:\DCIM\101MSDCF\DSC05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9262">
            <a:off x="-101847" y="3598591"/>
            <a:ext cx="3515643" cy="2636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 descr="C:\Users\Оксана\Desktop\ОКСАНА\DSC05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472">
            <a:off x="5717612" y="4032270"/>
            <a:ext cx="3197341" cy="2520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3" descr="C:\Users\Оксана\Desktop\ОКСАНА\DSC05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511773" cy="2564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6404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0803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Открытые занятия для родителей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«Мамины посиделки» (сервировка стола) 22.11.13г.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«Воспитание культурно-гигиенических навыков» 24.01.14г.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:\DCIM\101MSDCF\DSC05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65" y="4653136"/>
            <a:ext cx="2712382" cy="2034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H:\DCIM\101MSDCF\DSC05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394">
            <a:off x="5952996" y="2399196"/>
            <a:ext cx="2872203" cy="2154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:\DCIM\101MSDCF\DSC05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242">
            <a:off x="251520" y="2824536"/>
            <a:ext cx="3899925" cy="2924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7973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661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Обновление предметно-развивающей среды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по преобразованию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предметно-развивающей среды оказала благоприятное влияние на развитие творческих способностей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соответствовать по всем направлениям ФГТ.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«Черепашка», «Волшебная восьмерка», «Чудо цветик», «Шнуровка», «Пяти парусный кораблик».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Игры-карточки: «Цвет и форма», «Большой, средний, маленький», «Высокий и низкий», «Длинный, короткий», «Лото» (ПДД, овощи, фрукты, цвет, форма).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Конструкторы: «Настольный и напольный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(Крупный и мелкий),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«Пирамидки», «Матрешки», «Ленточки»,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C:\Users\Оксана\Desktop\ОКСАНА\картинки\DSC04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3867982" cy="1662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36" y="4305915"/>
            <a:ext cx="2671044" cy="2254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409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 интегративного качества дошкольника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666" y="98072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степень влияния образовательного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процесса (по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целостного, комплексного, интерактивного подхода к воспитанию дошкольника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индивидуальности Н.М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Крылова В.Т. Иванова «Детский сад - Дом радости» Пермь 2006г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развитие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674" y="2564904"/>
            <a:ext cx="8424936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Физически развитый, овладевший основными культурно-гигиеническими навыками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положительная  динамика в овладении основными культурно-гигиеническими навыками,  выполнении доступных гигиенических процедур и потребности в двигательной активности. Анализируя динамику развития интегративного качества «Физически развитый, овладевший основными культурно-гигиеническими навыками» важно отметить повышение уровня развития данного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качества. </a:t>
            </a:r>
            <a:r>
              <a:rPr lang="ru-RU" dirty="0"/>
              <a:t>количество детей с достаточным уровнем  </a:t>
            </a:r>
            <a:r>
              <a:rPr lang="ru-RU" dirty="0" smtClean="0"/>
              <a:t>возросло: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– от 10,3% до 0                         С. – 24,2% до 0                    В. От 0 до 22,3%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от 65,5 % до 7,4%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от 0 до 70,3%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65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20891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 startAt="2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Любознательный,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активный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результатов развития интегративного качества «любознательный, активный» показывает увеличение количества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достаточным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уровнем познавательных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интересов: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от 27,6% до 3,7%                С. от 31% до 14,8             В. от 0 до 29,6%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 41,4% до 7,4%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0 до 44,4%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pPr marL="400050" indent="-400050">
              <a:lnSpc>
                <a:spcPct val="150000"/>
              </a:lnSpc>
              <a:buFont typeface="+mj-lt"/>
              <a:buAutoNum type="romanUcPeriod" startAt="3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Эмоционально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отзывчивый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отметить результативность деятельности по развитию исследуемого интегративного качества.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озросло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достаточным уровнем понимания эмоциональных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состояний.  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огут самостоятельно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правильно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 эмоциональное состояние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сверстников и взрослых,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причину,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прогнозы дальнейшего развития ситуации.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от 44,8% до 11,1               С. от 24,2% до 29,6%          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0 до 25,9%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31% до 0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 0 до 33,4%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618"/>
            <a:ext cx="8784976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 startAt="4"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Овладевший средствами общения и способами взаимодействия со взрослыми и сверстниками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данного качества находится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дети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разные средства общения (вербальные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невербальные),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владеют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конструктивными способами взаимодействия со взрослыми и сверстниками.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от 37% до 11,1%               С. от 20,7% до 25,9%             В. от 0 до 25,9%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 41,4 до 3,7%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 0 до 33,4%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поведения.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нашей группы знают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соблюдают правила поведения на улице, в общественных местах, используют в общении  «вежливые» слова, соблюдают  элементарные общепринятые моральные нормы и правила поведения, умеют решать спорные вопросы и улаживать конфликты с помощью речи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от 17,2% до 3,7%               С. от 58,7% до 37%              В. от 0 до 37%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 24,1% до 3,7%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 0 до 18,6%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3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 startAt="6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Способный решать интеллектуальные и личностные задачи (проблемы), адекватные возрасту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умеют реализовывать замысел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конструировании, рисовании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возрастом владеют элементарными навыками самообслуживания, умеют самостоятельно находить интересное для себя занятие.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от 41,4% до 7,4%                   С. от 20,7% до 22,2%             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0 до 18,5%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 37,9% до 11,1%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0 до 40,7%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 startAt="7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Овладевший универсальными предпосылками учебной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деятельности: умение  работать по правилу и по образцу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 показывают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положительные изменения в развитии интегративного качества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Н. от 41,4% до 11,1%                С. от 24,1% до 29,6%               В. от 0 до 26%</a:t>
            </a:r>
            <a:endParaRPr lang="ru-RU" dirty="0"/>
          </a:p>
          <a:p>
            <a:r>
              <a:rPr lang="ru-RU" dirty="0" err="1" smtClean="0"/>
              <a:t>Н.с</a:t>
            </a:r>
            <a:r>
              <a:rPr lang="ru-RU" dirty="0" smtClean="0"/>
              <a:t> от 34,5% до 3,7%                 </a:t>
            </a:r>
            <a:r>
              <a:rPr lang="ru-RU" dirty="0" err="1" smtClean="0"/>
              <a:t>В.с</a:t>
            </a:r>
            <a:r>
              <a:rPr lang="ru-RU" dirty="0" smtClean="0"/>
              <a:t> от 0 до 29,6%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4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 startAt="8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Имеющий первичные представления о себе, семье, обществе (ближайшем социуме), государстве (стране), мире 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природе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Полученные результаты показали, что  увеличилось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имеющих более полное представление о себе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от 62,1% до 0                       С. от 20,7% до 40,8%            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0 до 26%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 17,2% до 40,8%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0 до 14,8%</a:t>
            </a:r>
          </a:p>
          <a:p>
            <a:pPr marL="400050" indent="-400050">
              <a:buFont typeface="+mj-lt"/>
              <a:buAutoNum type="romanUcPeriod" startAt="9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Овладевший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умениями 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навыками, необходимыми для осуществления различных видов детской деятельности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развития данного качества позволяет сделать выводы о позитивной стабильности в развитии детей. Это объясняется переходом детей на стабильно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развития. Полученные результаты подтверждают, что у дошкольников сформированы умения и навыки, необходимые для осуществления различных видов детской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>
              <a:buFont typeface="+mj-lt"/>
              <a:buAutoNum type="romanU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7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28643"/>
            <a:ext cx="835292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Человек в истории культуры (нравственно – патриотическое воспитание, родной край)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Г.Н.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Калайтановой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Агуреева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«Развитие представлений о человеке в истории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воспитателя    Ростов-на-Дону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Издательство РОИПК и ПРПО 2001г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Л.В. Музыченко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«Азовские родники Дона»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ознакомлению детей дошкольного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возраста и культурой донского казачества.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Ростов-на-Дону     Издательство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ДПОРО    РИПК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ППРО 2010г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Лиштван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«Конструирование»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для воспитателя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Сосква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Просвещение 1981г.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 startAt="10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Итоговый результат формирования интегративных качеств дошкольников.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года дети развивались согласно возрасту, изучали программные материалы и показали позитивную динамику по всем направлениям развития.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группы осуществлялась исходя из основных годовых задач и в соответствии с годовым планом работы МБДОУ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«Лакомка»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учебный год.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позволил сделать вывод о том,  что у большинства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нашей группы сформированы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физические качества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самостоятельно  проводят доступные возрасту гигиенические процедуры; соблюдают элементарные правила  здорового образа жизни; выполняют правила поведения на улице и в общественных местах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повысился 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активности,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любознательности.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дети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проявляют интерес к различным видам детской деятельности: конструированию, изобразительной деятельности, игре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«эмоционально отзывчивый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качестве 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уровне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развиты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сопереживание персонажам сказок, историй, рассказов, дети более эмоционально стали реагировать на произведения искусства, проявлять эмоциональную отзывчивость в деятельности и общении без специального воздействия со стороны взрослого.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41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проявляют инициативу в общении, принимают на себя функцию организатора,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дети вносят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свои предложения, распределяют обязанности, проявляют умения выслушать, согласовать свои предложения, уступить, убедить.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детей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возрастает осознание личной ответственности за успехи в различных сферах, а значит, возрастает способность управлять своим поведением и планировать свои действия. 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результате работы у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сформированы знания о своем имени, возрасте, адресе, о своих достоинствах и перспективах развития; дети получили и усвоили представления о своей стране, городе, многообразии стран и государств, имеют представление о Российской армии, знают военные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937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610" y="2967335"/>
            <a:ext cx="751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САМООБРАЗОВАНИЕ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Фото1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32766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Фото10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239">
            <a:off x="710620" y="441726"/>
            <a:ext cx="2592387" cy="2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63605"/>
            <a:ext cx="8424936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этом году на базе нашего МБДОУ №59 «Лакомка»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мае месяце прослушали авторский семинар Е.Е.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Кочемасовой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Е.И.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Косаткиной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объеме 16 часов по проблеме: «Технология реализации примерной основной образовательной программы «Мир открытий» в соответствии с требованиями Федерального государственного образовательного стандарта дошкольного образования»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ксана\Desktop\ОКСАНА\Оксана\DSC05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246107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1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ОКСАНА\Оксана\DSC04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84984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6409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течении учебного года активно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принималаи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в ДОУ, разрабатывала проекты, посетили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Гузенко Н.Н. – «Для чего нужна артикуляционная гимнастика»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Октября.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новую технологию по девайсам.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течении года получала информацию по теме: «Знакомство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новыми информационно - коммуникативными технологиями (девайсы)»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теоритическую и практическую.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Юрицина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Е.Г. «Русские художники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Инновационные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художественной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выразительности, художественной    техники и материалы» - Октябрь, А.Д. Долбня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(элементы) - РТВ»  - Декабря,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Пятницкая В.В. Игры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                            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Ноябрь,  Истомина И.В. «Развитие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мелкой моторики -  рисование песком» -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Октябрь,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Тураманова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З.Р. «Природа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нашего края» - Май.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970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Мои папки\фото\Фото с работы\20131008_104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704524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7782" y="260648"/>
            <a:ext cx="85746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Турамановой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З.Р. – занятие  по развитию речи в средней группе «Путешествие в осень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Ноябрь,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Юрицина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Е.Г. интегрирование занятие развитие речи – рисование «Красивые цветы для снегурочки» - Март,  Ознакомление с окружающим «С чего начинается Родина» - Апрель 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А.Д. Долбня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(элементы) - РТВ»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Март,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Карастелева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С.А. по ФЭМП «Путешествие в страну головоломок»- Февраль, Духова М.В.  Развитие речи «Магазин игрушек» - Февраль,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Пятнецкая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В.В.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«Сказочные лабиринты игры» -                  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Апрель;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Открытый просмотр: Духова М.В.                    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по ПДД «Буратино в гостях у детей»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- Апрель,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Карастелева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С.А. развитие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речи «Играем пальчиками и развиваем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речь» - Апрель.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210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81308139"/>
              </p:ext>
            </p:extLst>
          </p:nvPr>
        </p:nvGraphicFramePr>
        <p:xfrm>
          <a:off x="179512" y="188640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053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6296" y="476672"/>
            <a:ext cx="604867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cap="all" dirty="0" err="1">
                <a:effectLst>
                  <a:reflection blurRad="12700" stA="50000" endPos="50000" dist="5004" dir="5400000" sy="-100000"/>
                </a:effectLst>
                <a:latin typeface="Times New Roman" pitchFamily="18" charset="0"/>
                <a:cs typeface="Times New Roman" pitchFamily="18" charset="0"/>
              </a:rPr>
              <a:t>Балыбердина</a:t>
            </a:r>
            <a:r>
              <a:rPr lang="ru-RU" sz="3200" b="1" i="1" cap="all" dirty="0">
                <a:effectLst>
                  <a:reflection blurRad="12700" stA="50000" endPos="50000" dist="5004" dir="5400000" sy="-100000"/>
                </a:effectLst>
                <a:latin typeface="Times New Roman" pitchFamily="18" charset="0"/>
                <a:cs typeface="Times New Roman" pitchFamily="18" charset="0"/>
              </a:rPr>
              <a:t> Оксана Васильевна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852936"/>
            <a:ext cx="4572000" cy="27959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Должность: воспитатель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Образование: Высшее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Квалификация: I категория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Педагогический стаж: 4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данном учреждении: 7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77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956" y="365541"/>
            <a:ext cx="606023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«Применение информационно-коммуникативных технологий в процессе ознакомления с окружающим миром как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средство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развития познавательной активности дошкольника»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Фото11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44" y="1988840"/>
            <a:ext cx="3218344" cy="42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19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4345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Приоритетным направлениям своей работе, считаю познавательно-речевое направление.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своей работа с детьми старалась применять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 коммуникативные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технологии в окружающем мире.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ИТК позволяет мне сделать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образовательный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старших дошкольников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емким,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зрелищным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комфортным.</a:t>
            </a:r>
            <a:endParaRPr lang="ru-RU" sz="2000" dirty="0"/>
          </a:p>
        </p:txBody>
      </p:sp>
      <p:pic>
        <p:nvPicPr>
          <p:cNvPr id="3" name="Picture 10" descr="Фото10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154">
            <a:off x="5348609" y="2650853"/>
            <a:ext cx="2640226" cy="38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9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5716" y="130394"/>
            <a:ext cx="548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группы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Возраст 3-4 года;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Списочный состав 28 детей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Девочек  - 15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Мальчиков - 13.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Оксана\Desktop\ОКСАНА\картинки\DSC04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1376"/>
            <a:ext cx="7803692" cy="396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794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39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Изучила методическую литературу:  «Информационно-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коммуникативные технологии в дошкольном образовании»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редакцией Т.С. Комарова,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И.И. Комарова, 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Тумков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издательство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-Синтез.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Серия «От рождения до школы» 2011г.</a:t>
            </a:r>
          </a:p>
          <a:p>
            <a:pPr>
              <a:lnSpc>
                <a:spcPct val="150000"/>
              </a:lnSpc>
            </a:pP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Журнал: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Современное Дошкольное образование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Е.С. Кузнецова, И.В.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Семенец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«Использование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информационных технологий в деятельности ДОУ,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отражение информационно-коммуникативной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компетенции руководителя» №8 2013  2013г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Статья - «Значение использование ИТК в процессе развития дошкольников»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«Гигиена работы с компьютером»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«Компьютерная зависимость»</a:t>
            </a:r>
          </a:p>
        </p:txBody>
      </p:sp>
    </p:spTree>
    <p:extLst>
      <p:ext uri="{BB962C8B-B14F-4D97-AF65-F5344CB8AC3E}">
        <p14:creationId xmlns:p14="http://schemas.microsoft.com/office/powerpoint/2010/main" val="515571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esktop\ОКСАНА\Оксана\DSC04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9237" y="2760720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3173" y="2196657"/>
            <a:ext cx="53972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«Инновационно - коммуникативные  технологии в социально-личностное направление (область социализация, труд, безопасность)»;«Инновационно - коммуникативные  технологии в познавательно-речевом  направлении (область познания</a:t>
            </a:r>
            <a:r>
              <a:rPr lang="ru-RU" dirty="0" smtClean="0"/>
              <a:t>)»; </a:t>
            </a:r>
            <a:r>
              <a:rPr lang="ru-RU" dirty="0"/>
              <a:t>«Инновационно - коммуникативные  технологии в познавательно-речевом  направлении (область коммуникация, чтение художественной литературы</a:t>
            </a:r>
            <a:r>
              <a:rPr lang="ru-RU" dirty="0" smtClean="0"/>
              <a:t>.)»; </a:t>
            </a:r>
            <a:r>
              <a:rPr lang="ru-RU" dirty="0"/>
              <a:t>«Знакомство информационно -коммуникативных технологий через устройства (</a:t>
            </a:r>
            <a:r>
              <a:rPr lang="ru-RU" dirty="0" err="1"/>
              <a:t>флешки</a:t>
            </a:r>
            <a:r>
              <a:rPr lang="ru-RU" dirty="0" smtClean="0"/>
              <a:t>)»; </a:t>
            </a:r>
            <a:r>
              <a:rPr lang="ru-RU" dirty="0"/>
              <a:t>«Закрепление знаний в  информационно -коммуникативных технологиях</a:t>
            </a:r>
            <a:r>
              <a:rPr lang="ru-RU" dirty="0" smtClean="0"/>
              <a:t>»;</a:t>
            </a:r>
            <a:r>
              <a:rPr lang="ru-RU" dirty="0"/>
              <a:t> Итоговое занятие. «Чему мы научились</a:t>
            </a:r>
            <a:r>
              <a:rPr lang="ru-RU" dirty="0" smtClean="0"/>
              <a:t>».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825" y="188640"/>
            <a:ext cx="88216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Мною был показан мастер-класс,  разработан перспективный план на тему: «Знакомство с новыми информационно - коммуникативными технологиями (девайсы)» ; с </a:t>
            </a:r>
            <a:r>
              <a:rPr lang="ru-RU" dirty="0" smtClean="0"/>
              <a:t>целью -  </a:t>
            </a:r>
            <a:r>
              <a:rPr lang="ru-RU" dirty="0">
                <a:latin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</a:rPr>
              <a:t>пособствовать </a:t>
            </a:r>
            <a:r>
              <a:rPr lang="ru-RU" dirty="0">
                <a:latin typeface="Times New Roman" pitchFamily="18" charset="0"/>
              </a:rPr>
              <a:t>повышению интереса педагогов к поиску интересных методов и информационно - коммуникативных технологий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</a:rPr>
              <a:t>в работе с детьми. Повышение уровня профессионализма воспитателей. </a:t>
            </a:r>
          </a:p>
          <a:p>
            <a:r>
              <a:rPr lang="ru-RU" dirty="0" smtClean="0"/>
              <a:t>.  </a:t>
            </a:r>
            <a:r>
              <a:rPr lang="ru-RU" dirty="0"/>
              <a:t>В течение года давала информацию по темам</a:t>
            </a:r>
            <a:r>
              <a:rPr lang="ru-RU" dirty="0" smtClean="0"/>
              <a:t>:</a:t>
            </a:r>
            <a:r>
              <a:rPr lang="ru-RU" dirty="0"/>
              <a:t> «Инновационно - коммуникативные  технологии в художественно-эстетическом направлении»; </a:t>
            </a:r>
          </a:p>
        </p:txBody>
      </p:sp>
    </p:spTree>
    <p:extLst>
      <p:ext uri="{BB962C8B-B14F-4D97-AF65-F5344CB8AC3E}">
        <p14:creationId xmlns:p14="http://schemas.microsoft.com/office/powerpoint/2010/main" val="2351228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работу по самообразованию.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в своей педагогической деятельности информационно-коммуникативные технологии.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Принимать активное участие в ДОУ.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окружающую среду в соответствии с возрастом.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13949"/>
            <a:ext cx="5826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Перспективы на следующий год</a:t>
            </a:r>
          </a:p>
        </p:txBody>
      </p:sp>
    </p:spTree>
    <p:extLst>
      <p:ext uri="{BB962C8B-B14F-4D97-AF65-F5344CB8AC3E}">
        <p14:creationId xmlns:p14="http://schemas.microsoft.com/office/powerpoint/2010/main" val="3572892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551582"/>
            <a:ext cx="538234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cap="all" dirty="0" err="1">
                <a:effectLst>
                  <a:reflection blurRad="12700" stA="50000" endPos="50000" dist="5004" dir="5400000" sy="-100000"/>
                </a:effectLst>
                <a:latin typeface="Times New Roman" pitchFamily="18" charset="0"/>
                <a:cs typeface="Times New Roman" pitchFamily="18" charset="0"/>
              </a:rPr>
              <a:t>Калашник</a:t>
            </a:r>
            <a:r>
              <a:rPr lang="ru-RU" sz="3200" b="1" i="1" cap="all" dirty="0">
                <a:effectLst>
                  <a:reflection blurRad="12700" stA="50000" endPos="50000" dist="5004" dir="5400000" sy="-100000"/>
                </a:effectLst>
                <a:latin typeface="Times New Roman" pitchFamily="18" charset="0"/>
                <a:cs typeface="Times New Roman" pitchFamily="18" charset="0"/>
              </a:rPr>
              <a:t> Людмила Викторовна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0148" y="2492896"/>
            <a:ext cx="4572000" cy="33499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Должность: воспитатель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Образование: средне-специальное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Квалификация: I категория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данном учреждении: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23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332656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«Воспитание нравственных качеств детей дошкольного возраста посредствам народных сказок»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66" y="1988840"/>
            <a:ext cx="8570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Русские сказки – без сомнения заслуживают большего внимания: они память нашего давно минувшего, они – хранилище русской  народности.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Н. А. Некрасов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8" y="3789040"/>
            <a:ext cx="4535487" cy="24415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3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07" y="3645024"/>
            <a:ext cx="4155959" cy="30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14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 txBox="1">
            <a:spLocks/>
          </p:cNvSpPr>
          <p:nvPr/>
        </p:nvSpPr>
        <p:spPr>
          <a:xfrm>
            <a:off x="456779" y="116632"/>
            <a:ext cx="8219256" cy="11569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– изучение влияние русских народных сказок на развитие нравственных качеств детей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1126393"/>
            <a:ext cx="8629774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Приоритетное направление моей работы – познавательно –речевое .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Изучила литературу по теме: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Воспитание  детей на традициях русской культуры»  Лунина Г. В.   М 2005г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Духовно – нравственное воспитание средствами авторских сказок» 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Короткова Л. Д. 2006г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«Воспитание детей на традициях народной культуры»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Ватаман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 П.  Волгоград     2008г   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Социально-личностное «Приобщение детей к истокам русской народной культуре» О.Л. Князева, М.Д.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Маханева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СПб 1997г.     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приобщение ребенка к 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социальному миру – Дошкольное 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№1 1996г.                                                                                              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Изучила ФГТ и комментарии к нему</a:t>
            </a:r>
          </a:p>
        </p:txBody>
      </p:sp>
      <p:pic>
        <p:nvPicPr>
          <p:cNvPr id="4" name="Picture 7" descr="C:\Users\1\Desktop\ecdd7a1621d7f753a1ac45e83a861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60" y="4364360"/>
            <a:ext cx="3910534" cy="24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866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Инновационная   деятельность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199" y="1484784"/>
            <a:ext cx="8546293" cy="46413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 на ФГОС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Владение проектной деятельностью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Овладение компьютерной грамотностью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1344886289_school-supplies-2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151573" cy="3960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4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13949"/>
            <a:ext cx="5826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Перспективы на следующий год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755576" y="1556792"/>
            <a:ext cx="7408333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полноценное развитие, образование и воспитание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совершенствованию предметно – развивающей среды в группе в соответствии ФГОС.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работу с родителями.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уровень педагогического мастерства: самообразование, обучение на курсах.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Активное участие в ДОУ, района.</a:t>
            </a:r>
          </a:p>
          <a:p>
            <a:pPr marL="0" indent="0">
              <a:buFont typeface="Arial" pitchFamily="34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gimnaz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6433"/>
            <a:ext cx="2720905" cy="3331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38686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04664"/>
            <a:ext cx="2773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Посещаемость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56296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Инновации </a:t>
            </a: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образовательной </a:t>
            </a: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3" y="188640"/>
            <a:ext cx="3938587" cy="2219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6" descr="C:\Users\Оксана\Desktop\ОКСАНА\картинки\Фото1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2102" y="3759386"/>
            <a:ext cx="2445126" cy="32601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8" name="Picture 3" descr="C:\Users\Оксана\Desktop\ОКСАНА\картинки\Фото1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115">
            <a:off x="606669" y="2976672"/>
            <a:ext cx="2695225" cy="35936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34010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0648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Физическое направление:</a:t>
            </a: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Область – физическая культура,  здоровье.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Цели: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сохранять и укреплять здоровье детей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у детей интерес 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физической культурой;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Совершенствовать навыки здорового образа жизни.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8153639"/>
              </p:ext>
            </p:extLst>
          </p:nvPr>
        </p:nvGraphicFramePr>
        <p:xfrm>
          <a:off x="45720" y="233363"/>
          <a:ext cx="9144000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Organization Chart 16"/>
          <p:cNvGrpSpPr>
            <a:grpSpLocks/>
          </p:cNvGrpSpPr>
          <p:nvPr/>
        </p:nvGrpSpPr>
        <p:grpSpPr bwMode="auto">
          <a:xfrm>
            <a:off x="153988" y="233363"/>
            <a:ext cx="9144000" cy="5643562"/>
            <a:chOff x="272" y="264"/>
            <a:chExt cx="3584" cy="3555"/>
          </a:xfrm>
        </p:grpSpPr>
        <p:cxnSp>
          <p:nvCxnSpPr>
            <p:cNvPr id="1028" name="_s1028"/>
            <p:cNvCxnSpPr>
              <a:cxnSpLocks noChangeShapeType="1"/>
              <a:stCxn id="14" idx="0"/>
              <a:endCxn id="7" idx="2"/>
            </p:cNvCxnSpPr>
            <p:nvPr/>
          </p:nvCxnSpPr>
          <p:spPr bwMode="auto">
            <a:xfrm rot="16200000">
              <a:off x="511" y="1508"/>
              <a:ext cx="2223" cy="1130"/>
            </a:xfrm>
            <a:prstGeom prst="bentConnector3">
              <a:avLst>
                <a:gd name="adj1" fmla="val 324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endCxn id="7" idx="3"/>
            </p:cNvCxnSpPr>
            <p:nvPr/>
          </p:nvCxnSpPr>
          <p:spPr bwMode="auto">
            <a:xfrm rot="5400000" flipH="1">
              <a:off x="2314" y="1186"/>
              <a:ext cx="1917" cy="7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1357" y="1792"/>
              <a:ext cx="2450" cy="788"/>
            </a:xfrm>
            <a:prstGeom prst="bentConnector3">
              <a:avLst>
                <a:gd name="adj1" fmla="val 294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</p:cNvCxnSpPr>
            <p:nvPr/>
          </p:nvCxnSpPr>
          <p:spPr bwMode="auto">
            <a:xfrm rot="10800000" flipH="1">
              <a:off x="508" y="616"/>
              <a:ext cx="1076" cy="2059"/>
            </a:xfrm>
            <a:prstGeom prst="bentConnector3">
              <a:avLst>
                <a:gd name="adj1" fmla="val -416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</p:cNvCxnSpPr>
            <p:nvPr/>
          </p:nvCxnSpPr>
          <p:spPr bwMode="auto">
            <a:xfrm rot="5400000" flipH="1">
              <a:off x="2295" y="188"/>
              <a:ext cx="901" cy="1087"/>
            </a:xfrm>
            <a:prstGeom prst="bentConnector3">
              <a:avLst>
                <a:gd name="adj1" fmla="val 799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705" y="1357"/>
              <a:ext cx="880" cy="87"/>
            </a:xfrm>
            <a:prstGeom prst="bentConnector3">
              <a:avLst>
                <a:gd name="adj1" fmla="val 818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432" y="415"/>
              <a:ext cx="210" cy="1302"/>
            </a:xfrm>
            <a:prstGeom prst="bentConnector3">
              <a:avLst>
                <a:gd name="adj1" fmla="val 34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035"/>
            <p:cNvSpPr>
              <a:spLocks noChangeArrowheads="1"/>
            </p:cNvSpPr>
            <p:nvPr/>
          </p:nvSpPr>
          <p:spPr bwMode="auto">
            <a:xfrm>
              <a:off x="1496" y="281"/>
              <a:ext cx="1383" cy="68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Дети научились</a:t>
              </a:r>
            </a:p>
          </p:txBody>
        </p:sp>
        <p:sp>
          <p:nvSpPr>
            <p:cNvPr id="8" name="_s1036"/>
            <p:cNvSpPr>
              <a:spLocks noChangeArrowheads="1"/>
            </p:cNvSpPr>
            <p:nvPr/>
          </p:nvSpPr>
          <p:spPr bwMode="auto">
            <a:xfrm>
              <a:off x="272" y="1171"/>
              <a:ext cx="1228" cy="5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Сохранять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направление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при ходьбе </a:t>
              </a:r>
            </a:p>
          </p:txBody>
        </p:sp>
        <p:sp>
          <p:nvSpPr>
            <p:cNvPr id="9" name="_s1037"/>
            <p:cNvSpPr>
              <a:spLocks noChangeArrowheads="1"/>
            </p:cNvSpPr>
            <p:nvPr/>
          </p:nvSpPr>
          <p:spPr bwMode="auto">
            <a:xfrm>
              <a:off x="1524" y="1841"/>
              <a:ext cx="1155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Сохранять равновесие</a:t>
              </a:r>
            </a:p>
          </p:txBody>
        </p:sp>
        <p:sp>
          <p:nvSpPr>
            <p:cNvPr id="10" name="_s1038"/>
            <p:cNvSpPr>
              <a:spLocks noChangeArrowheads="1"/>
            </p:cNvSpPr>
            <p:nvPr/>
          </p:nvSpPr>
          <p:spPr bwMode="auto">
            <a:xfrm>
              <a:off x="2625" y="1188"/>
              <a:ext cx="1171" cy="45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Бегать по заданию</a:t>
              </a:r>
            </a:p>
          </p:txBody>
        </p:sp>
        <p:sp>
          <p:nvSpPr>
            <p:cNvPr id="11" name="_s1039"/>
            <p:cNvSpPr>
              <a:spLocks noChangeArrowheads="1"/>
            </p:cNvSpPr>
            <p:nvPr/>
          </p:nvSpPr>
          <p:spPr bwMode="auto">
            <a:xfrm>
              <a:off x="395" y="2521"/>
              <a:ext cx="1210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Ползать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 четвереньках</a:t>
              </a:r>
            </a:p>
          </p:txBody>
        </p:sp>
        <p:sp>
          <p:nvSpPr>
            <p:cNvPr id="12" name="_s1040"/>
            <p:cNvSpPr>
              <a:spLocks noChangeArrowheads="1"/>
            </p:cNvSpPr>
            <p:nvPr/>
          </p:nvSpPr>
          <p:spPr bwMode="auto">
            <a:xfrm>
              <a:off x="2371" y="3411"/>
              <a:ext cx="1210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Катать и бросать мяч.</a:t>
              </a:r>
            </a:p>
          </p:txBody>
        </p:sp>
        <p:sp>
          <p:nvSpPr>
            <p:cNvPr id="13" name="_s1041"/>
            <p:cNvSpPr>
              <a:spLocks noChangeArrowheads="1"/>
            </p:cNvSpPr>
            <p:nvPr/>
          </p:nvSpPr>
          <p:spPr bwMode="auto">
            <a:xfrm>
              <a:off x="2585" y="2521"/>
              <a:ext cx="1211" cy="3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Отталкиваться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при прыжке.</a:t>
              </a:r>
            </a:p>
          </p:txBody>
        </p:sp>
        <p:sp>
          <p:nvSpPr>
            <p:cNvPr id="14" name="_s1042"/>
            <p:cNvSpPr>
              <a:spLocks noChangeArrowheads="1"/>
            </p:cNvSpPr>
            <p:nvPr/>
          </p:nvSpPr>
          <p:spPr bwMode="auto">
            <a:xfrm>
              <a:off x="367" y="3184"/>
              <a:ext cx="1383" cy="5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Проявляют интерес 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оздоровительным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процедурам.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6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1500</TotalTime>
  <Words>2505</Words>
  <Application>Microsoft Office PowerPoint</Application>
  <PresentationFormat>Экран (4:3)</PresentationFormat>
  <Paragraphs>373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Исполнительная</vt:lpstr>
      <vt:lpstr>Аналитический отчет: «Педагогические достижения  за 2013 – 2014 уч.г.» 2-й младшей группы «Колобок»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132</cp:revision>
  <dcterms:created xsi:type="dcterms:W3CDTF">2014-05-28T16:52:26Z</dcterms:created>
  <dcterms:modified xsi:type="dcterms:W3CDTF">2014-06-23T10:04:34Z</dcterms:modified>
</cp:coreProperties>
</file>