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1" r:id="rId4"/>
    <p:sldId id="261" r:id="rId5"/>
    <p:sldId id="283" r:id="rId6"/>
    <p:sldId id="273" r:id="rId7"/>
    <p:sldId id="270" r:id="rId8"/>
    <p:sldId id="271" r:id="rId9"/>
    <p:sldId id="276" r:id="rId10"/>
    <p:sldId id="277" r:id="rId11"/>
    <p:sldId id="287" r:id="rId12"/>
    <p:sldId id="279" r:id="rId13"/>
    <p:sldId id="288" r:id="rId14"/>
    <p:sldId id="274" r:id="rId15"/>
    <p:sldId id="275" r:id="rId16"/>
    <p:sldId id="262" r:id="rId17"/>
    <p:sldId id="263" r:id="rId18"/>
    <p:sldId id="264" r:id="rId19"/>
    <p:sldId id="266" r:id="rId20"/>
    <p:sldId id="267" r:id="rId21"/>
    <p:sldId id="265" r:id="rId22"/>
    <p:sldId id="282" r:id="rId23"/>
    <p:sldId id="292" r:id="rId24"/>
    <p:sldId id="284" r:id="rId25"/>
    <p:sldId id="285" r:id="rId26"/>
    <p:sldId id="290" r:id="rId27"/>
    <p:sldId id="291" r:id="rId28"/>
    <p:sldId id="280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9" autoAdjust="0"/>
    <p:restoredTop sz="94660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20T14:54:53.953" idx="1">
    <p:pos x="10" y="10"/>
    <p:text>" Юные россияне"</p:text>
  </p:cm>
  <p:cm authorId="0" dt="2014-06-20T14:57:29.484" idx="2">
    <p:pos x="1701" y="2795"/>
    <p:text>" Чудеса в математике". Воскобович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53CDC-98B5-48EA-B73F-1210702C4E2D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261DB-7FC9-4A0E-8175-7BBADE48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CBD44-7802-46EB-AF41-BE3AF271753D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C4D7-ADF8-4D0B-AF9B-E3D68283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1B8E-A7D6-4BD2-B593-370127DD5680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90CA-ED9A-4545-8D30-341C68E9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comments" Target="../comments/comment1.xml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846640" cy="2907754"/>
          </a:xfrm>
        </p:spPr>
        <p:txBody>
          <a:bodyPr>
            <a:normAutofit/>
          </a:bodyPr>
          <a:lstStyle/>
          <a:p>
            <a:r>
              <a:rPr lang="ru-RU" dirty="0" smtClean="0"/>
              <a:t>Аналитический отчет: педагогические достижения за 2013-2014гг группы № 7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Забавушка</a:t>
            </a:r>
            <a:r>
              <a:rPr lang="ru-RU" dirty="0" smtClean="0"/>
              <a:t>»( средняя)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40760" cy="1345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Воспитатели : </a:t>
            </a:r>
          </a:p>
          <a:p>
            <a:r>
              <a:rPr lang="ru-RU" dirty="0" smtClean="0"/>
              <a:t>Бойчук С.С</a:t>
            </a:r>
          </a:p>
          <a:p>
            <a:r>
              <a:rPr lang="ru-RU" dirty="0" smtClean="0"/>
              <a:t>Поспеева Я.Н.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Художественно – эстетическое направление. Цели: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Способствовать обогащению художественными впечатлениями и знаниями в области изобразительного искусства; развитию интереса к художественному творчеству. Развивать способности к изобразительной деятельности. Способствовать развитию эстетических чувств, художественного вкуса.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Создать благоприятные возможности  для получения ребенком полноценных музыкальных впечатлений. Развивать музыкально – эстетические чувства. Расширять представления  о музыкальных жанрах. Содействовать накоплению опыта передавать в движениях особенности музыкального образа произведения. Развивать чувство ритма.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Мы достигли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Дети воспринимают художественное произведение: откликаются на его красоту и настроение образа. Создали ситуацию для свободного, творческого применения разных декоративных элементов.  В рисовании знают традиционные материалы; умеют рисовать не только кисточками, но и поролоновыми тампонами, пальцами; делать рисунок выразительным. Развивали чувство формы и пропорций. В лепке  дети умеют вылепить фигурки в образе птиц, человека, построить несложную сюжетную композицию.  В аппликации дети владеют способами выкладывания и наклеивания готовых форм; умеют резать по прямой; проявляют творчество в деятельности.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Дети проявляют интерес к миру музыки. Умеют различать характер, настроение музыкальных произведений. Умеют  двигаться в хороводах. Овладели основными танцевальными движениями. Дети с удовольствием поют, танцуют.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апка Света\Фото 2014\PICT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38600" cy="3028950"/>
          </a:xfrm>
          <a:prstGeom prst="rect">
            <a:avLst/>
          </a:prstGeom>
          <a:noFill/>
        </p:spPr>
      </p:pic>
      <p:pic>
        <p:nvPicPr>
          <p:cNvPr id="3" name="Picture 3" descr="D:\Папка Света\Фото 2014\PICT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8600" cy="3028950"/>
          </a:xfrm>
          <a:prstGeom prst="rect">
            <a:avLst/>
          </a:prstGeom>
          <a:noFill/>
        </p:spPr>
      </p:pic>
      <p:pic>
        <p:nvPicPr>
          <p:cNvPr id="4" name="Picture 4" descr="D:\Папка Света\Фото 2014\PICT0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501008"/>
            <a:ext cx="3996442" cy="3024336"/>
          </a:xfrm>
          <a:prstGeom prst="rect">
            <a:avLst/>
          </a:prstGeom>
          <a:noFill/>
        </p:spPr>
      </p:pic>
      <p:pic>
        <p:nvPicPr>
          <p:cNvPr id="5" name="Picture 4" descr="D:\Папка Света\Фото 2014\PICT0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Социально – личностное направление. Цели: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Научить согласовывать игровые действия с принятой ролью. Создать благоприятные условия для объединения нескольких детей в совместной игре; обогатить ролевые действия. Обогатить развитие игр по сюжетам сказок. Содействовать становлению дидактической игры как деятельности. Углубить интерес  к совместным настольно – печатным играм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Обогащать развитие у ребенка интереса к деятельности взрослых, желание оказать им помощь, проявить чувство благодарности за заботу. Приобщать детей к разным видам труда; убирать на место рабочее оборудование, приводить в порядок рабочее место. Способствовать в овладении умениями выполнять деятельность в определенной последовательности. Поддерживать порядок в групповой комнате и на участке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достигли: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Дети в совместной сюжетно – ролевой игре воспроизводят как действия с предметами, так и отношения между людьми; называет взятую на себя роль. Учили детей распределять роли, совершенствовать умение объединяться в игре. Воспитывать интерес и уважение к труду взрослых. Обыгрывали различные ситуации, требующие заботы и внимания о ближнем Побуждали детей быть  добрыми и отзывчивыми, учить выражать сочувствие обиженному и порицание нарушителю.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Дети проявляют эмоционально – положительное отношение к трудовой деятельности .  Выполняют поручения и дежурят  в отдельных видах хозяйственно – бытового труда.  Самостоятельно одеваются , раздеваются. Организуют рабочее место  для любого вида продуктивной деятельности. Побуждали заботиться о своих товарищах  по средством дежурства.  Обучали заботиться о растениях: поливали, пересаживали, протирали листья.  Наблюдали за ростом высаженного лука своими руками.</a:t>
            </a:r>
          </a:p>
          <a:p>
            <a:r>
              <a:rPr lang="ru-RU" dirty="0" smtClean="0"/>
              <a:t>Поощрение взаимопомощи. Прививали любовь к порядку  в шкафу; уважение к труду взрослых. Усвоили знания о результатах труда людей разных профессий.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PICT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952328" cy="2088232"/>
          </a:xfrm>
          <a:prstGeom prst="rect">
            <a:avLst/>
          </a:prstGeom>
          <a:noFill/>
        </p:spPr>
      </p:pic>
      <p:pic>
        <p:nvPicPr>
          <p:cNvPr id="2051" name="Picture 3" descr="D:\Папка Света\Фото 2014\PICT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203848" cy="2204864"/>
          </a:xfrm>
          <a:prstGeom prst="rect">
            <a:avLst/>
          </a:prstGeom>
          <a:noFill/>
        </p:spPr>
      </p:pic>
      <p:pic>
        <p:nvPicPr>
          <p:cNvPr id="2052" name="Picture 4" descr="D:\Папка Света\Фото 2014\PICT0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3131840" cy="1944216"/>
          </a:xfrm>
          <a:prstGeom prst="rect">
            <a:avLst/>
          </a:prstGeom>
          <a:noFill/>
        </p:spPr>
      </p:pic>
      <p:pic>
        <p:nvPicPr>
          <p:cNvPr id="2053" name="Picture 5" descr="D:\Папка Света\Фото 2014\PICT0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3024336" cy="180020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5" y="188641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PICT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3024336" cy="2232248"/>
          </a:xfrm>
          <a:prstGeom prst="rect">
            <a:avLst/>
          </a:prstGeom>
          <a:noFill/>
        </p:spPr>
      </p:pic>
      <p:pic>
        <p:nvPicPr>
          <p:cNvPr id="1027" name="Picture 3" descr="F:\PICT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365104"/>
            <a:ext cx="2448272" cy="2302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Краткосрочный проект: Необычный мяч.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Проблема:</a:t>
            </a:r>
          </a:p>
          <a:p>
            <a:r>
              <a:rPr lang="ru-RU" dirty="0" smtClean="0"/>
              <a:t>Поверхностный интерес родителей и детей к мячу, играм с ним.</a:t>
            </a:r>
          </a:p>
          <a:p>
            <a:endParaRPr lang="ru-RU" b="1" dirty="0" smtClean="0"/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1. Дать сведения родителям и детям об истории мяча разных народов и его видах.</a:t>
            </a:r>
            <a:br>
              <a:rPr lang="ru-RU" dirty="0" smtClean="0"/>
            </a:br>
            <a:r>
              <a:rPr lang="ru-RU" dirty="0" smtClean="0"/>
              <a:t>2. Заинтересовать родителей в использовании мяча в играх с детьми.</a:t>
            </a:r>
            <a:br>
              <a:rPr lang="ru-RU" dirty="0" smtClean="0"/>
            </a:br>
            <a:r>
              <a:rPr lang="ru-RU" dirty="0" smtClean="0"/>
              <a:t>3. Познакомить детей с народными подвижными играми с мячом, привлечь к употреблению в самостоятельной деятельности.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Результат проекта</a:t>
            </a:r>
          </a:p>
          <a:p>
            <a:r>
              <a:rPr lang="ru-RU" dirty="0" smtClean="0"/>
              <a:t>• Родители и дети познакомились с историей мяча разных народов и его видах.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Увлечённое использование мячей детьми в группе в самостоятельной деятельности и отличные спортивные показатели работы с мячом.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• Проведение спортивного развлечения «Если хочешь быть здоров - мячом «волшебным» занимайся!»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248472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2795" cy="2520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Documents and Settings\Admin\Рабочий стол\фото о мяче\DSC0140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040188" cy="30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о мяче\DSC01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7" descr="C:\Documents and Settings\Admin\Рабочий стол\фото о мяче\DSC01430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1951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Documents and Settings\Admin\Рабочий стол\фото о мяче\DSC01411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11149"/>
            <a:ext cx="4043362" cy="26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-243408"/>
            <a:ext cx="8013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C:\Documents and Settings\Admin\Рабочий стол\фото о мяче\DSC014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8600" cy="38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фото о мяче\DSC0147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0386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Краткосрочный проект: Зебра в гости к нам пришла.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Обучение детей правилам дорожного движения и профилактика детского дорожно-транспортного травматизма – неотъемлемая часть воспитательно-образовательного процесса в ДОУ. Для детей средней группы стояла задача: «Совершенствовать умение свободно ориентироваться в помещении и на участке детского сада. Закреплять знание правил дорожного движения».</a:t>
            </a:r>
          </a:p>
          <a:p>
            <a:r>
              <a:rPr lang="ru-RU" dirty="0" smtClean="0"/>
              <a:t>С каждым годом всё интенсивнее становится дорожное движение. В числе проблем, порождённых избыточным числом автомобилей, на первом месте стоит аварийность и дорожно-транспортный травматизм, поэтому обучению детей Правилам дорожного движения  мы уделяли особое внимание.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Предполагаемый результат:</a:t>
            </a:r>
            <a:endParaRPr lang="ru-RU" dirty="0" smtClean="0"/>
          </a:p>
          <a:p>
            <a:pPr lvl="0"/>
            <a:r>
              <a:rPr lang="ru-RU" dirty="0" smtClean="0"/>
              <a:t>Снижение процента ДДТТ.</a:t>
            </a:r>
          </a:p>
          <a:p>
            <a:pPr lvl="0"/>
            <a:r>
              <a:rPr lang="ru-RU" dirty="0" smtClean="0"/>
              <a:t>Знание детьми правил безопасного поведения на улицах города и дорогах.</a:t>
            </a:r>
          </a:p>
          <a:p>
            <a:pPr lvl="0"/>
            <a:r>
              <a:rPr lang="ru-RU" dirty="0" smtClean="0"/>
              <a:t>Проявление заинтересованности у родителей по данной теме.</a:t>
            </a:r>
          </a:p>
          <a:p>
            <a:pPr lvl="0"/>
            <a:r>
              <a:rPr lang="ru-RU" dirty="0" smtClean="0"/>
              <a:t>Развлечение по ПДД</a:t>
            </a:r>
          </a:p>
          <a:p>
            <a:r>
              <a:rPr lang="ru-RU" b="1" dirty="0" smtClean="0"/>
              <a:t>Цель проекта: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Создать условия в группе для обучения детей правилам дорожного движения на улицах, дорогах, в транспорте.</a:t>
            </a:r>
          </a:p>
          <a:p>
            <a:pPr lvl="0"/>
            <a:r>
              <a:rPr lang="ru-RU" dirty="0" smtClean="0"/>
              <a:t>Сформировать навыки адекватного поведения в различных неожиданных ситуациях, которые могут возникнуть на улице через познавательно-игровую деятельность детей.</a:t>
            </a:r>
          </a:p>
          <a:p>
            <a:pPr lvl="0"/>
            <a:r>
              <a:rPr lang="ru-RU" dirty="0" smtClean="0"/>
              <a:t>Способствовать формирования у родителей воспитанников чувства ответственности за жизнь и здоровье детей. Создать условия для формирования социальных навыков и норм поведения на основе совместной деятельности с родителями и взаимной помощи;</a:t>
            </a:r>
          </a:p>
          <a:p>
            <a:pPr lvl="0"/>
            <a:r>
              <a:rPr lang="ru-RU" dirty="0" smtClean="0"/>
              <a:t>Активизация пропагандистской деятельности среди родителей ДОУ по правилам дорожного движения и безопасному поведению на дороге.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Характеристика группы.</a:t>
            </a:r>
            <a:br>
              <a:rPr lang="ru-RU" sz="3100" dirty="0" smtClean="0"/>
            </a:br>
            <a:r>
              <a:rPr lang="ru-RU" sz="3100" dirty="0" smtClean="0"/>
              <a:t>Программа целостного комплексного, интерактивного подхода к воспитанию дошкольников как к индивидуальности.</a:t>
            </a:r>
            <a:br>
              <a:rPr lang="ru-RU" sz="3100" dirty="0" smtClean="0"/>
            </a:br>
            <a:r>
              <a:rPr lang="ru-RU" sz="3100" dirty="0" smtClean="0"/>
              <a:t>« Детский сад – Дом Радости», автор Крылова</a:t>
            </a:r>
            <a:r>
              <a:rPr lang="en-US" sz="3100" dirty="0" smtClean="0"/>
              <a:t> </a:t>
            </a:r>
            <a:r>
              <a:rPr lang="ru-RU" sz="3100" dirty="0" smtClean="0"/>
              <a:t>Н.М., В.Т. Иванова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616824" cy="393305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 smtClean="0">
                <a:solidFill>
                  <a:srgbClr val="92D050"/>
                </a:solidFill>
              </a:rPr>
              <a:t>Порциональные</a:t>
            </a:r>
            <a:r>
              <a:rPr lang="ru-RU" sz="1800" b="1" dirty="0" smtClean="0">
                <a:solidFill>
                  <a:srgbClr val="92D050"/>
                </a:solidFill>
              </a:rPr>
              <a:t> программы</a:t>
            </a:r>
            <a:r>
              <a:rPr lang="ru-RU" sz="1800" dirty="0" smtClean="0"/>
              <a:t>: Формирование и развитие  математических представлений В. В. </a:t>
            </a:r>
            <a:r>
              <a:rPr lang="ru-RU" sz="1800" dirty="0" err="1" smtClean="0"/>
              <a:t>Воскобович</a:t>
            </a:r>
            <a:r>
              <a:rPr lang="ru-RU" sz="1800" dirty="0" smtClean="0"/>
              <a:t>; « Дидактические игры»  В.В . </a:t>
            </a:r>
            <a:r>
              <a:rPr lang="ru-RU" sz="1800" dirty="0" err="1" smtClean="0"/>
              <a:t>Воскобович</a:t>
            </a:r>
            <a:r>
              <a:rPr lang="ru-RU" sz="1800" dirty="0" smtClean="0"/>
              <a:t>; « Изобразительная деятельность в детском саду. Средняя группа» Лыкова; « Игровая театральная деятельность»  С. Л. Новоселова; « Игра дошкольникам. Формирование привычки здорового образа жизни»; « Театр физического  развития и оздоровления детей дошкольного возраста» Н.Н </a:t>
            </a:r>
            <a:r>
              <a:rPr lang="ru-RU" sz="1800" dirty="0" err="1" smtClean="0"/>
              <a:t>Ефименко</a:t>
            </a:r>
            <a:r>
              <a:rPr lang="ru-RU" sz="1800" dirty="0" smtClean="0"/>
              <a:t>;» Экологическое воспитание», « Методика экологического воспитания дошкольников» С.Н. Николаев;  « Человек в истории культуры» ( Нравственно – патриотическое воспитание. Родной край») Г.Н </a:t>
            </a:r>
            <a:r>
              <a:rPr lang="ru-RU" sz="1800" dirty="0" err="1" smtClean="0"/>
              <a:t>Калайтанова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b="1" dirty="0" smtClean="0">
                <a:solidFill>
                  <a:srgbClr val="92D050"/>
                </a:solidFill>
              </a:rPr>
              <a:t>Возраст 4-5 лет</a:t>
            </a:r>
            <a:r>
              <a:rPr lang="ru-RU" sz="1800" dirty="0" smtClean="0">
                <a:solidFill>
                  <a:srgbClr val="92D050"/>
                </a:solidFill>
              </a:rPr>
              <a:t>.</a:t>
            </a:r>
            <a:r>
              <a:rPr lang="ru-RU" sz="1800" dirty="0" smtClean="0"/>
              <a:t> Списочный состав 32 человека. Девочки – 14 чел. ; мальчики – 18 чел.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DCIM\100KM026\PICT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DCIM\100KM026\PICT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1"/>
            <a:ext cx="3495307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2664296" cy="304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71601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73216"/>
            <a:ext cx="464400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092700"/>
            <a:ext cx="32861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9361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Компьютерная презентация: « Детям о масленице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3"/>
            <a:ext cx="8424936" cy="180019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Задачи:  Продолжать знакомить детей с обычаями русского народа. Показать детям как праздновали масленицу на Руси с помощью </a:t>
            </a:r>
            <a:r>
              <a:rPr lang="en-US" sz="1800" dirty="0" smtClean="0"/>
              <a:t> </a:t>
            </a:r>
            <a:r>
              <a:rPr lang="ru-RU" sz="1800" dirty="0" smtClean="0"/>
              <a:t>просмотра репродукций русских  художников и прослушивания  музыкальных композиций.  Дети узнали, что  на масленицу люди пекут блины;  это веселый праздник длился  целую неделю: ярмарки, уличные игры, выступления ряженых, пляски, песни.  В группе дети угощались блинами,  а  во время прогулки играли в русские народные подвижные игры.</a:t>
            </a:r>
            <a:endParaRPr lang="ru-RU" sz="1800" dirty="0"/>
          </a:p>
        </p:txBody>
      </p:sp>
      <p:pic>
        <p:nvPicPr>
          <p:cNvPr id="5122" name="Picture 2" descr="D:\Папка Света\Фото 2014\PICT0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51845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 нас интересного…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196752"/>
            <a:ext cx="4032448" cy="639762"/>
          </a:xfrm>
        </p:spPr>
        <p:txBody>
          <a:bodyPr/>
          <a:lstStyle/>
          <a:p>
            <a:r>
              <a:rPr lang="ru-RU" dirty="0" smtClean="0"/>
              <a:t>      Юбилей  у « Лакомки»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4149080"/>
            <a:ext cx="4041775" cy="639762"/>
          </a:xfrm>
        </p:spPr>
        <p:txBody>
          <a:bodyPr/>
          <a:lstStyle/>
          <a:p>
            <a:r>
              <a:rPr lang="ru-RU" dirty="0" smtClean="0"/>
              <a:t>Олимпиада для детей</a:t>
            </a:r>
            <a:endParaRPr lang="ru-RU" dirty="0"/>
          </a:p>
        </p:txBody>
      </p:sp>
      <p:pic>
        <p:nvPicPr>
          <p:cNvPr id="1026" name="Picture 2" descr="D:\Папка Света\Фото 2014\PICT0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805708" cy="2104281"/>
          </a:xfrm>
          <a:prstGeom prst="rect">
            <a:avLst/>
          </a:prstGeom>
          <a:noFill/>
        </p:spPr>
      </p:pic>
      <p:pic>
        <p:nvPicPr>
          <p:cNvPr id="1028" name="Picture 4" descr="D:\Папка Света\Фото 2014\PICT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2952328" cy="4608512"/>
          </a:xfrm>
          <a:prstGeom prst="rect">
            <a:avLst/>
          </a:prstGeom>
          <a:noFill/>
        </p:spPr>
      </p:pic>
      <p:pic>
        <p:nvPicPr>
          <p:cNvPr id="1029" name="Picture 5" descr="D:\Папка Света\Фото 2014\PICT05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80856"/>
            <a:ext cx="2602632" cy="187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143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1317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4542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50006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92896"/>
            <a:ext cx="2711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1"/>
            <a:ext cx="244827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509120"/>
            <a:ext cx="2857500" cy="19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437112"/>
            <a:ext cx="2643188" cy="20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0"/>
            <a:ext cx="62247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Педагогическая диагностика детей в средней группе №7"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за 2013-2014 учебный год.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980728"/>
          <a:ext cx="7704856" cy="5678424"/>
        </p:xfrm>
        <a:graphic>
          <a:graphicData uri="http://schemas.openxmlformats.org/drawingml/2006/table">
            <a:tbl>
              <a:tblPr/>
              <a:tblGrid>
                <a:gridCol w="864096"/>
                <a:gridCol w="792088"/>
                <a:gridCol w="724981"/>
                <a:gridCol w="553695"/>
                <a:gridCol w="665540"/>
                <a:gridCol w="648072"/>
                <a:gridCol w="648072"/>
                <a:gridCol w="648072"/>
                <a:gridCol w="648072"/>
                <a:gridCol w="864096"/>
                <a:gridCol w="648072"/>
              </a:tblGrid>
              <a:tr h="68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Образова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тельные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области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Познание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Коммуни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кация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Чтение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художес-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твенной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литературы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Социализа-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     ция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Труд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Безопас-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ность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Музыка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Художес-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твенное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творчество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Физическая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культура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Здоровье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Начало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( осень)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В.-0-0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В.С.-2-6,5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С.-18-58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.-11-35,5%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С.-20-65%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Н.-7-22%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В.-2-6,5%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С.-24-77,5%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Н.-5-16%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В.С.-8-25,5%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Н.-2-7%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В.-11-35%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В.С.-8-26%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С.-8-26%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Н.С.-2-6,5%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С.-2-6,5%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С.-10-32,5%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Н.-1-3%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В.-30%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С.- 35%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Н.-35%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В.-3-9,5%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С.-17-55%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Н.С.-3-9,5%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Н.-4-13%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В.С.-11-35.5%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Н.С.-7-22,5%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Н.-1-3,5%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Н.С.-3-10%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Конец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( весна)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В.-7-22,5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С.-7-22,5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Н.С.-3-10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В.-6-19,5%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В.С.-9-29,5%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Н.С.-1-3%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Н.-1-3%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В.-11-35.5%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С.-16-51,5%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Н.-4-13%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В.С.-8-25,5%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Н.С.-2-7%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С.-8-25.5%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Н.С.-1-3,5%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Н.-1-3,5%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С.-12-39%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В.-32%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С.-37%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Н.-32%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Н.С.-1-3,5%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В.-6-19,5%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В.С.-16-51,5%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В.-19-61%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В.С.-8-26%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Н.С.-0-0%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3568" y="0"/>
            <a:ext cx="8071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Результаты изучения интегративных качеств дошкольников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за 2013-2014 учебный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20688"/>
          <a:ext cx="8496944" cy="6230566"/>
        </p:xfrm>
        <a:graphic>
          <a:graphicData uri="http://schemas.openxmlformats.org/drawingml/2006/table">
            <a:tbl>
              <a:tblPr/>
              <a:tblGrid>
                <a:gridCol w="3960440"/>
                <a:gridCol w="2448272"/>
                <a:gridCol w="2088232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Физически развитый, овладевший основными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культурно-гигиеническими навыками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;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18-58%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;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.-7-23%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9-29%;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.-11-36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%;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8-26%;         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.-2-8%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Любознательный, активный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0-0%;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.-8-25,5%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14-46%;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.-8-25,5%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Н.-1-3%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7-22,5%;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.-9-29%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13-42%;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.-2-6,5%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Эмоционально отзывчивый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5-16%;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.-14-45%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.-6-19,5%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.-16-51%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.-3-10%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Овладевший средствами общения и способами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взаимодействия со взрослыми и сверстниками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0-0%;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.-12-32%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10-32%;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.-7-22,5%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Н.-2-6,5%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11-35,5%;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.-15-48,5%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5-16%;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Способный управлять своим поведением 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планировать свои действия на основе первичных ценностных представлений, соблюдать элементарные общепринятые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нормы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2-6,5%;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.-8-25,5%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13-42%;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Н.-3-10%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9-29%;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8-26%;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.-2-6,5%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Способный решать интеллектуальные и личностные задачи(проблемы), адекватные возрасту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3-10%;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.-11-35%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12-39%;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7-22,5%;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.-13-42,5%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11-35%;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.-0-0%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Овладевший универсальными предпосылками учебной деятельности: умение работать по правилу и по образцу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.-13-42%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.-5-16%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Н.-1-3%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10-32%;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.-12-39%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6-19%;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.-3-10%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Имеющий первичные представления о себе, семье, обществе, государстве, мире и природе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i="0" dirty="0" smtClean="0">
                          <a:latin typeface="Calibri"/>
                          <a:ea typeface="Calibri"/>
                          <a:cs typeface="Times New Roman"/>
                        </a:rPr>
                        <a:t>4-13%;</a:t>
                      </a:r>
                      <a:r>
                        <a:rPr lang="ru-RU" sz="12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1200" i="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i="0" dirty="0">
                          <a:latin typeface="Calibri"/>
                          <a:ea typeface="Calibri"/>
                          <a:cs typeface="Times New Roman"/>
                        </a:rPr>
                        <a:t>.-12-38,5%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i="0" dirty="0" smtClean="0">
                          <a:latin typeface="Calibri"/>
                          <a:ea typeface="Calibri"/>
                          <a:cs typeface="Times New Roman"/>
                        </a:rPr>
                        <a:t>9-29%;</a:t>
                      </a:r>
                      <a:r>
                        <a:rPr lang="ru-RU" sz="12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1200" i="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i="0" dirty="0">
                          <a:latin typeface="Calibri"/>
                          <a:ea typeface="Calibri"/>
                          <a:cs typeface="Times New Roman"/>
                        </a:rPr>
                        <a:t>.-4-13%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Calibri"/>
                          <a:ea typeface="Calibri"/>
                          <a:cs typeface="Times New Roman"/>
                        </a:rPr>
                        <a:t>Н.-2-6,5%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5-16%;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.-15-48,5%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С.-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10-32,5%;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Н.С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.-1-3%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Н.-0-0%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                                   </a:t>
            </a:r>
            <a:r>
              <a:rPr lang="ru-RU" sz="2000" b="1" dirty="0" smtClean="0"/>
              <a:t>Работа с родителями</a:t>
            </a:r>
          </a:p>
          <a:p>
            <a:r>
              <a:rPr lang="ru-RU" dirty="0" smtClean="0"/>
              <a:t>Дошкольное детство - период, в течение которого ребенок находится в полной зависимости от окружающих его взрослых - родителей, педагогов. </a:t>
            </a:r>
          </a:p>
          <a:p>
            <a:r>
              <a:rPr lang="ru-RU" dirty="0" smtClean="0"/>
              <a:t>Один из важнейших факторов повышения эффективности воспитания подрастающего поколения - взаимосвязь учреждения и семьи</a:t>
            </a:r>
          </a:p>
          <a:p>
            <a:r>
              <a:rPr lang="ru-RU" dirty="0" smtClean="0"/>
              <a:t>В течение года решали такие задачи как: психолого-педагогическое просвещение родителей; профилактика нарушений в детско-родительских отношениях; приобщение родителей к участию в жизни детского сада.  </a:t>
            </a:r>
          </a:p>
          <a:p>
            <a:r>
              <a:rPr lang="ru-RU" b="1" dirty="0" smtClean="0"/>
              <a:t>                                                 Формы работы с родителями:</a:t>
            </a:r>
          </a:p>
          <a:p>
            <a:r>
              <a:rPr lang="ru-RU" b="1" dirty="0" smtClean="0"/>
              <a:t>Родительские собрания. </a:t>
            </a:r>
            <a:r>
              <a:rPr lang="ru-RU" dirty="0" smtClean="0"/>
              <a:t>« Азы воспитания»; Круглый стол: « Воспитываем добротой». Родительский форум : поговорим о нравственности.</a:t>
            </a:r>
          </a:p>
          <a:p>
            <a:r>
              <a:rPr lang="ru-RU" b="1" dirty="0" smtClean="0"/>
              <a:t>Беседы </a:t>
            </a:r>
            <a:r>
              <a:rPr lang="ru-RU" dirty="0" smtClean="0"/>
              <a:t>проводились как индивидуальные так и групповые. Четко определялась цель беседы: что необходимо выяснить, чем можем помочь родителям</a:t>
            </a:r>
          </a:p>
          <a:p>
            <a:r>
              <a:rPr lang="ru-RU" b="1" dirty="0" smtClean="0"/>
              <a:t>Консультации</a:t>
            </a:r>
            <a:r>
              <a:rPr lang="ru-RU" dirty="0" smtClean="0"/>
              <a:t>. Была составлена система консультаций, проводились индивидуально или для подгруппы родителей. В течение года проведены консультации на темы: « Как предупредить весенний авитаминоз»; « Как уберечь ребенка от травм» ( Профилактика детского травматизма) и ДТП и </a:t>
            </a:r>
            <a:r>
              <a:rPr lang="ru-RU" dirty="0" err="1" smtClean="0"/>
              <a:t>др</a:t>
            </a:r>
            <a:r>
              <a:rPr lang="ru-RU" dirty="0" smtClean="0"/>
              <a:t> . Целями консультации были: усвоение родителями определенных знаний, умений; помощь им в разрешении проблемных вопросов. Формы проведения консультаций различны (квалифицированное сообщение специалиста с последующим обсуждением;</a:t>
            </a:r>
            <a:r>
              <a:rPr lang="en-US" dirty="0" smtClean="0"/>
              <a:t> </a:t>
            </a:r>
            <a:r>
              <a:rPr lang="ru-RU" dirty="0" smtClean="0"/>
              <a:t>обсуждение статьи, заранее прочитанной всеми приглашенными на консультацию; )Памятки для родителей: « Искусство наказывать и прощать»; « Как правильно общаться с детьми».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</a:t>
            </a:r>
            <a:r>
              <a:rPr lang="ru-RU" sz="2800" b="1" dirty="0" smtClean="0"/>
              <a:t>Участие родителей в жизни группы</a:t>
            </a:r>
          </a:p>
          <a:p>
            <a:r>
              <a:rPr lang="ru-RU" sz="2800" dirty="0" smtClean="0"/>
              <a:t>В течении года многие родители принимали активное участие в жизни группы. Они помогали в организации всех утренников, оказывали помощь в методическом оснащении группы, приносили игрушки, помогали оформлять группу.</a:t>
            </a:r>
          </a:p>
          <a:p>
            <a:r>
              <a:rPr lang="ru-RU" sz="2800" dirty="0" smtClean="0"/>
              <a:t>Была выпущена фотогазета «Наши дни», в которой рассказывается о жизни детей в детском саду.  Так – же родители приняли активное участие в подготовке детской площадки к летнему периоду. </a:t>
            </a:r>
            <a:endParaRPr lang="en-US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57592" cy="2115616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Самообразование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Бойчук Светланы Сергеевны.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600" dirty="0" smtClean="0">
                <a:latin typeface="+mn-lt"/>
              </a:rPr>
              <a:t>Приоритетным направлением в своей работе, считаю познавательно – речевое развитие.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 течение года работала по теме по самообразованию: «Сюжетно – ролевая игра как средство развития коммуникативных способностей детей дошкольного возраста.»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Постоянно пополняла картотеку  сюжетно –ролевых  игр.  Читала об опыте работы воспитателей из других детских садов по теме  через  интернет – ресурсы.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Изучала метод. литературу о значении  сюжетно – ролевых игр  в развитии детей дошкольного возраста. В течении года обменивались с педагогами опытом по изготовлению атрибутов.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Делились играми и упражнениями по формированию простейших родовых понятий 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Так - же обращалась  за консультациями </a:t>
            </a:r>
            <a:r>
              <a:rPr lang="ru-RU" sz="1600" dirty="0" smtClean="0"/>
              <a:t>методисту и воспитателям 1 категории. </a:t>
            </a:r>
            <a:r>
              <a:rPr lang="ru-RU" sz="1400" dirty="0" smtClean="0"/>
              <a:t>Часто обращалась за помощью к инструктору по физ. Воспитанию 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1612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cs typeface="Arial" pitchFamily="34" charset="0"/>
              </a:rPr>
              <a:t>Прослушала курс лекции в 2013-2014 г.г.:  В работе авторского семинара (И.А.Лыкова, </a:t>
            </a:r>
            <a:r>
              <a:rPr lang="ru-RU" sz="1400" dirty="0" err="1" smtClean="0">
                <a:cs typeface="Arial" pitchFamily="34" charset="0"/>
              </a:rPr>
              <a:t>Е.Е.Кочемасова</a:t>
            </a:r>
            <a:r>
              <a:rPr lang="ru-RU" sz="1400" dirty="0" smtClean="0">
                <a:cs typeface="Arial" pitchFamily="34" charset="0"/>
              </a:rPr>
              <a:t>, Е.И. Касаткина, О. В. </a:t>
            </a:r>
            <a:r>
              <a:rPr lang="ru-RU" sz="1400" dirty="0" err="1" smtClean="0">
                <a:cs typeface="Arial" pitchFamily="34" charset="0"/>
              </a:rPr>
              <a:t>Бережнова</a:t>
            </a:r>
            <a:r>
              <a:rPr lang="ru-RU" sz="1400" dirty="0" smtClean="0">
                <a:cs typeface="Arial" pitchFamily="34" charset="0"/>
              </a:rPr>
              <a:t>) в объеме 30 часов по проблеме:" Технология реализации примерной основной образовательной программы" Мир открытий" в соответствии с требованиями Федерального государственного образовательного стандарта дошкольного образования".</a:t>
            </a:r>
            <a:br>
              <a:rPr lang="ru-RU" sz="1400" dirty="0" smtClean="0">
                <a:cs typeface="Arial" pitchFamily="34" charset="0"/>
              </a:rPr>
            </a:br>
            <a:endParaRPr lang="ru-RU" sz="1400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Просмотрела открытые занятия непосредственно образовательной деятельности:</a:t>
            </a:r>
            <a:br>
              <a:rPr lang="ru-RU" sz="1400" dirty="0" smtClean="0"/>
            </a:br>
            <a:r>
              <a:rPr lang="ru-RU" sz="1400" dirty="0" smtClean="0"/>
              <a:t>-А.Д.Долбня -" ТРИЗ( элементы)+РТВ"</a:t>
            </a:r>
            <a:br>
              <a:rPr lang="ru-RU" sz="1400" dirty="0" smtClean="0"/>
            </a:br>
            <a:r>
              <a:rPr lang="ru-RU" sz="1400" dirty="0" smtClean="0"/>
              <a:t>-</a:t>
            </a:r>
            <a:r>
              <a:rPr lang="ru-RU" sz="1400" dirty="0" err="1" smtClean="0"/>
              <a:t>З.Р.Тураманова</a:t>
            </a:r>
            <a:r>
              <a:rPr lang="ru-RU" sz="1400" dirty="0" smtClean="0"/>
              <a:t> - Комплексное занятие-" Развитие речи + аппликация  "Путешествие в осень".</a:t>
            </a:r>
            <a:br>
              <a:rPr lang="ru-RU" sz="1400" dirty="0" smtClean="0"/>
            </a:br>
            <a:r>
              <a:rPr lang="ru-RU" sz="1400" dirty="0" smtClean="0"/>
              <a:t>-Мастер-класс- </a:t>
            </a:r>
            <a:r>
              <a:rPr lang="ru-RU" sz="1400" dirty="0" err="1" smtClean="0"/>
              <a:t>О.В.Балыбердина</a:t>
            </a:r>
            <a:r>
              <a:rPr lang="ru-RU" sz="1400" dirty="0" smtClean="0"/>
              <a:t> -"Знакомство с новыми информационно-коммуникативными технологиями" (Сентябрь, Октябрь).</a:t>
            </a:r>
            <a:br>
              <a:rPr lang="ru-RU" sz="1400" dirty="0" smtClean="0"/>
            </a:br>
            <a:r>
              <a:rPr lang="ru-RU" sz="1400" dirty="0" smtClean="0"/>
              <a:t>   -О.В. </a:t>
            </a:r>
            <a:r>
              <a:rPr lang="ru-RU" sz="1400" dirty="0" err="1" smtClean="0"/>
              <a:t>Балыбердина</a:t>
            </a:r>
            <a:r>
              <a:rPr lang="ru-RU" sz="1400" dirty="0" smtClean="0"/>
              <a:t>-"</a:t>
            </a:r>
            <a:r>
              <a:rPr lang="ru-RU" sz="1400" dirty="0" err="1" smtClean="0"/>
              <a:t>Иновационно</a:t>
            </a:r>
            <a:r>
              <a:rPr lang="en-US" sz="1400" dirty="0" smtClean="0"/>
              <a:t>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ru-RU" sz="1400" dirty="0" smtClean="0"/>
              <a:t>коммуникативные технологии в художественно</a:t>
            </a:r>
            <a:r>
              <a:rPr lang="en-US" sz="1400" dirty="0" smtClean="0"/>
              <a:t> </a:t>
            </a:r>
            <a:r>
              <a:rPr lang="ru-RU" sz="1400" dirty="0" smtClean="0"/>
              <a:t>-эстетическом направлении"( Ноябрь).   ;"  </a:t>
            </a:r>
            <a:r>
              <a:rPr lang="ru-RU" sz="1400" dirty="0" err="1" smtClean="0"/>
              <a:t>Инновационно</a:t>
            </a:r>
            <a:r>
              <a:rPr lang="ru-RU" sz="1400" dirty="0" smtClean="0"/>
              <a:t> - коммуникативные технологии в социально-личностном направлении"(Декабрь).; "  </a:t>
            </a:r>
            <a:r>
              <a:rPr lang="ru-RU" sz="1400" dirty="0" err="1" smtClean="0"/>
              <a:t>Инновационно</a:t>
            </a:r>
            <a:r>
              <a:rPr lang="ru-RU" sz="1400" dirty="0" smtClean="0"/>
              <a:t>- коммуникативные технологии в познавательно-речевом направлении (область познание)   (Январь).     "  </a:t>
            </a:r>
            <a:r>
              <a:rPr lang="ru-RU" sz="1400" dirty="0" err="1" smtClean="0"/>
              <a:t>Инновационно</a:t>
            </a:r>
            <a:r>
              <a:rPr lang="ru-RU" sz="1400" dirty="0" smtClean="0"/>
              <a:t> - коммуникативные технологии в познавательно-речевом направлении (область коммуникация, чтение художественной литературы) (Февраль);"Знакомство информационно-коммуникативных технологий через устройства (</a:t>
            </a:r>
            <a:r>
              <a:rPr lang="ru-RU" sz="1400" dirty="0" err="1" smtClean="0"/>
              <a:t>флешка</a:t>
            </a:r>
            <a:r>
              <a:rPr lang="ru-RU" sz="1400" dirty="0" smtClean="0"/>
              <a:t>)" (Март); "Закрепление знаний в информационно-коммуникативных технологиях" (Апрель);</a:t>
            </a:r>
            <a:br>
              <a:rPr lang="ru-RU" sz="1400" dirty="0" smtClean="0"/>
            </a:br>
            <a:r>
              <a:rPr lang="ru-RU" sz="1400" dirty="0" smtClean="0"/>
              <a:t>   Итоговое занятие" Чему мы научились" (Май).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>                                                                 Самообразование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Поспеева  Яна  Николаевна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smtClean="0"/>
              <a:t>Прослушала курс лекции в 2013-2014 г.г.:  В работе авторского семинара (И.А.Лыкова, Е.Е. </a:t>
            </a:r>
            <a:r>
              <a:rPr lang="ru-RU" sz="1600" dirty="0" err="1" smtClean="0"/>
              <a:t>Кочемасова</a:t>
            </a:r>
            <a:r>
              <a:rPr lang="ru-RU" sz="1600" dirty="0" smtClean="0"/>
              <a:t>, Е.И. Касаткина, </a:t>
            </a:r>
            <a:r>
              <a:rPr lang="ru-RU" sz="1600" dirty="0" err="1" smtClean="0"/>
              <a:t>О.В.Бережнова</a:t>
            </a:r>
            <a:r>
              <a:rPr lang="ru-RU" sz="1600" dirty="0" smtClean="0"/>
              <a:t>) в объеме 30 часов по проблеме:" Технология реализации примерной основной образовательной программы" Мир открытий" в соответствии с требованиями Федерального государственного образовательного стандарта дошкольного образования".</a:t>
            </a:r>
            <a:br>
              <a:rPr lang="ru-RU" sz="1600" dirty="0" smtClean="0"/>
            </a:br>
            <a:r>
              <a:rPr lang="ru-RU" sz="1600" dirty="0" smtClean="0"/>
              <a:t>Повысила собственный уровень знаний путем изучения ФГОС.</a:t>
            </a:r>
            <a:br>
              <a:rPr lang="ru-RU" sz="1600" dirty="0" smtClean="0"/>
            </a:br>
            <a:r>
              <a:rPr lang="ru-RU" sz="1600" dirty="0" smtClean="0"/>
              <a:t>Тема по самообразованию:" Развитие речи у детей 3-7 лет по средствам сказок, </a:t>
            </a:r>
            <a:r>
              <a:rPr lang="ru-RU" sz="1600" dirty="0" err="1" smtClean="0"/>
              <a:t>потешек</a:t>
            </a:r>
            <a:r>
              <a:rPr lang="ru-RU" sz="1600" dirty="0" smtClean="0"/>
              <a:t> ".</a:t>
            </a:r>
            <a:br>
              <a:rPr lang="ru-RU" sz="1600" dirty="0" smtClean="0"/>
            </a:br>
            <a:r>
              <a:rPr lang="ru-RU" sz="1600" dirty="0" smtClean="0"/>
              <a:t>Была изучена литература по данной теме: - Алексеева М.М., Яшина В.И. " Речевое развитие дошкольников.- М.: Академия, 1999.</a:t>
            </a:r>
            <a:br>
              <a:rPr lang="ru-RU" sz="1600" dirty="0" smtClean="0"/>
            </a:br>
            <a:r>
              <a:rPr lang="ru-RU" sz="1600" dirty="0" smtClean="0"/>
              <a:t>- Развитие речи детей дошкольного возраста / Под ред. Ф.А. Сохина - М.: Просвещение,1984.</a:t>
            </a:r>
            <a:br>
              <a:rPr lang="ru-RU" sz="1600" dirty="0" smtClean="0"/>
            </a:br>
            <a:r>
              <a:rPr lang="ru-RU" sz="1600" dirty="0" smtClean="0"/>
              <a:t>- Володина В.С. " Альбом по развитию речи".</a:t>
            </a:r>
            <a:br>
              <a:rPr lang="ru-RU" sz="1600" dirty="0" smtClean="0"/>
            </a:br>
            <a:r>
              <a:rPr lang="ru-RU" sz="1600" dirty="0" smtClean="0"/>
              <a:t>Просмотрела открытые показы непосредственно образовательной деятельности:</a:t>
            </a:r>
            <a:br>
              <a:rPr lang="ru-RU" sz="1600" dirty="0" smtClean="0"/>
            </a:br>
            <a:r>
              <a:rPr lang="ru-RU" sz="1600" dirty="0" smtClean="0"/>
              <a:t>-А.Д.Долбня -" ТРИЗ( элементы)+РТВ"</a:t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1600" dirty="0" err="1" smtClean="0"/>
              <a:t>З.Р.Тураманова</a:t>
            </a:r>
            <a:r>
              <a:rPr lang="ru-RU" sz="1600" dirty="0" smtClean="0"/>
              <a:t> - Комплексное занятие-" Развитие речи + аппликация  "Путешествие в осень".</a:t>
            </a:r>
            <a:br>
              <a:rPr lang="ru-RU" sz="1600" dirty="0" smtClean="0"/>
            </a:br>
            <a:r>
              <a:rPr lang="ru-RU" sz="1600" dirty="0" smtClean="0"/>
              <a:t>-Мастер-класс- 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 -"Знакомство с новыми информационно-коммуникативными технологиями" (Сентябрь, Октябрь).</a:t>
            </a:r>
            <a:br>
              <a:rPr lang="ru-RU" sz="1600" dirty="0" smtClean="0"/>
            </a:br>
            <a:r>
              <a:rPr lang="ru-RU" sz="1600" dirty="0" smtClean="0"/>
              <a:t>   -О.В. </a:t>
            </a:r>
            <a:r>
              <a:rPr lang="ru-RU" sz="1600" dirty="0" err="1" smtClean="0"/>
              <a:t>Балыбердина</a:t>
            </a:r>
            <a:r>
              <a:rPr lang="ru-RU" sz="1600" dirty="0" smtClean="0"/>
              <a:t>-"</a:t>
            </a:r>
            <a:r>
              <a:rPr lang="ru-RU" sz="1600" dirty="0" err="1" smtClean="0"/>
              <a:t>Иновационно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коммуникативные технологии в художественно</a:t>
            </a:r>
            <a:r>
              <a:rPr lang="en-US" sz="1600" dirty="0" smtClean="0"/>
              <a:t> </a:t>
            </a:r>
            <a:r>
              <a:rPr lang="ru-RU" sz="1600" dirty="0" smtClean="0"/>
              <a:t>-эстетическом направлении"( Ноябрь).   </a:t>
            </a:r>
            <a:br>
              <a:rPr lang="ru-RU" sz="1600" dirty="0" smtClean="0"/>
            </a:br>
            <a:r>
              <a:rPr lang="ru-RU" sz="1600" dirty="0" smtClean="0"/>
              <a:t>    -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-"  </a:t>
            </a:r>
            <a:r>
              <a:rPr lang="ru-RU" sz="1600" dirty="0" err="1" smtClean="0"/>
              <a:t>Инновационно</a:t>
            </a:r>
            <a:r>
              <a:rPr lang="ru-RU" sz="1600" dirty="0" smtClean="0"/>
              <a:t> - коммуникативные технологии в социально-личностном направлении"(Декабрь).</a:t>
            </a:r>
            <a:br>
              <a:rPr lang="ru-RU" sz="1600" dirty="0" smtClean="0"/>
            </a:br>
            <a:r>
              <a:rPr lang="ru-RU" sz="1600" dirty="0" smtClean="0"/>
              <a:t>     -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-"  </a:t>
            </a:r>
            <a:r>
              <a:rPr lang="ru-RU" sz="1600" dirty="0" err="1" smtClean="0"/>
              <a:t>Инновационно</a:t>
            </a:r>
            <a:r>
              <a:rPr lang="ru-RU" sz="1600" dirty="0" smtClean="0"/>
              <a:t>- коммуникативные технологии в познавательно-речевом направлении (область познание)   (Январь).  -</a:t>
            </a:r>
            <a:r>
              <a:rPr lang="ru-RU" sz="1600" dirty="0" err="1" smtClean="0"/>
              <a:t>О.В.Балыбердна</a:t>
            </a:r>
            <a:r>
              <a:rPr lang="ru-RU" sz="1600" dirty="0" smtClean="0"/>
              <a:t>-"   "  </a:t>
            </a:r>
            <a:r>
              <a:rPr lang="ru-RU" sz="1600" dirty="0" err="1" smtClean="0"/>
              <a:t>Инновационно</a:t>
            </a:r>
            <a:r>
              <a:rPr lang="ru-RU" sz="1600" dirty="0" smtClean="0"/>
              <a:t> - коммуникативные технологии в познавательно-речевом направлении (область коммуникация, чтение художественной литературы) (Февраль).</a:t>
            </a:r>
            <a:br>
              <a:rPr lang="ru-RU" sz="1600" dirty="0" smtClean="0"/>
            </a:br>
            <a:r>
              <a:rPr lang="ru-RU" sz="1600" dirty="0" smtClean="0"/>
              <a:t>   -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-"Знакомство информационно-коммуникативных технологий через устройства (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)" (Март).</a:t>
            </a:r>
            <a:br>
              <a:rPr lang="ru-RU" sz="1600" dirty="0" smtClean="0"/>
            </a:br>
            <a:r>
              <a:rPr lang="ru-RU" sz="1600" dirty="0" smtClean="0"/>
              <a:t>     -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-"Закрепление знаний в информационно-коммуникативных технологиях" (Апрель).</a:t>
            </a:r>
            <a:br>
              <a:rPr lang="ru-RU" sz="1600" dirty="0" smtClean="0"/>
            </a:br>
            <a:r>
              <a:rPr lang="ru-RU" sz="1600" dirty="0" smtClean="0"/>
              <a:t>      -</a:t>
            </a:r>
            <a:r>
              <a:rPr lang="ru-RU" sz="1600" dirty="0" err="1" smtClean="0"/>
              <a:t>О.В.Балыбердина</a:t>
            </a:r>
            <a:r>
              <a:rPr lang="ru-RU" sz="1600" dirty="0" smtClean="0"/>
              <a:t>- Итоговое занятие" Чему мы научились" (Май).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«Какие мы …»</a:t>
            </a:r>
            <a:endParaRPr lang="ru-RU" dirty="0"/>
          </a:p>
        </p:txBody>
      </p:sp>
      <p:pic>
        <p:nvPicPr>
          <p:cNvPr id="1026" name="Picture 2" descr="E:\Новая папка\PICT03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3820864"/>
          </a:xfrm>
          <a:prstGeom prst="rect">
            <a:avLst/>
          </a:prstGeom>
          <a:noFill/>
        </p:spPr>
      </p:pic>
      <p:pic>
        <p:nvPicPr>
          <p:cNvPr id="1027" name="Picture 3" descr="D:\Папка Света\Фото 2014\PICT0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Направление деятельности: физическое. Цели: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72272" cy="57332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Физическая культура</a:t>
            </a:r>
            <a:r>
              <a:rPr lang="ru-RU" dirty="0" smtClean="0"/>
              <a:t>.  Содействовать укреплению здоровья ребенка, обеспечению гармоничного физического развития на основе четкого выполнения режима. Развивать умение детей объединяться в игре, распределять роли, быстро реагировать на сигнал. Развивать меткость, координацию движений. </a:t>
            </a:r>
          </a:p>
          <a:p>
            <a:r>
              <a:rPr lang="ru-RU" b="1" dirty="0" smtClean="0"/>
              <a:t>Безопасность.  </a:t>
            </a:r>
            <a:r>
              <a:rPr lang="ru-RU" dirty="0" smtClean="0"/>
              <a:t>Содействовать  осуществлению мероприятий по предупреждению травматизма; овладению « азбуки движений» , обогащению двигательного опыта.  Способствовать овладению навыками организованного поведения в детском саду, дома, на улице на основе ознакомления детей с правилами безопасности движений, поведения, стимулируя желание, потребность следовать им. Объясняли значимость знания своего адреса проживания. Учили содействовать в составе команды, обращать внимание на необходимость быть внимательными, двигаться осторожно, избегать столкновений Учили соблюдать правила безопасности.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42792" cy="500142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Здоровье.  </a:t>
            </a:r>
            <a:r>
              <a:rPr lang="ru-RU" dirty="0" smtClean="0"/>
              <a:t>Способствовать овладению элементарными знаниями и навыками здорового образа жизни; закаливанию организма. Формировали КГН, осознанное отношение к своему внешнему виду. Формировали  осознанное отношение к своему здоровью. Развивали внимание, память продолжали работу по оздоровлению детского организма.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Мы достигли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Физическая культура.</a:t>
            </a:r>
          </a:p>
          <a:p>
            <a:r>
              <a:rPr lang="ru-RU" sz="1600" dirty="0" smtClean="0"/>
              <a:t>Составили картотеку детских игр с мячом на улице; </a:t>
            </a:r>
            <a:r>
              <a:rPr lang="ru-RU" sz="1600" b="1" dirty="0" smtClean="0"/>
              <a:t>Наглядная информация для родителей</a:t>
            </a:r>
          </a:p>
          <a:p>
            <a:r>
              <a:rPr lang="ru-RU" sz="1600" dirty="0" smtClean="0"/>
              <a:t>• Оформили  папку «Мой весёлый звонкий мяч…» (содержит историю мяча, данные о современных мячах, рекомендации родителям по выбору мячей для детей, значение мяча для ребёнка, картотеку русских народных игр с мячом, упражнения с мячом и т. д.).</a:t>
            </a:r>
            <a:br>
              <a:rPr lang="ru-RU" sz="1600" dirty="0" smtClean="0"/>
            </a:br>
            <a:r>
              <a:rPr lang="ru-RU" sz="1600" dirty="0" smtClean="0"/>
              <a:t>• Папка «Играем дома» (содержит творческие подвижные игры для дома, улицы, с мячом и т. д.).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5256567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Безопасность. </a:t>
            </a:r>
          </a:p>
          <a:p>
            <a:r>
              <a:rPr lang="ru-RU" sz="1600" dirty="0" smtClean="0"/>
              <a:t>Провели  познавательные беседы и  игры по</a:t>
            </a:r>
          </a:p>
          <a:p>
            <a:r>
              <a:rPr lang="ru-RU" sz="1600" dirty="0" smtClean="0"/>
              <a:t> теме : « Пожарная безопасность» . </a:t>
            </a:r>
          </a:p>
          <a:p>
            <a:r>
              <a:rPr lang="ru-RU" sz="1600" dirty="0" smtClean="0"/>
              <a:t>Познакомили детей с профессией пожарных</a:t>
            </a:r>
          </a:p>
          <a:p>
            <a:r>
              <a:rPr lang="ru-RU" sz="1600" dirty="0" smtClean="0"/>
              <a:t>и  видами пожарной техники.  Закрепили знания </a:t>
            </a:r>
          </a:p>
          <a:p>
            <a:r>
              <a:rPr lang="ru-RU" sz="1600" dirty="0" smtClean="0"/>
              <a:t>о причинах возникновения пожара и правилах</a:t>
            </a:r>
          </a:p>
          <a:p>
            <a:r>
              <a:rPr lang="ru-RU" sz="1600" dirty="0" smtClean="0"/>
              <a:t>Поведения при его возникновении. Воспитывали</a:t>
            </a:r>
          </a:p>
          <a:p>
            <a:r>
              <a:rPr lang="ru-RU" sz="1600" dirty="0" smtClean="0"/>
              <a:t> в детях умение ориентироваться  в проблемных </a:t>
            </a:r>
          </a:p>
          <a:p>
            <a:r>
              <a:rPr lang="ru-RU" sz="1600" dirty="0" smtClean="0"/>
              <a:t>Ситуациях.</a:t>
            </a:r>
          </a:p>
          <a:p>
            <a:r>
              <a:rPr lang="ru-RU" sz="1600" dirty="0" smtClean="0"/>
              <a:t>В рамках проекта по ПДД обучали детей правилам </a:t>
            </a:r>
          </a:p>
          <a:p>
            <a:r>
              <a:rPr lang="ru-RU" sz="1600" dirty="0" smtClean="0"/>
              <a:t>поведения на улице; познакомили с различными видами </a:t>
            </a:r>
          </a:p>
          <a:p>
            <a:r>
              <a:rPr lang="ru-RU" sz="1600" dirty="0" smtClean="0"/>
              <a:t>Транспорта; с регулированием движения.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060848"/>
            <a:ext cx="1254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Здоровье.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420888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Ежедневно проводили  гимнастику пробуждения, массаж стоп; закаливающие процедуры.</a:t>
            </a:r>
          </a:p>
          <a:p>
            <a:r>
              <a:rPr lang="ru-RU" dirty="0" smtClean="0"/>
              <a:t>В рамках дня знаний провели развлечение « В гостях у </a:t>
            </a:r>
            <a:r>
              <a:rPr lang="ru-RU" dirty="0" err="1" smtClean="0"/>
              <a:t>Витаминки</a:t>
            </a:r>
            <a:r>
              <a:rPr lang="ru-RU" dirty="0" smtClean="0"/>
              <a:t>».</a:t>
            </a:r>
            <a:r>
              <a:rPr lang="en-US" dirty="0" smtClean="0"/>
              <a:t> </a:t>
            </a:r>
            <a:r>
              <a:rPr lang="ru-RU" dirty="0" smtClean="0"/>
              <a:t>Прививали детям знания о том, в какие овощи, фрукты, ягоды и другие продукты питания полезны для здоровья.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итаминка\лето в Уфе 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367952"/>
          </a:xfrm>
          <a:prstGeom prst="rect">
            <a:avLst/>
          </a:prstGeom>
          <a:noFill/>
        </p:spPr>
      </p:pic>
      <p:pic>
        <p:nvPicPr>
          <p:cNvPr id="1027" name="Picture 3" descr="E:\витаминка\лето в Уфе 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72" y="3645025"/>
            <a:ext cx="4100476" cy="3066828"/>
          </a:xfrm>
          <a:prstGeom prst="rect">
            <a:avLst/>
          </a:prstGeom>
          <a:noFill/>
        </p:spPr>
      </p:pic>
      <p:pic>
        <p:nvPicPr>
          <p:cNvPr id="1030" name="Picture 6" descr="E:\витаминка\лето в Уфе 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392488" cy="3011507"/>
          </a:xfrm>
          <a:prstGeom prst="rect">
            <a:avLst/>
          </a:prstGeom>
          <a:noFill/>
        </p:spPr>
      </p:pic>
      <p:pic>
        <p:nvPicPr>
          <p:cNvPr id="1031" name="Picture 7" descr="E:\витаминка\лето в Уфе 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822" y="188640"/>
            <a:ext cx="419566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29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Направление деятельности : познавательно – речевое развитие. Цели: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363272" cy="4641381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b="1" dirty="0" smtClean="0"/>
              <a:t>Познание.  </a:t>
            </a:r>
            <a:r>
              <a:rPr lang="ru-RU" sz="6400" dirty="0" smtClean="0"/>
              <a:t>Содействовать обогащению  развития  представлений воспитанника  об  окружающем мире, привлекая его к обсуждению вопросов познавательного характера;</a:t>
            </a:r>
          </a:p>
          <a:p>
            <a:pPr algn="just">
              <a:buNone/>
            </a:pPr>
            <a:r>
              <a:rPr lang="ru-RU" sz="6400" dirty="0" smtClean="0"/>
              <a:t> расширению круга « Ясных» знаний и в то же время расширению проблемных представлений  о причинно – следственных  связях. Развивать математические </a:t>
            </a:r>
          </a:p>
          <a:p>
            <a:pPr algn="just">
              <a:buNone/>
            </a:pPr>
            <a:r>
              <a:rPr lang="ru-RU" sz="6400" dirty="0" smtClean="0"/>
              <a:t>Представления. Воспитывать сочувствие, бережное отношение к животным,  растениям.</a:t>
            </a:r>
          </a:p>
          <a:p>
            <a:pPr algn="just">
              <a:buNone/>
            </a:pPr>
            <a:r>
              <a:rPr lang="ru-RU" sz="6400" dirty="0" smtClean="0"/>
              <a:t> Содействовать развитию способностей ребенка, росту желания создавать самому конструировать; развитию навыков конструирования</a:t>
            </a:r>
          </a:p>
          <a:p>
            <a:pPr algn="just"/>
            <a:endParaRPr lang="ru-RU" sz="6400" dirty="0" smtClean="0"/>
          </a:p>
          <a:p>
            <a:pPr algn="just">
              <a:buNone/>
            </a:pPr>
            <a:r>
              <a:rPr lang="ru-RU" sz="6400" b="1" dirty="0" smtClean="0"/>
              <a:t>Коммуникация .  </a:t>
            </a:r>
            <a:r>
              <a:rPr lang="ru-RU" sz="6400" dirty="0" smtClean="0"/>
              <a:t>Способствовать обогащению развития связной  ситуативной и контекстной речи; Развитию и удовлетворению потребности ребенка в общении со сверстниками. </a:t>
            </a:r>
          </a:p>
          <a:p>
            <a:pPr algn="just">
              <a:buNone/>
            </a:pPr>
            <a:r>
              <a:rPr lang="ru-RU" sz="6400" dirty="0" smtClean="0"/>
              <a:t>Становлению гуманных взаимоотношений в группе ; Овладению культурой поведения. Обогащать развитие словаря, обозначающего новые предметы и действия с ними.</a:t>
            </a:r>
          </a:p>
          <a:p>
            <a:pPr algn="just">
              <a:buNone/>
            </a:pPr>
            <a:r>
              <a:rPr lang="ru-RU" sz="6400" b="1" dirty="0" smtClean="0"/>
              <a:t>Чтение художественной литературы.  </a:t>
            </a:r>
            <a:r>
              <a:rPr lang="ru-RU" sz="6400" dirty="0" smtClean="0"/>
              <a:t>Содействовать приобщению к отечественной и мировой культуре; овладению умением самостоятельно рассматривать иллюстрации в книгах, слайды, видеофильмы. Развивать бережное отношение к книге. Учить использовать литературные образы в изобразительной, игровой, музыкальной деятельности.</a:t>
            </a:r>
            <a:endParaRPr lang="ru-RU" sz="6400" b="1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3956248" cy="6264696"/>
          </a:xfrm>
        </p:spPr>
        <p:txBody>
          <a:bodyPr>
            <a:normAutofit fontScale="40000" lnSpcReduction="20000"/>
          </a:bodyPr>
          <a:lstStyle/>
          <a:p>
            <a:r>
              <a:rPr lang="ru-RU" sz="3600" b="1" dirty="0" smtClean="0"/>
              <a:t>                                                          Мы достигли: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Познание.</a:t>
            </a:r>
            <a:endParaRPr lang="en-US" sz="3600" b="1" dirty="0" smtClean="0"/>
          </a:p>
          <a:p>
            <a:r>
              <a:rPr lang="ru-RU" sz="2900" dirty="0" smtClean="0"/>
              <a:t>Закрепили представления детей о временах года, учили называть  их признаки .Активизировали в речи и уточнить понятия, связанные с природными явлениями в живой и неживой природе. Расширяли представления об окружающей действительности.  Проявляют наблюдательность по отношению к часто повторяющимся  явлениям природы. Дети  владеют представлениями  о животных и растениях ближайшего окружения, владеет представлениями об основных состояниях погоды. Учили детей соблюдать заданный воспитателем принцип конструкции, сооружать постройки из крупного и мелкого строительного материала, использовать детали разного цвета, для создания и украшения построек. </a:t>
            </a:r>
          </a:p>
          <a:p>
            <a:r>
              <a:rPr lang="ru-RU" sz="2900" dirty="0" smtClean="0"/>
              <a:t>Учили обыгрывать постройки. </a:t>
            </a:r>
          </a:p>
          <a:p>
            <a:r>
              <a:rPr lang="ru-RU" sz="2900" dirty="0" smtClean="0"/>
              <a:t>Дети овладели представлениями о конструктивном материале; научились конструировать из  настольного и напольного строительного материала самостоятельно  по образцу.</a:t>
            </a:r>
          </a:p>
          <a:p>
            <a:r>
              <a:rPr lang="ru-RU" sz="2900" dirty="0" smtClean="0"/>
              <a:t>Дети овладели  первоначальными математическими представлениями, умеют ориентироваться в помещении детского сада и в более отдаленном пространстве</a:t>
            </a:r>
          </a:p>
          <a:p>
            <a:endParaRPr lang="ru-RU" dirty="0" smtClean="0"/>
          </a:p>
          <a:p>
            <a:r>
              <a:rPr lang="ru-RU" sz="4000" b="1" dirty="0" smtClean="0"/>
              <a:t>Чтение художественной литературы.</a:t>
            </a:r>
            <a:r>
              <a:rPr lang="ru-RU" sz="4000" dirty="0" smtClean="0"/>
              <a:t> </a:t>
            </a:r>
            <a:r>
              <a:rPr lang="ru-RU" sz="2900" dirty="0" smtClean="0"/>
              <a:t>Продолжали знакомить детей с поэзией, с целью вызвать интерес к книгам, пробудить эмоциональный отклик на произведение. Учили детей внимательно слушать, выражать свое отношение к рассказу. Дети знакомы с несколькими жанрами литературных произведений. Умеют следить за развитием сюжета, сопереживают героям. Дети с интересом рассматривают иллюстрации, бережно относится к книге. Имеют некоторый опыт разыгрывания знакомых сказок.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042792" cy="5361461"/>
          </a:xfrm>
        </p:spPr>
        <p:txBody>
          <a:bodyPr>
            <a:normAutofit fontScale="40000" lnSpcReduction="20000"/>
          </a:bodyPr>
          <a:lstStyle/>
          <a:p>
            <a:r>
              <a:rPr lang="ru-RU" sz="3600" b="1" dirty="0" smtClean="0"/>
              <a:t>Коммуникация</a:t>
            </a:r>
          </a:p>
          <a:p>
            <a:endParaRPr lang="ru-RU" sz="3600" dirty="0" smtClean="0"/>
          </a:p>
          <a:p>
            <a:r>
              <a:rPr lang="ru-RU" sz="2900" dirty="0" smtClean="0"/>
              <a:t>. Учили детей распределять роли и совершенствовать умение объединяться в игре. Помогали детям самостоятельно организовывать игры. Развивали самостоятельность, активность., приобщали к культуре русского народа Формировали умение поддерживать различные диалоги, применять в игре свой личный опыт. Поощряли взаимопомощь, самоорганизации хороводных игр, использование предметов- заместителей. Воспитывали вежливость.</a:t>
            </a:r>
          </a:p>
          <a:p>
            <a:r>
              <a:rPr lang="ru-RU" sz="2900" dirty="0" smtClean="0"/>
              <a:t>Дети овладели элементарными коммуникативными умениями использую их в игре и в реальном взаимодействии со сверстниками.  Умеют не только отвечать на вопросы , но и сами  задают 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ка Света\Фото 2014\PICT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83768" cy="1584176"/>
          </a:xfrm>
          <a:prstGeom prst="rect">
            <a:avLst/>
          </a:prstGeom>
          <a:noFill/>
        </p:spPr>
      </p:pic>
      <p:pic>
        <p:nvPicPr>
          <p:cNvPr id="3075" name="Picture 3" descr="D:\Папка Света\Фото 2014\PICT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2448272" cy="1512168"/>
          </a:xfrm>
          <a:prstGeom prst="rect">
            <a:avLst/>
          </a:prstGeom>
          <a:noFill/>
        </p:spPr>
      </p:pic>
      <p:pic>
        <p:nvPicPr>
          <p:cNvPr id="3077" name="Picture 5" descr="D:\Папка Света\Фото 2014\PICT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483768" cy="1584176"/>
          </a:xfrm>
          <a:prstGeom prst="rect">
            <a:avLst/>
          </a:prstGeom>
          <a:noFill/>
        </p:spPr>
      </p:pic>
      <p:pic>
        <p:nvPicPr>
          <p:cNvPr id="3078" name="Picture 6" descr="D:\Папка Света\Фото 2014\PICT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348880"/>
            <a:ext cx="2520280" cy="172819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2411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0588" y="3717032"/>
            <a:ext cx="3173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1916832"/>
            <a:ext cx="30718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88640"/>
            <a:ext cx="3491880" cy="14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5648" y="5301208"/>
            <a:ext cx="316835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2765</Words>
  <Application>Microsoft Office PowerPoint</Application>
  <PresentationFormat>Экран (4:3)</PresentationFormat>
  <Paragraphs>333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Аналитический отчет: педагогические достижения за 2013-2014гг группы № 7  « Забавушка»( средняя)</vt:lpstr>
      <vt:lpstr>Характеристика группы. Программа целостного комплексного, интерактивного подхода к воспитанию дошкольников как к индивидуальности. « Детский сад – Дом Радости», автор Крылова Н.М., В.Т. Иванова.  </vt:lpstr>
      <vt:lpstr>«Какие мы …»</vt:lpstr>
      <vt:lpstr>Направление деятельности: физическое. Цели:</vt:lpstr>
      <vt:lpstr>Мы достигли : </vt:lpstr>
      <vt:lpstr>Слайд 6</vt:lpstr>
      <vt:lpstr>Направление деятельности : познавательно – речевое развитие. Цели: </vt:lpstr>
      <vt:lpstr>Слайд 8</vt:lpstr>
      <vt:lpstr>Слайд 9</vt:lpstr>
      <vt:lpstr>Художественно – эстетическое направление. Цели:</vt:lpstr>
      <vt:lpstr>Мы достигли:</vt:lpstr>
      <vt:lpstr>Слайд 12</vt:lpstr>
      <vt:lpstr>Социально – личностное направление. Цели: </vt:lpstr>
      <vt:lpstr>Мы достигли:</vt:lpstr>
      <vt:lpstr>Слайд 15</vt:lpstr>
      <vt:lpstr>Краткосрочный проект: Необычный мяч.</vt:lpstr>
      <vt:lpstr>• Проведение спортивного развлечения «Если хочешь быть здоров - мячом «волшебным» занимайся!»  </vt:lpstr>
      <vt:lpstr>Слайд 18</vt:lpstr>
      <vt:lpstr>Краткосрочный проект: Зебра в гости к нам пришла.</vt:lpstr>
      <vt:lpstr>Слайд 20</vt:lpstr>
      <vt:lpstr>Компьютерная презентация: « Детям о масленице</vt:lpstr>
      <vt:lpstr>Что у нас интересного…</vt:lpstr>
      <vt:lpstr>Слайд 23</vt:lpstr>
      <vt:lpstr>Слайд 24</vt:lpstr>
      <vt:lpstr>Слайд 25</vt:lpstr>
      <vt:lpstr>Слайд 26</vt:lpstr>
      <vt:lpstr>Слайд 27</vt:lpstr>
      <vt:lpstr>                                                                                                                                                                              Самообразование                                                 Бойчук Светланы Сергеевны. Приоритетным направлением в своей работе, считаю познавательно – речевое развитие. В течение года работала по теме по самообразованию: «Сюжетно – ролевая игра как средство развития коммуникативных способностей детей дошкольного возраста.» Постоянно пополняла картотеку  сюжетно –ролевых  игр.  Читала об опыте работы воспитателей из других детских садов по теме  через  интернет – ресурсы.  Изучала метод. литературу о значении  сюжетно – ролевых игр  в развитии детей дошкольного возраста. В течении года обменивались с педагогами опытом по изготовлению атрибутов. Делились играми и упражнениями по формированию простейших родовых понятий .   Так - же обращалась  за консультациями методисту и воспитателям 1 категории. Часто обращалась за помощью к инструктору по физ. Воспитанию .    </vt:lpstr>
      <vt:lpstr>                                                                 Самообразование                                                          Поспеева  Яна  Николаевна Прослушала курс лекции в 2013-2014 г.г.:  В работе авторского семинара (И.А.Лыкова, Е.Е. Кочемасова, Е.И. Касаткина, О.В.Бережнова) в объеме 30 часов по проблеме:" Технология реализации примерной основной образовательной программы" Мир открытий" в соответствии с требованиями Федерального государственного образовательного стандарта дошкольного образования". Повысила собственный уровень знаний путем изучения ФГОС. Тема по самообразованию:" Развитие речи у детей 3-7 лет по средствам сказок, потешек ". Была изучена литература по данной теме: - Алексеева М.М., Яшина В.И. " Речевое развитие дошкольников.- М.: Академия, 1999. - Развитие речи детей дошкольного возраста / Под ред. Ф.А. Сохина - М.: Просвещение,1984. - Володина В.С. " Альбом по развитию речи". Просмотрела открытые показы непосредственно образовательной деятельности: -А.Д.Долбня -" ТРИЗ( элементы)+РТВ" -З.Р.Тураманова - Комплексное занятие-" Развитие речи + аппликация  "Путешествие в осень". -Мастер-класс- О.В.Балыбердина -"Знакомство с новыми информационно-коммуникативными технологиями" (Сентябрь, Октябрь).    -О.В. Балыбердина-"Иновационно - коммуникативные технологии в художественно -эстетическом направлении"( Ноябрь).        -О.В.Балыбердина-"  Инновационно - коммуникативные технологии в социально-личностном направлении"(Декабрь).      -О.В.Балыбердина-"  Инновационно- коммуникативные технологии в познавательно-речевом направлении (область познание)   (Январь).  -О.В.Балыбердна-"   "  Инновационно - коммуникативные технологии в познавательно-речевом направлении (область коммуникация, чтение художественной литературы) (Февраль).    -О.В.Балыбердина-"Знакомство информационно-коммуникативных технологий через устройства (флешка)" (Март).      -О.В.Балыбердина-"Закрепление знаний в информационно-коммуникативных технологиях" (Апрель).       -О.В.Балыбердина- Итоговое занятие" Чему мы научились" (Май).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отчет: педагогические достижения за 2013-2014гг группы № 7  « Забавушка»( средняя)</dc:title>
  <dc:creator>Admin</dc:creator>
  <cp:lastModifiedBy>Admin</cp:lastModifiedBy>
  <cp:revision>122</cp:revision>
  <dcterms:created xsi:type="dcterms:W3CDTF">2014-05-30T14:29:59Z</dcterms:created>
  <dcterms:modified xsi:type="dcterms:W3CDTF">2014-06-20T11:24:31Z</dcterms:modified>
</cp:coreProperties>
</file>