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70" r:id="rId4"/>
    <p:sldId id="266" r:id="rId5"/>
    <p:sldId id="272" r:id="rId6"/>
    <p:sldId id="260" r:id="rId7"/>
    <p:sldId id="261" r:id="rId8"/>
    <p:sldId id="262" r:id="rId9"/>
    <p:sldId id="263" r:id="rId10"/>
    <p:sldId id="264" r:id="rId11"/>
    <p:sldId id="267" r:id="rId12"/>
    <p:sldId id="273" r:id="rId13"/>
    <p:sldId id="271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8" d="100"/>
          <a:sy n="78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50"/>
    </c:view3D>
    <c:plotArea>
      <c:layout>
        <c:manualLayout>
          <c:layoutTarget val="inner"/>
          <c:xMode val="edge"/>
          <c:yMode val="edge"/>
          <c:x val="7.688363634639285E-2"/>
          <c:y val="7.36736133796079E-2"/>
          <c:w val="0.75207853207006814"/>
          <c:h val="0.8212901717387957"/>
        </c:manualLayout>
      </c:layout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 ОНР 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ФФНР 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ФН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hape val="cylinder"/>
        <c:axId val="59648640"/>
        <c:axId val="59666816"/>
        <c:axId val="0"/>
      </c:bar3DChart>
      <c:catAx>
        <c:axId val="59648640"/>
        <c:scaling>
          <c:orientation val="minMax"/>
        </c:scaling>
        <c:axPos val="b"/>
        <c:tickLblPos val="nextTo"/>
        <c:crossAx val="59666816"/>
        <c:crosses val="autoZero"/>
        <c:auto val="1"/>
        <c:lblAlgn val="ctr"/>
        <c:lblOffset val="100"/>
      </c:catAx>
      <c:valAx>
        <c:axId val="59666816"/>
        <c:scaling>
          <c:orientation val="minMax"/>
          <c:max val="20"/>
        </c:scaling>
        <c:axPos val="l"/>
        <c:majorGridlines/>
        <c:numFmt formatCode="#,##0.0" sourceLinked="0"/>
        <c:tickLblPos val="nextTo"/>
        <c:spPr>
          <a:ln w="12700"/>
        </c:spPr>
        <c:crossAx val="59648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чистой речью 14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ОНР 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ФФНР 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hape val="cylinder"/>
        <c:axId val="65155840"/>
        <c:axId val="65157376"/>
        <c:axId val="0"/>
      </c:bar3DChart>
      <c:catAx>
        <c:axId val="65155840"/>
        <c:scaling>
          <c:orientation val="minMax"/>
        </c:scaling>
        <c:axPos val="b"/>
        <c:numFmt formatCode="General" sourceLinked="1"/>
        <c:tickLblPos val="nextTo"/>
        <c:crossAx val="65157376"/>
        <c:crosses val="autoZero"/>
        <c:auto val="1"/>
        <c:lblAlgn val="ctr"/>
        <c:lblOffset val="100"/>
      </c:catAx>
      <c:valAx>
        <c:axId val="65157376"/>
        <c:scaling>
          <c:orientation val="minMax"/>
          <c:max val="20"/>
        </c:scaling>
        <c:axPos val="l"/>
        <c:majorGridlines/>
        <c:numFmt formatCode="#,##0.00" sourceLinked="0"/>
        <c:tickLblPos val="nextTo"/>
        <c:crossAx val="65155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ОНР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ФФНР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Дети с чистой речью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</c:ser>
        <c:shape val="cylinder"/>
        <c:axId val="65193088"/>
        <c:axId val="65194624"/>
        <c:axId val="0"/>
      </c:bar3DChart>
      <c:catAx>
        <c:axId val="65193088"/>
        <c:scaling>
          <c:orientation val="minMax"/>
        </c:scaling>
        <c:axPos val="b"/>
        <c:tickLblPos val="nextTo"/>
        <c:crossAx val="65194624"/>
        <c:crosses val="autoZero"/>
        <c:auto val="1"/>
        <c:lblAlgn val="ctr"/>
        <c:lblOffset val="100"/>
      </c:catAx>
      <c:valAx>
        <c:axId val="65194624"/>
        <c:scaling>
          <c:orientation val="minMax"/>
          <c:max val="20"/>
        </c:scaling>
        <c:axPos val="l"/>
        <c:majorGridlines/>
        <c:numFmt formatCode="General" sourceLinked="1"/>
        <c:tickLblPos val="nextTo"/>
        <c:crossAx val="65193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B164-211C-477A-B7D3-9A427C4DF29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klyuzivnoe_obuchenie_prezentaciya_2727_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459432"/>
            <a:ext cx="6120680" cy="55892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Аналитический отчет учителя-логопеда Гузенко Н.Н.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 2013-2014 учебный год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1656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В </a:t>
            </a:r>
            <a:r>
              <a:rPr lang="ru-RU" dirty="0"/>
              <a:t>течение учебного года приобреталось достаточное количество методической литературы, изготовлены  </a:t>
            </a:r>
            <a:r>
              <a:rPr lang="ru-RU" dirty="0" err="1"/>
              <a:t>учебно</a:t>
            </a:r>
            <a:r>
              <a:rPr lang="ru-RU" dirty="0"/>
              <a:t> — методические пособия, дидактические и наглядные материалы, усовершенствовано оформление логопедического кабинета.</a:t>
            </a:r>
          </a:p>
          <a:p>
            <a:endParaRPr lang="ru-RU" dirty="0"/>
          </a:p>
        </p:txBody>
      </p:sp>
      <p:pic>
        <p:nvPicPr>
          <p:cNvPr id="20482" name="Picture 2" descr="D:\Мои папки\фото\Фото с работы\20131125_13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3707904" cy="2780928"/>
          </a:xfrm>
          <a:prstGeom prst="rect">
            <a:avLst/>
          </a:prstGeom>
          <a:noFill/>
        </p:spPr>
      </p:pic>
      <p:pic>
        <p:nvPicPr>
          <p:cNvPr id="20483" name="Picture 3" descr="D:\Мои папки\фото\Фото с работы\20131125_133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48780"/>
            <a:ext cx="3151512" cy="2363634"/>
          </a:xfrm>
          <a:prstGeom prst="rect">
            <a:avLst/>
          </a:prstGeom>
          <a:noFill/>
        </p:spPr>
      </p:pic>
      <p:pic>
        <p:nvPicPr>
          <p:cNvPr id="20484" name="Picture 4" descr="D:\Мои папки\фото\Фото с работы\20131125_131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ru-RU" b="1" i="1" dirty="0" smtClean="0"/>
              <a:t>Итоги проведенной работы: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В конце учебного года были выпушены 14  </a:t>
            </a:r>
            <a:r>
              <a:rPr lang="ru-RU" dirty="0" smtClean="0"/>
              <a:t>детей: 2 ребенка с ФН,2 ребенка с ФФНР и 10 детей с ОНР. 6 </a:t>
            </a:r>
            <a:r>
              <a:rPr lang="ru-RU" dirty="0"/>
              <a:t>детей оставлено для продолжения </a:t>
            </a:r>
            <a:r>
              <a:rPr lang="ru-RU" dirty="0" smtClean="0"/>
              <a:t>занятий, в связи с сложностью речевого дефекта.</a:t>
            </a:r>
            <a:endParaRPr lang="ru-RU" dirty="0"/>
          </a:p>
          <a:p>
            <a:pPr>
              <a:buNone/>
            </a:pPr>
            <a:r>
              <a:rPr lang="ru-RU" dirty="0" smtClean="0"/>
              <a:t>Воспитатели и родители отмечают высокий интерес детей к логопедическим занятиям, а так же заметные улучшения в произношении звуков, в обогащении лексического запаса, в развитии грамматического строя речи.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диагностики в мае 2014 учебного года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772816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29614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Результаты динамики развития речи детей зачисленных на логопедический пункт на 2013 – 2014 учебный год</a:t>
            </a:r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Задачи на перспективу: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</a:t>
            </a:r>
            <a:r>
              <a:rPr lang="ru-RU" dirty="0" smtClean="0"/>
              <a:t>овершенствование своей педагогической системы;</a:t>
            </a:r>
          </a:p>
          <a:p>
            <a:pPr lvl="0"/>
            <a:r>
              <a:rPr lang="ru-RU" dirty="0" smtClean="0"/>
              <a:t>повышение уровня квалификации;</a:t>
            </a:r>
          </a:p>
          <a:p>
            <a:r>
              <a:rPr lang="ru-RU" dirty="0" smtClean="0"/>
              <a:t>оснащение  </a:t>
            </a:r>
            <a:r>
              <a:rPr lang="ru-RU" dirty="0"/>
              <a:t>логопедический кабинет </a:t>
            </a:r>
            <a:r>
              <a:rPr lang="ru-RU"/>
              <a:t>методическими </a:t>
            </a:r>
            <a:r>
              <a:rPr lang="ru-RU" smtClean="0"/>
              <a:t>пособиями;</a:t>
            </a:r>
            <a:endParaRPr lang="ru-RU" dirty="0" smtClean="0"/>
          </a:p>
          <a:p>
            <a:r>
              <a:rPr lang="ru-RU" dirty="0" smtClean="0"/>
              <a:t>повышать </a:t>
            </a:r>
            <a:r>
              <a:rPr lang="ru-RU" dirty="0"/>
              <a:t>качество фронтальных, подгрупповых и индивидуальных </a:t>
            </a:r>
            <a:r>
              <a:rPr lang="ru-RU" dirty="0" smtClean="0"/>
              <a:t>занятий;</a:t>
            </a:r>
            <a:endParaRPr lang="ru-RU" dirty="0"/>
          </a:p>
          <a:p>
            <a:pPr lvl="0"/>
            <a:r>
              <a:rPr lang="ru-RU" dirty="0" smtClean="0"/>
              <a:t>поиск </a:t>
            </a:r>
            <a:r>
              <a:rPr lang="ru-RU" dirty="0"/>
              <a:t>новых форм сотрудничества с родителями </a:t>
            </a:r>
            <a:r>
              <a:rPr lang="ru-RU" dirty="0" smtClean="0"/>
              <a:t>и воспитателями.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3-013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5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работы на 2013-2014 учебный год: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9073008" cy="57606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выявление и коррекция речевых нарушений у детей старшей и подготовительной группы</a:t>
            </a:r>
            <a:r>
              <a:rPr lang="ru-RU" dirty="0" smtClean="0"/>
              <a:t>.</a:t>
            </a:r>
            <a:endParaRPr lang="en-US" dirty="0" smtClean="0"/>
          </a:p>
          <a:p>
            <a:pPr algn="ctr">
              <a:buNone/>
            </a:pPr>
            <a:r>
              <a:rPr lang="ru-RU" sz="57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700" b="1" i="1" dirty="0" smtClean="0">
                <a:latin typeface="Times New Roman" pitchFamily="18" charset="0"/>
                <a:cs typeface="Times New Roman" pitchFamily="18" charset="0"/>
              </a:rPr>
              <a:t>на 2013-2014 учебный год:</a:t>
            </a:r>
            <a:endParaRPr lang="en-US" sz="5700" dirty="0" smtClean="0"/>
          </a:p>
          <a:p>
            <a:r>
              <a:rPr lang="ru-RU" dirty="0" smtClean="0"/>
              <a:t>обследование </a:t>
            </a:r>
            <a:r>
              <a:rPr lang="ru-RU" dirty="0" smtClean="0"/>
              <a:t>воспитанников ДОУ и выявление среди них детей, нуждающихся в профилактической и коррекционно-речевой помощи,</a:t>
            </a:r>
          </a:p>
          <a:p>
            <a:r>
              <a:rPr lang="ru-RU" dirty="0" smtClean="0"/>
              <a:t>коррекция  имеющихся речевых нарушений;</a:t>
            </a:r>
          </a:p>
          <a:p>
            <a:r>
              <a:rPr lang="ru-RU" dirty="0" smtClean="0"/>
              <a:t>формирование и совершенствование грамматического строя речи;</a:t>
            </a:r>
          </a:p>
          <a:p>
            <a:pPr lvl="0"/>
            <a:r>
              <a:rPr lang="ru-RU" dirty="0" smtClean="0"/>
              <a:t>развитие фонетико-фонематической системы языка и навыков языкового анализа;</a:t>
            </a:r>
          </a:p>
          <a:p>
            <a:pPr lvl="0"/>
            <a:r>
              <a:rPr lang="ru-RU" dirty="0" smtClean="0"/>
              <a:t>развитие словаря;</a:t>
            </a:r>
          </a:p>
          <a:p>
            <a:r>
              <a:rPr lang="ru-RU" dirty="0" smtClean="0"/>
              <a:t> совершенствование интеллектуально-познавательной деятельности;</a:t>
            </a:r>
          </a:p>
          <a:p>
            <a:r>
              <a:rPr lang="ru-RU" dirty="0" smtClean="0"/>
              <a:t>развитие коммуникативных функций;</a:t>
            </a:r>
          </a:p>
          <a:p>
            <a:r>
              <a:rPr lang="ru-RU" dirty="0" smtClean="0"/>
              <a:t>подготовку к обучению грамоте;</a:t>
            </a:r>
          </a:p>
          <a:p>
            <a:pPr lvl="0"/>
            <a:r>
              <a:rPr lang="ru-RU" dirty="0" smtClean="0"/>
              <a:t>развитие мелкой моторики и конструктивного  </a:t>
            </a:r>
            <a:r>
              <a:rPr lang="ru-RU" dirty="0" err="1" smtClean="0"/>
              <a:t>праксиса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5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Рабочие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7"/>
            <a:ext cx="8964488" cy="3168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Занятия проводились по следующем программам и методикам: Т.Б.Филичева, Г.В.Чиркина  “Программа воспитания и обучения детей с фонетико-фонематическим недоразвитием”; Т.Б.Филичева, Г.В.Чиркина  “Программа логопедической работы по преодолению </a:t>
            </a:r>
            <a:r>
              <a:rPr lang="ru-RU" dirty="0" err="1" smtClean="0"/>
              <a:t>фонетико</a:t>
            </a:r>
            <a:r>
              <a:rPr lang="ru-RU" dirty="0" smtClean="0"/>
              <a:t> фонематического недоразвития у детей”; </a:t>
            </a:r>
            <a:r>
              <a:rPr lang="ru-RU" dirty="0" err="1" smtClean="0"/>
              <a:t>Н.В.Нищева</a:t>
            </a:r>
            <a:r>
              <a:rPr lang="ru-RU" dirty="0" smtClean="0"/>
              <a:t> “Программа коррекционно - </a:t>
            </a:r>
            <a:r>
              <a:rPr lang="ru-RU" dirty="0" err="1" smtClean="0"/>
              <a:t>разивающей</a:t>
            </a:r>
            <a:r>
              <a:rPr lang="ru-RU" dirty="0" smtClean="0"/>
              <a:t> работы для детей с ОНР”.</a:t>
            </a:r>
          </a:p>
          <a:p>
            <a:endParaRPr lang="ru-RU" dirty="0"/>
          </a:p>
        </p:txBody>
      </p:sp>
      <p:pic>
        <p:nvPicPr>
          <p:cNvPr id="5" name="Рисунок 4" descr="186x274_19_2355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1936664" cy="2852936"/>
          </a:xfrm>
          <a:prstGeom prst="rect">
            <a:avLst/>
          </a:prstGeom>
        </p:spPr>
      </p:pic>
      <p:pic>
        <p:nvPicPr>
          <p:cNvPr id="6" name="Рисунок 5" descr="22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916541"/>
            <a:ext cx="2024641" cy="2941459"/>
          </a:xfrm>
          <a:prstGeom prst="rect">
            <a:avLst/>
          </a:prstGeom>
        </p:spPr>
      </p:pic>
      <p:pic>
        <p:nvPicPr>
          <p:cNvPr id="7" name="Рисунок 6" descr="p23_programm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77072"/>
            <a:ext cx="182024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5515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Диагностика в начале учебного года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1 по 15 сентября 2013 года мною было обследовано 54 ребенка </a:t>
            </a:r>
            <a:r>
              <a:rPr lang="ru-RU" dirty="0" smtClean="0"/>
              <a:t>старшей </a:t>
            </a:r>
            <a:r>
              <a:rPr lang="ru-RU" dirty="0"/>
              <a:t>группы. Выявлено 16 детей с ФН, 20 детей с ФФНР, 18 детей с ОНР.  Зачислено 2  ребенка с ФН, 4 ребенка с ФФН, 8 детей с ОНР (</a:t>
            </a:r>
            <a:r>
              <a:rPr lang="en-US" dirty="0"/>
              <a:t>III</a:t>
            </a:r>
            <a:r>
              <a:rPr lang="ru-RU" dirty="0"/>
              <a:t> </a:t>
            </a:r>
            <a:r>
              <a:rPr lang="ru-RU" dirty="0" err="1"/>
              <a:t>реч</a:t>
            </a:r>
            <a:r>
              <a:rPr lang="ru-RU" dirty="0"/>
              <a:t>. </a:t>
            </a:r>
            <a:r>
              <a:rPr lang="ru-RU" dirty="0" err="1"/>
              <a:t>ур</a:t>
            </a:r>
            <a:r>
              <a:rPr lang="ru-RU" dirty="0"/>
              <a:t>.).Из подготовительной группы 6 детей  с ОНР (</a:t>
            </a:r>
            <a:r>
              <a:rPr lang="en-US" dirty="0"/>
              <a:t>III</a:t>
            </a:r>
            <a:r>
              <a:rPr lang="ru-RU" dirty="0"/>
              <a:t> </a:t>
            </a:r>
            <a:r>
              <a:rPr lang="ru-RU" dirty="0" err="1"/>
              <a:t>реч</a:t>
            </a:r>
            <a:r>
              <a:rPr lang="ru-RU" dirty="0"/>
              <a:t>. </a:t>
            </a:r>
            <a:r>
              <a:rPr lang="ru-RU" dirty="0" err="1"/>
              <a:t>ур</a:t>
            </a:r>
            <a:r>
              <a:rPr lang="ru-RU" dirty="0"/>
              <a:t>.) были оставлены для продолжения занятий на логопедическом пункте. Всего зачислено на логопункт 20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диагностики сентябрь 2013 учебный год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4352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Моя деятельность в течение всего года осуществлялась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5040560" cy="5112568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Диагностическое</a:t>
            </a:r>
            <a:r>
              <a:rPr lang="ru-RU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воспитанников ДОУ и выявление среди них детей, нуждающихся в профилактической и коррекционно-речевой помощи (сентябрь, май)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детей имеющих речевые нарушения на логопедический пункт;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динамическое наблюдение за продвижениями каждого ребенка (январь);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Admin\Рабочий стол\фото\20140530_092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Коррекционное</a:t>
            </a:r>
            <a:r>
              <a:rPr lang="ru-RU" i="1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92480" cy="1512168"/>
          </a:xfrm>
        </p:spPr>
        <p:txBody>
          <a:bodyPr/>
          <a:lstStyle/>
          <a:p>
            <a:r>
              <a:rPr lang="ru-RU" sz="2800" dirty="0"/>
              <a:t>проведение индивидуальной и подгрупповой образовательной деятельности, согласно учебному плану в течение года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3" name="Picture 1" descr="D:\Мои папки\фото\Фото с работы\20130916_16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3323860" cy="2492896"/>
          </a:xfrm>
          <a:prstGeom prst="rect">
            <a:avLst/>
          </a:prstGeom>
          <a:noFill/>
        </p:spPr>
      </p:pic>
      <p:pic>
        <p:nvPicPr>
          <p:cNvPr id="3074" name="Picture 2" descr="D:\Мои папки\фото\Фото с работы\ФОТО И ВИДЕО\DSC05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5"/>
            <a:ext cx="2409732" cy="3212976"/>
          </a:xfrm>
          <a:prstGeom prst="rect">
            <a:avLst/>
          </a:prstGeom>
          <a:noFill/>
        </p:spPr>
      </p:pic>
      <p:pic>
        <p:nvPicPr>
          <p:cNvPr id="3075" name="Picture 3" descr="D:\Мои папки\фото\Фото с работы\20140303_11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3312368" cy="2484276"/>
          </a:xfrm>
          <a:prstGeom prst="rect">
            <a:avLst/>
          </a:prstGeom>
          <a:noFill/>
        </p:spPr>
      </p:pic>
      <p:pic>
        <p:nvPicPr>
          <p:cNvPr id="1026" name="Picture 2" descr="D:\Мои папки\фото\Фото с работы\сенсорная комната\20140402_1046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84849"/>
            <a:ext cx="2736304" cy="364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 </a:t>
            </a:r>
            <a:r>
              <a:rPr lang="ru-RU" sz="3600" i="1" u="sng" dirty="0" err="1"/>
              <a:t>Просветительско</a:t>
            </a:r>
            <a:r>
              <a:rPr lang="ru-RU" sz="3600" i="1" u="sng" dirty="0"/>
              <a:t> – профилактическое сопровождение: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165618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родительские </a:t>
            </a:r>
            <a:r>
              <a:rPr lang="ru-RU" dirty="0"/>
              <a:t>собрания, беседы, открытые занятия;</a:t>
            </a:r>
          </a:p>
          <a:p>
            <a:pPr lvl="0"/>
            <a:r>
              <a:rPr lang="ru-RU" dirty="0" smtClean="0"/>
              <a:t>консультации</a:t>
            </a:r>
            <a:r>
              <a:rPr lang="ru-RU" dirty="0"/>
              <a:t>, мастер-классы, семинары  для педагогов;</a:t>
            </a:r>
          </a:p>
          <a:p>
            <a:pPr lvl="0"/>
            <a:r>
              <a:rPr lang="ru-RU" dirty="0"/>
              <a:t>оформление наглядных </a:t>
            </a:r>
            <a:r>
              <a:rPr lang="ru-RU" dirty="0" smtClean="0"/>
              <a:t>пособий в уголках групп;</a:t>
            </a:r>
          </a:p>
          <a:p>
            <a:pPr lvl="0"/>
            <a:r>
              <a:rPr lang="ru-RU" dirty="0" smtClean="0"/>
              <a:t>посещение районных методических объединений;</a:t>
            </a:r>
          </a:p>
          <a:p>
            <a:pPr lvl="0"/>
            <a:r>
              <a:rPr lang="ru-RU" dirty="0" smtClean="0"/>
              <a:t>самообразование по темам: «</a:t>
            </a:r>
            <a:r>
              <a:rPr lang="ru-RU" b="1" dirty="0" err="1" smtClean="0">
                <a:solidFill>
                  <a:srgbClr val="FF0000"/>
                </a:solidFill>
              </a:rPr>
              <a:t>Кинезиология</a:t>
            </a:r>
            <a:r>
              <a:rPr lang="ru-RU" dirty="0" smtClean="0">
                <a:solidFill>
                  <a:srgbClr val="FF0000"/>
                </a:solidFill>
              </a:rPr>
              <a:t>»; </a:t>
            </a:r>
            <a:r>
              <a:rPr lang="ru-RU" dirty="0" smtClean="0"/>
              <a:t>«Сенсорное развитие детей с речевыми нарушениями»; « Игра в жизни ребенка-дошкольника».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/>
              <a:t>п</a:t>
            </a:r>
            <a:r>
              <a:rPr lang="ru-RU" dirty="0" smtClean="0"/>
              <a:t>рохождение практики студентки 4 курса на базе нашего логопункта.</a:t>
            </a:r>
            <a:endParaRPr lang="ru-RU" dirty="0"/>
          </a:p>
          <a:p>
            <a:endParaRPr lang="ru-RU" i="1" dirty="0"/>
          </a:p>
        </p:txBody>
      </p:sp>
      <p:pic>
        <p:nvPicPr>
          <p:cNvPr id="2049" name="Picture 1" descr="D:\Мои папки\фото\Фото с работы\20131008_10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780928"/>
            <a:ext cx="4704523" cy="352839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\20140530_091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4067944" cy="262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u="sng" dirty="0" smtClean="0"/>
              <a:t>Организационная </a:t>
            </a:r>
            <a:r>
              <a:rPr lang="ru-RU" sz="4000" i="1" u="sng" dirty="0"/>
              <a:t>деятельность: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26642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работа с документацией (оформление речевых карт,  индивидуальных программ, перспективного планирования, ежедневных планов подгрупповой и индивидуальной образовательной деятельности, журналов обследования речи, журналов консультаций педагогов и родителей, журнал учета посещаемости воспитанников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8" name="Picture 4" descr="D:\Мои папки\фото\Фото с работы\20131125_13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17032"/>
            <a:ext cx="6048672" cy="270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539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Аналитический отчет учителя-логопеда Гузенко Н.Н.  за 2013-2014 учебный год</vt:lpstr>
      <vt:lpstr>Цель работы на 2013-2014 учебный год:</vt:lpstr>
      <vt:lpstr>Рабочие программы </vt:lpstr>
      <vt:lpstr>Диагностика в начале учебного года</vt:lpstr>
      <vt:lpstr>Результаты диагностики сентябрь 2013 учебный год</vt:lpstr>
      <vt:lpstr> Моя деятельность в течение всего года осуществлялась по следующим направлениям: </vt:lpstr>
      <vt:lpstr> Коррекционное: </vt:lpstr>
      <vt:lpstr>  Просветительско – профилактическое сопровождение: </vt:lpstr>
      <vt:lpstr> Организационная деятельность: </vt:lpstr>
      <vt:lpstr>Слайд 10</vt:lpstr>
      <vt:lpstr>Итоги проведенной работы:</vt:lpstr>
      <vt:lpstr>Результаты диагностики в мае 2014 учебного года</vt:lpstr>
      <vt:lpstr>Результаты динамики развития речи детей зачисленных на логопедический пункт на 2013 – 2014 учебный год</vt:lpstr>
      <vt:lpstr> Задачи на перспективу: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2014-05-29T15:06:14Z</dcterms:created>
  <dcterms:modified xsi:type="dcterms:W3CDTF">2014-06-05T17:18:43Z</dcterms:modified>
</cp:coreProperties>
</file>