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32" r:id="rId3"/>
    <p:sldId id="257" r:id="rId4"/>
    <p:sldId id="308" r:id="rId5"/>
    <p:sldId id="311" r:id="rId6"/>
    <p:sldId id="312" r:id="rId7"/>
    <p:sldId id="313" r:id="rId8"/>
    <p:sldId id="315" r:id="rId9"/>
    <p:sldId id="278" r:id="rId10"/>
    <p:sldId id="290" r:id="rId11"/>
    <p:sldId id="276" r:id="rId12"/>
    <p:sldId id="277" r:id="rId13"/>
    <p:sldId id="280" r:id="rId14"/>
    <p:sldId id="274" r:id="rId15"/>
    <p:sldId id="328" r:id="rId16"/>
    <p:sldId id="330" r:id="rId17"/>
    <p:sldId id="317" r:id="rId18"/>
    <p:sldId id="322" r:id="rId19"/>
    <p:sldId id="323" r:id="rId20"/>
    <p:sldId id="321" r:id="rId21"/>
    <p:sldId id="318" r:id="rId22"/>
    <p:sldId id="319" r:id="rId23"/>
    <p:sldId id="326" r:id="rId24"/>
    <p:sldId id="325" r:id="rId25"/>
    <p:sldId id="329" r:id="rId26"/>
    <p:sldId id="331" r:id="rId27"/>
    <p:sldId id="333" r:id="rId28"/>
    <p:sldId id="32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363" autoAdjust="0"/>
    <p:restoredTop sz="62974" autoAdjust="0"/>
  </p:normalViewPr>
  <p:slideViewPr>
    <p:cSldViewPr>
      <p:cViewPr>
        <p:scale>
          <a:sx n="59" d="100"/>
          <a:sy n="59" d="100"/>
        </p:scale>
        <p:origin x="-232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Н.</c:v>
                </c:pt>
                <c:pt idx="1">
                  <c:v>Н.с.</c:v>
                </c:pt>
                <c:pt idx="2">
                  <c:v>С.</c:v>
                </c:pt>
                <c:pt idx="3">
                  <c:v>В.с.</c:v>
                </c:pt>
                <c:pt idx="4">
                  <c:v>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22</c:v>
                </c:pt>
                <c:pt idx="2">
                  <c:v>50</c:v>
                </c:pt>
                <c:pt idx="3">
                  <c:v>25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Н.</c:v>
                </c:pt>
                <c:pt idx="1">
                  <c:v>Н.с.</c:v>
                </c:pt>
                <c:pt idx="2">
                  <c:v>С.</c:v>
                </c:pt>
                <c:pt idx="3">
                  <c:v>В.с.</c:v>
                </c:pt>
                <c:pt idx="4">
                  <c:v>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34</c:v>
                </c:pt>
                <c:pt idx="3">
                  <c:v>25</c:v>
                </c:pt>
                <c:pt idx="4">
                  <c:v>22</c:v>
                </c:pt>
              </c:numCache>
            </c:numRef>
          </c:val>
        </c:ser>
        <c:axId val="109481984"/>
        <c:axId val="109483520"/>
      </c:barChart>
      <c:catAx>
        <c:axId val="109481984"/>
        <c:scaling>
          <c:orientation val="minMax"/>
        </c:scaling>
        <c:axPos val="b"/>
        <c:tickLblPos val="nextTo"/>
        <c:crossAx val="109483520"/>
        <c:crosses val="autoZero"/>
        <c:auto val="1"/>
        <c:lblAlgn val="ctr"/>
        <c:lblOffset val="100"/>
      </c:catAx>
      <c:valAx>
        <c:axId val="109483520"/>
        <c:scaling>
          <c:orientation val="minMax"/>
        </c:scaling>
        <c:axPos val="l"/>
        <c:majorGridlines/>
        <c:numFmt formatCode="General" sourceLinked="1"/>
        <c:tickLblPos val="nextTo"/>
        <c:crossAx val="1094819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Н.</c:v>
                </c:pt>
                <c:pt idx="1">
                  <c:v>Н.с</c:v>
                </c:pt>
                <c:pt idx="2">
                  <c:v>С.</c:v>
                </c:pt>
                <c:pt idx="3">
                  <c:v>В.с</c:v>
                </c:pt>
                <c:pt idx="4">
                  <c:v>В.с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27</c:v>
                </c:pt>
                <c:pt idx="3">
                  <c:v>23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Н.</c:v>
                </c:pt>
                <c:pt idx="1">
                  <c:v>Н.с</c:v>
                </c:pt>
                <c:pt idx="2">
                  <c:v>С.</c:v>
                </c:pt>
                <c:pt idx="3">
                  <c:v>В.с</c:v>
                </c:pt>
                <c:pt idx="4">
                  <c:v>В.с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</c:ser>
        <c:axId val="76679040"/>
        <c:axId val="76680576"/>
      </c:barChart>
      <c:catAx>
        <c:axId val="76679040"/>
        <c:scaling>
          <c:orientation val="minMax"/>
        </c:scaling>
        <c:axPos val="b"/>
        <c:tickLblPos val="nextTo"/>
        <c:crossAx val="76680576"/>
        <c:crosses val="autoZero"/>
        <c:auto val="1"/>
        <c:lblAlgn val="ctr"/>
        <c:lblOffset val="100"/>
      </c:catAx>
      <c:valAx>
        <c:axId val="76680576"/>
        <c:scaling>
          <c:orientation val="minMax"/>
        </c:scaling>
        <c:axPos val="l"/>
        <c:majorGridlines/>
        <c:numFmt formatCode="General" sourceLinked="1"/>
        <c:tickLblPos val="nextTo"/>
        <c:crossAx val="76679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C8F62-7339-465E-B0E1-8AE9710CE2BF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9660D-3D1E-4AE9-BAC0-F8BAC03D1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660D-3D1E-4AE9-BAC0-F8BAC03D15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660D-3D1E-4AE9-BAC0-F8BAC03D15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660D-3D1E-4AE9-BAC0-F8BAC03D15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660D-3D1E-4AE9-BAC0-F8BAC03D15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660D-3D1E-4AE9-BAC0-F8BAC03D15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660D-3D1E-4AE9-BAC0-F8BAC03D158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6BB9BB-76AE-4E15-9CBE-AF9E5A7A2C5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AD9743-ECE8-411F-81B5-462A8C71B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85925"/>
            <a:ext cx="8458200" cy="42898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Педагогические достижения</a:t>
            </a:r>
            <a:br>
              <a:rPr lang="ru-RU" dirty="0" smtClean="0"/>
            </a:br>
            <a:r>
              <a:rPr lang="ru-RU" dirty="0" smtClean="0"/>
              <a:t>                 за 2013-2014 учебный год</a:t>
            </a:r>
            <a:br>
              <a:rPr lang="ru-RU" dirty="0" smtClean="0"/>
            </a:br>
            <a:r>
              <a:rPr lang="ru-RU" dirty="0" smtClean="0"/>
              <a:t>                    музыкального руководителя </a:t>
            </a:r>
            <a:br>
              <a:rPr lang="ru-RU" dirty="0" smtClean="0"/>
            </a:br>
            <a:r>
              <a:rPr lang="ru-RU" dirty="0" smtClean="0"/>
              <a:t>                              первой категории ан т.е.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58200" cy="15716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 АНАЛИТИЧЕСКИЙ ОТЧЁТ</a:t>
            </a:r>
            <a:endParaRPr lang="ru-RU" sz="3600" b="1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/>
          <p:cNvSpPr/>
          <p:nvPr/>
        </p:nvSpPr>
        <p:spPr>
          <a:xfrm>
            <a:off x="3714745" y="1928802"/>
            <a:ext cx="1714511" cy="22860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музыкальных занятиях </a:t>
            </a:r>
            <a:r>
              <a:rPr lang="ru-RU" sz="1400" b="1" dirty="0" err="1" smtClean="0">
                <a:solidFill>
                  <a:schemeClr val="tx1"/>
                </a:solidFill>
              </a:rPr>
              <a:t>используют-ся</a:t>
            </a:r>
            <a:r>
              <a:rPr lang="ru-RU" sz="1400" b="1" dirty="0" smtClean="0">
                <a:solidFill>
                  <a:schemeClr val="tx1"/>
                </a:solidFill>
              </a:rPr>
              <a:t> виды </a:t>
            </a:r>
            <a:r>
              <a:rPr lang="ru-RU" sz="1400" b="1" dirty="0" err="1" smtClean="0">
                <a:solidFill>
                  <a:schemeClr val="tx1"/>
                </a:solidFill>
              </a:rPr>
              <a:t>оздоровле-ния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357686" y="1500174"/>
            <a:ext cx="583737" cy="528612"/>
            <a:chOff x="5288987" y="1803598"/>
            <a:chExt cx="583737" cy="528612"/>
          </a:xfrm>
        </p:grpSpPr>
        <p:sp>
          <p:nvSpPr>
            <p:cNvPr id="49" name="Стрелка вправо 48"/>
            <p:cNvSpPr/>
            <p:nvPr/>
          </p:nvSpPr>
          <p:spPr>
            <a:xfrm rot="16200000">
              <a:off x="5316550" y="1776035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трелка вправо 6"/>
            <p:cNvSpPr/>
            <p:nvPr/>
          </p:nvSpPr>
          <p:spPr>
            <a:xfrm rot="16200000">
              <a:off x="5395842" y="1972074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56749" y="1784226"/>
            <a:ext cx="528612" cy="583737"/>
            <a:chOff x="6265605" y="2169147"/>
            <a:chExt cx="528612" cy="583737"/>
          </a:xfrm>
        </p:grpSpPr>
        <p:sp>
          <p:nvSpPr>
            <p:cNvPr id="47" name="Стрелка вправо 46"/>
            <p:cNvSpPr/>
            <p:nvPr/>
          </p:nvSpPr>
          <p:spPr>
            <a:xfrm rot="18900000">
              <a:off x="6265605" y="2169147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трелка вправо 8"/>
            <p:cNvSpPr/>
            <p:nvPr/>
          </p:nvSpPr>
          <p:spPr>
            <a:xfrm rot="18900000">
              <a:off x="6288829" y="2341962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572132" y="214290"/>
            <a:ext cx="1545186" cy="1785950"/>
            <a:chOff x="6580988" y="599211"/>
            <a:chExt cx="1545186" cy="1785950"/>
          </a:xfrm>
        </p:grpSpPr>
        <p:sp>
          <p:nvSpPr>
            <p:cNvPr id="45" name="Овал 44"/>
            <p:cNvSpPr/>
            <p:nvPr/>
          </p:nvSpPr>
          <p:spPr>
            <a:xfrm>
              <a:off x="6580988" y="742087"/>
              <a:ext cx="1545186" cy="15451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Овал 10"/>
            <p:cNvSpPr/>
            <p:nvPr/>
          </p:nvSpPr>
          <p:spPr>
            <a:xfrm>
              <a:off x="6723864" y="599211"/>
              <a:ext cx="1357322" cy="17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Речь с движением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49861" y="2733281"/>
            <a:ext cx="528612" cy="583737"/>
            <a:chOff x="6658717" y="3118202"/>
            <a:chExt cx="528612" cy="583737"/>
          </a:xfrm>
        </p:grpSpPr>
        <p:sp>
          <p:nvSpPr>
            <p:cNvPr id="43" name="Стрелка вправо 42"/>
            <p:cNvSpPr/>
            <p:nvPr/>
          </p:nvSpPr>
          <p:spPr>
            <a:xfrm>
              <a:off x="6658717" y="3118202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трелка вправо 12"/>
            <p:cNvSpPr/>
            <p:nvPr/>
          </p:nvSpPr>
          <p:spPr>
            <a:xfrm>
              <a:off x="6658717" y="3234949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29388" y="2285992"/>
            <a:ext cx="1643074" cy="1500198"/>
            <a:chOff x="7223930" y="2708916"/>
            <a:chExt cx="1643074" cy="1500198"/>
          </a:xfrm>
        </p:grpSpPr>
        <p:sp>
          <p:nvSpPr>
            <p:cNvPr id="41" name="Овал 40"/>
            <p:cNvSpPr/>
            <p:nvPr/>
          </p:nvSpPr>
          <p:spPr>
            <a:xfrm>
              <a:off x="7223930" y="2708916"/>
              <a:ext cx="1643074" cy="15001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Овал 14"/>
            <p:cNvSpPr/>
            <p:nvPr/>
          </p:nvSpPr>
          <p:spPr>
            <a:xfrm>
              <a:off x="7366806" y="2923229"/>
              <a:ext cx="1388768" cy="103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Пальчиковая гимнастика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29186" y="3709900"/>
            <a:ext cx="583737" cy="528612"/>
            <a:chOff x="6238042" y="4094821"/>
            <a:chExt cx="583737" cy="528612"/>
          </a:xfrm>
        </p:grpSpPr>
        <p:sp>
          <p:nvSpPr>
            <p:cNvPr id="39" name="Стрелка вправо 38"/>
            <p:cNvSpPr/>
            <p:nvPr/>
          </p:nvSpPr>
          <p:spPr>
            <a:xfrm rot="2700000">
              <a:off x="6265605" y="4067258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трелка вправо 16"/>
            <p:cNvSpPr/>
            <p:nvPr/>
          </p:nvSpPr>
          <p:spPr>
            <a:xfrm rot="2700000">
              <a:off x="6288829" y="4127937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57975" y="4111125"/>
            <a:ext cx="1545186" cy="1545186"/>
            <a:chOff x="6666831" y="4496046"/>
            <a:chExt cx="1545186" cy="1545186"/>
          </a:xfrm>
        </p:grpSpPr>
        <p:sp>
          <p:nvSpPr>
            <p:cNvPr id="37" name="Овал 36"/>
            <p:cNvSpPr/>
            <p:nvPr/>
          </p:nvSpPr>
          <p:spPr>
            <a:xfrm>
              <a:off x="6666831" y="4496046"/>
              <a:ext cx="1545186" cy="15451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18"/>
            <p:cNvSpPr/>
            <p:nvPr/>
          </p:nvSpPr>
          <p:spPr>
            <a:xfrm>
              <a:off x="6893118" y="4722333"/>
              <a:ext cx="1092612" cy="109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Психогим-настика</a:t>
              </a:r>
              <a:endParaRPr kumimoji="0" lang="ru-RU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6248" y="4214818"/>
            <a:ext cx="583737" cy="508548"/>
            <a:chOff x="5288987" y="4479604"/>
            <a:chExt cx="583737" cy="508548"/>
          </a:xfrm>
        </p:grpSpPr>
        <p:sp>
          <p:nvSpPr>
            <p:cNvPr id="35" name="Стрелка вправо 34"/>
            <p:cNvSpPr/>
            <p:nvPr/>
          </p:nvSpPr>
          <p:spPr>
            <a:xfrm rot="5400000">
              <a:off x="5326582" y="4442009"/>
              <a:ext cx="508548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трелка вправо 20"/>
            <p:cNvSpPr/>
            <p:nvPr/>
          </p:nvSpPr>
          <p:spPr>
            <a:xfrm rot="5400000">
              <a:off x="5402864" y="4482474"/>
              <a:ext cx="355984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799407" y="4843111"/>
            <a:ext cx="1545186" cy="1620900"/>
            <a:chOff x="4808263" y="5228032"/>
            <a:chExt cx="1545186" cy="1620900"/>
          </a:xfrm>
        </p:grpSpPr>
        <p:sp>
          <p:nvSpPr>
            <p:cNvPr id="33" name="Овал 32"/>
            <p:cNvSpPr/>
            <p:nvPr/>
          </p:nvSpPr>
          <p:spPr>
            <a:xfrm>
              <a:off x="4808263" y="5228032"/>
              <a:ext cx="1545186" cy="16209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22"/>
            <p:cNvSpPr/>
            <p:nvPr/>
          </p:nvSpPr>
          <p:spPr>
            <a:xfrm>
              <a:off x="5009352" y="5385557"/>
              <a:ext cx="1092612" cy="1146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Артикуля-ционная</a:t>
              </a: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 гимнастика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358638" y="3682337"/>
            <a:ext cx="528612" cy="583737"/>
            <a:chOff x="4367494" y="4067258"/>
            <a:chExt cx="528612" cy="583737"/>
          </a:xfrm>
        </p:grpSpPr>
        <p:sp>
          <p:nvSpPr>
            <p:cNvPr id="31" name="Стрелка вправо 30"/>
            <p:cNvSpPr/>
            <p:nvPr/>
          </p:nvSpPr>
          <p:spPr>
            <a:xfrm rot="8100000">
              <a:off x="4367494" y="4067258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трелка вправо 24"/>
            <p:cNvSpPr/>
            <p:nvPr/>
          </p:nvSpPr>
          <p:spPr>
            <a:xfrm rot="18900000">
              <a:off x="4502854" y="4127937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40839" y="4111125"/>
            <a:ext cx="1545186" cy="1545186"/>
            <a:chOff x="2949695" y="4496046"/>
            <a:chExt cx="1545186" cy="1545186"/>
          </a:xfrm>
        </p:grpSpPr>
        <p:sp>
          <p:nvSpPr>
            <p:cNvPr id="29" name="Овал 28"/>
            <p:cNvSpPr/>
            <p:nvPr/>
          </p:nvSpPr>
          <p:spPr>
            <a:xfrm>
              <a:off x="2949695" y="4496046"/>
              <a:ext cx="1545186" cy="15451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26"/>
            <p:cNvSpPr/>
            <p:nvPr/>
          </p:nvSpPr>
          <p:spPr>
            <a:xfrm>
              <a:off x="3175982" y="4722333"/>
              <a:ext cx="1092612" cy="109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Фонопеди</a:t>
              </a: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-</a:t>
              </a:r>
              <a:endParaRPr kumimoji="0" lang="ru-RU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ческие</a:t>
              </a: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 упражнения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65527" y="2733281"/>
            <a:ext cx="528612" cy="583737"/>
            <a:chOff x="3974383" y="3118202"/>
            <a:chExt cx="528612" cy="583737"/>
          </a:xfrm>
        </p:grpSpPr>
        <p:sp>
          <p:nvSpPr>
            <p:cNvPr id="27" name="Стрелка вправо 26"/>
            <p:cNvSpPr/>
            <p:nvPr/>
          </p:nvSpPr>
          <p:spPr>
            <a:xfrm rot="10800000">
              <a:off x="3974383" y="3118202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28"/>
            <p:cNvSpPr/>
            <p:nvPr/>
          </p:nvSpPr>
          <p:spPr>
            <a:xfrm rot="21600000">
              <a:off x="4132967" y="3234949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170995" y="2252557"/>
            <a:ext cx="1545186" cy="1545186"/>
            <a:chOff x="2179851" y="2637478"/>
            <a:chExt cx="1545186" cy="1545186"/>
          </a:xfrm>
        </p:grpSpPr>
        <p:sp>
          <p:nvSpPr>
            <p:cNvPr id="25" name="Овал 24"/>
            <p:cNvSpPr/>
            <p:nvPr/>
          </p:nvSpPr>
          <p:spPr>
            <a:xfrm>
              <a:off x="2179851" y="2637478"/>
              <a:ext cx="1545186" cy="15451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30"/>
            <p:cNvSpPr/>
            <p:nvPr/>
          </p:nvSpPr>
          <p:spPr>
            <a:xfrm>
              <a:off x="2406138" y="2863765"/>
              <a:ext cx="1092612" cy="109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Ритмо-пластика</a:t>
              </a:r>
              <a:endParaRPr kumimoji="0" lang="ru-RU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31075" y="1811789"/>
            <a:ext cx="583737" cy="528612"/>
            <a:chOff x="4339931" y="2196710"/>
            <a:chExt cx="583737" cy="528612"/>
          </a:xfrm>
        </p:grpSpPr>
        <p:sp>
          <p:nvSpPr>
            <p:cNvPr id="23" name="Стрелка вправо 22"/>
            <p:cNvSpPr/>
            <p:nvPr/>
          </p:nvSpPr>
          <p:spPr>
            <a:xfrm rot="13500000">
              <a:off x="4367494" y="2169147"/>
              <a:ext cx="528612" cy="583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32"/>
            <p:cNvSpPr/>
            <p:nvPr/>
          </p:nvSpPr>
          <p:spPr>
            <a:xfrm rot="24300000">
              <a:off x="4502854" y="2341962"/>
              <a:ext cx="370028" cy="3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40839" y="393989"/>
            <a:ext cx="1545186" cy="1545186"/>
            <a:chOff x="2949695" y="778910"/>
            <a:chExt cx="1545186" cy="1545186"/>
          </a:xfrm>
        </p:grpSpPr>
        <p:sp>
          <p:nvSpPr>
            <p:cNvPr id="21" name="Овал 20"/>
            <p:cNvSpPr/>
            <p:nvPr/>
          </p:nvSpPr>
          <p:spPr>
            <a:xfrm>
              <a:off x="2949695" y="778910"/>
              <a:ext cx="1545186" cy="15451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34"/>
            <p:cNvSpPr/>
            <p:nvPr/>
          </p:nvSpPr>
          <p:spPr>
            <a:xfrm>
              <a:off x="3151964" y="1027839"/>
              <a:ext cx="1092612" cy="109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Дыхатель-ная</a:t>
              </a: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 гимнастика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Речь с движением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3008313" cy="5410200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стимулирует развитие речи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развивает пространственное мышление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развивает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внимание,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вообра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жение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воспитывает быстроту реакции и эмоциональную выразительность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Mvideo\Desktop\_MG_1995.JPG"/>
          <p:cNvPicPr>
            <a:picLocks noChangeAspect="1" noChangeArrowheads="1"/>
          </p:cNvPicPr>
          <p:nvPr/>
        </p:nvPicPr>
        <p:blipFill>
          <a:blip r:embed="rId2" cstate="print"/>
          <a:srcRect r="21569"/>
          <a:stretch>
            <a:fillRect/>
          </a:stretch>
        </p:blipFill>
        <p:spPr bwMode="auto">
          <a:xfrm>
            <a:off x="3786182" y="785794"/>
            <a:ext cx="500066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Ритмопластика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008313" cy="505303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развивает чувство ритма, музыкальный слух и вкус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развивает умение правильно и красиво двигаться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укрепляет различные группы мышц и осанку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развивает умение чувствовать и передавать характер музыки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Mvideo\Desktop\PICT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42918"/>
            <a:ext cx="514353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«Кто много поет, того хворь не берет!»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3071834" cy="50006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звук “о -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оздоравливает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среднюю часть груди;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звук “а -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” массирует глотку, гортань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щитовидную железу;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звук “о - и - о - и” массирует сердце;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звук “а - у - э - и” помогает всему организму в целом.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Mvideo\Desktop\PICT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14357"/>
            <a:ext cx="507209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14291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музыкально-оздоровительной работы: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3">
              <a:buFont typeface="Arial" pitchFamily="34" charset="0"/>
              <a:buChar char="•"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эмоционального благополучия каждого  ребенка;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речевого развития;</a:t>
            </a:r>
          </a:p>
          <a:p>
            <a:pPr lvl="0"/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снижение уровня заболеваемости;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физической и умственной работоспособности во все сезоны года,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независимо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от погоды.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8" y="457200"/>
            <a:ext cx="8686800" cy="841248"/>
          </a:xfrm>
        </p:spPr>
        <p:txBody>
          <a:bodyPr/>
          <a:lstStyle/>
          <a:p>
            <a:r>
              <a:rPr lang="ru-RU" dirty="0" smtClean="0"/>
              <a:t>Результат освоения программы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57290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5918" y="15001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 №7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Забавушка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освоения программы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50017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Младшая группа №5 «Теремок»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2143116"/>
          <a:ext cx="6096000" cy="410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праздники в </a:t>
            </a:r>
            <a:r>
              <a:rPr lang="ru-RU" dirty="0" err="1" smtClean="0"/>
              <a:t>доу</a:t>
            </a:r>
            <a:r>
              <a:rPr lang="ru-RU" dirty="0" smtClean="0"/>
              <a:t>:      осень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Mvideo\Desktop\CIMG5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000528" cy="4572032"/>
          </a:xfrm>
          <a:prstGeom prst="rect">
            <a:avLst/>
          </a:prstGeom>
          <a:noFill/>
        </p:spPr>
      </p:pic>
      <p:pic>
        <p:nvPicPr>
          <p:cNvPr id="1027" name="Picture 3" descr="C:\Users\UserMvideo\Desktop\CIMG5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400049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в </a:t>
            </a:r>
            <a:r>
              <a:rPr lang="ru-RU" dirty="0" err="1" smtClean="0"/>
              <a:t>доу</a:t>
            </a:r>
            <a:r>
              <a:rPr lang="ru-RU" dirty="0" smtClean="0"/>
              <a:t>:   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Mvideo\Desktop\DSC0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929090" cy="4643470"/>
          </a:xfrm>
          <a:prstGeom prst="rect">
            <a:avLst/>
          </a:prstGeom>
          <a:noFill/>
        </p:spPr>
      </p:pic>
      <p:pic>
        <p:nvPicPr>
          <p:cNvPr id="3075" name="Picture 3" descr="C:\Users\UserMvideo\Desktop\DSC02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1643050"/>
            <a:ext cx="4000527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в </a:t>
            </a:r>
            <a:r>
              <a:rPr lang="ru-RU" dirty="0" err="1" smtClean="0"/>
              <a:t>доу</a:t>
            </a:r>
            <a:r>
              <a:rPr lang="ru-RU" dirty="0" smtClean="0"/>
              <a:t>:  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Mvideo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71966" cy="4500594"/>
          </a:xfrm>
          <a:prstGeom prst="rect">
            <a:avLst/>
          </a:prstGeom>
          <a:noFill/>
        </p:spPr>
      </p:pic>
      <p:pic>
        <p:nvPicPr>
          <p:cNvPr id="5" name="Picture 2" descr="C:\Users\UserMvideo\Desktop\PICT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92909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14876" y="642918"/>
            <a:ext cx="4143404" cy="5429288"/>
          </a:xfrm>
        </p:spPr>
        <p:txBody>
          <a:bodyPr>
            <a:normAutofit fontScale="92500" lnSpcReduction="10000"/>
          </a:bodyPr>
          <a:lstStyle/>
          <a:p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  </a:t>
            </a:r>
            <a:r>
              <a:rPr lang="ru-RU" sz="2800" b="1" dirty="0" smtClean="0"/>
              <a:t>Ан </a:t>
            </a:r>
            <a:r>
              <a:rPr lang="ru-RU" sz="2800" b="1" dirty="0" smtClean="0"/>
              <a:t>Таисия Евгеньевна</a:t>
            </a:r>
          </a:p>
          <a:p>
            <a:pPr>
              <a:buNone/>
            </a:pPr>
            <a:r>
              <a:rPr lang="ru-RU" sz="2800" dirty="0" smtClean="0"/>
              <a:t>музыкальный руководитель</a:t>
            </a:r>
          </a:p>
          <a:p>
            <a:pPr>
              <a:buNone/>
            </a:pPr>
            <a:r>
              <a:rPr lang="ru-RU" sz="2800" dirty="0" smtClean="0"/>
              <a:t>первой категории </a:t>
            </a:r>
            <a:endParaRPr lang="ru-RU" sz="2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ДОУ</a:t>
            </a:r>
            <a:r>
              <a:rPr lang="ru-RU" sz="2000" dirty="0" smtClean="0"/>
              <a:t> </a:t>
            </a:r>
            <a:r>
              <a:rPr lang="ru-RU" sz="2000" dirty="0" smtClean="0"/>
              <a:t>№ 59 «Лакомка» реализую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программу «Гармония»</a:t>
            </a:r>
            <a:endParaRPr lang="ru-RU" sz="2000" dirty="0" smtClean="0"/>
          </a:p>
          <a:p>
            <a:pPr>
              <a:buNone/>
            </a:pPr>
            <a:r>
              <a:rPr lang="ru-RU" sz="2200" dirty="0" err="1" smtClean="0"/>
              <a:t>К.В.</a:t>
            </a:r>
            <a:r>
              <a:rPr lang="ru-RU" sz="2200" dirty="0" err="1" smtClean="0"/>
              <a:t>Тарасовой,Т.В.Нестеренко</a:t>
            </a:r>
            <a:r>
              <a:rPr lang="ru-RU" sz="2200" dirty="0" smtClean="0"/>
              <a:t>,</a:t>
            </a:r>
          </a:p>
          <a:p>
            <a:pPr>
              <a:buNone/>
            </a:pPr>
            <a:r>
              <a:rPr lang="ru-RU" sz="2200" dirty="0" err="1" smtClean="0"/>
              <a:t>Т.Г.Рубан,М.А.Трубниковой</a:t>
            </a:r>
            <a:r>
              <a:rPr lang="ru-RU" sz="2200" dirty="0" smtClean="0"/>
              <a:t>,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также</a:t>
            </a:r>
            <a:r>
              <a:rPr lang="ru-RU" sz="2200" dirty="0" smtClean="0"/>
              <a:t> использую </a:t>
            </a:r>
            <a:r>
              <a:rPr lang="ru-RU" sz="2200" dirty="0" smtClean="0"/>
              <a:t>парциальные</a:t>
            </a:r>
          </a:p>
          <a:p>
            <a:pPr>
              <a:buNone/>
            </a:pPr>
            <a:r>
              <a:rPr lang="ru-RU" sz="2200" dirty="0" smtClean="0"/>
              <a:t>программы А.И.Буренина</a:t>
            </a:r>
          </a:p>
          <a:p>
            <a:pPr>
              <a:buNone/>
            </a:pPr>
            <a:r>
              <a:rPr lang="ru-RU" sz="2200" dirty="0" smtClean="0"/>
              <a:t>«Ритмическая мозаика»,</a:t>
            </a:r>
          </a:p>
          <a:p>
            <a:pPr>
              <a:buNone/>
            </a:pPr>
            <a:r>
              <a:rPr lang="ru-RU" sz="2200" dirty="0" err="1" smtClean="0"/>
              <a:t>Т.Сауко,А.Буренина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«</a:t>
            </a:r>
            <a:r>
              <a:rPr lang="ru-RU" sz="2200" dirty="0" err="1" smtClean="0"/>
              <a:t>Топ-хлоп,малыши</a:t>
            </a:r>
            <a:r>
              <a:rPr lang="ru-RU" sz="2600" dirty="0" smtClean="0"/>
              <a:t>».  </a:t>
            </a:r>
            <a:endParaRPr lang="ru-RU" sz="2600" dirty="0"/>
          </a:p>
        </p:txBody>
      </p:sp>
      <p:pic>
        <p:nvPicPr>
          <p:cNvPr id="1026" name="Picture 2" descr="C:\Users\UserMvideo\Desktop\DSC01128.JPG"/>
          <p:cNvPicPr>
            <a:picLocks noChangeAspect="1" noChangeArrowheads="1"/>
          </p:cNvPicPr>
          <p:nvPr/>
        </p:nvPicPr>
        <p:blipFill>
          <a:blip r:embed="rId2" cstate="print"/>
          <a:srcRect l="3802" r="26771"/>
          <a:stretch>
            <a:fillRect/>
          </a:stretch>
        </p:blipFill>
        <p:spPr bwMode="auto">
          <a:xfrm>
            <a:off x="500034" y="642918"/>
            <a:ext cx="37148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Развлечения:           осень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Mvideo\Desktop\P108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49"/>
            <a:ext cx="3929090" cy="4643471"/>
          </a:xfrm>
          <a:prstGeom prst="rect">
            <a:avLst/>
          </a:prstGeom>
          <a:noFill/>
        </p:spPr>
      </p:pic>
      <p:pic>
        <p:nvPicPr>
          <p:cNvPr id="1027" name="Picture 3" descr="C:\Users\UserMvideo\Desktop\DSC0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Развлечения:           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Mvideo\Desktop\_MG_5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4071934" cy="4572032"/>
          </a:xfrm>
          <a:prstGeom prst="rect">
            <a:avLst/>
          </a:prstGeom>
          <a:noFill/>
        </p:spPr>
      </p:pic>
      <p:pic>
        <p:nvPicPr>
          <p:cNvPr id="2050" name="Picture 2" descr="C:\Users\UserMvideo\Desktop\DSC0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00052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Развлечения:          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Mvideo\Desktop\DSC0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143404" cy="4714908"/>
          </a:xfrm>
          <a:prstGeom prst="rect">
            <a:avLst/>
          </a:prstGeom>
          <a:noFill/>
        </p:spPr>
      </p:pic>
      <p:pic>
        <p:nvPicPr>
          <p:cNvPr id="5" name="Picture 2" descr="C:\Users\UserMvideo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674813"/>
            <a:ext cx="3911599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Работа с родителями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3910010" cy="45259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Веду тесное сотрудничество с родителями воспитанников: консультации, беседы, анкетирование, участие родителей в мероприятиях ДОУ. Считаю, что организация продуктивного взаимодействия с родителями качественно повышает эффективность развития музыкальных способностей детей. </a:t>
            </a:r>
            <a:endParaRPr lang="ru-RU" dirty="0"/>
          </a:p>
        </p:txBody>
      </p:sp>
      <p:pic>
        <p:nvPicPr>
          <p:cNvPr id="2050" name="Picture 2" descr="C:\Users\UserMvideo\Desktop\PICT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92909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Предметно-развивающая среда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Предметно- развивающая среда музыкального зала пополнилась новыми музыкально – дидактическими играми «Весёлые нотки», «Музыкальный калейдоскоп».</a:t>
            </a:r>
            <a:endParaRPr lang="ru-RU" dirty="0"/>
          </a:p>
        </p:txBody>
      </p:sp>
      <p:pic>
        <p:nvPicPr>
          <p:cNvPr id="1027" name="Picture 3" descr="C:\Users\UserMvideo\Desktop\DSC02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4000527" cy="2286016"/>
          </a:xfrm>
          <a:prstGeom prst="rect">
            <a:avLst/>
          </a:prstGeom>
          <a:noFill/>
        </p:spPr>
      </p:pic>
      <p:pic>
        <p:nvPicPr>
          <p:cNvPr id="2051" name="Picture 3" descr="C:\Users\UserMvideo\Desktop\DSC02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400052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самообразование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571612"/>
            <a:ext cx="8134376" cy="4525963"/>
          </a:xfrm>
        </p:spPr>
        <p:txBody>
          <a:bodyPr/>
          <a:lstStyle/>
          <a:p>
            <a:pPr lvl="1"/>
            <a:r>
              <a:rPr lang="ru-RU" sz="2000" dirty="0" smtClean="0"/>
              <a:t>В течение года принимала активное участие в событиях и жизни ДОУ. </a:t>
            </a:r>
          </a:p>
          <a:p>
            <a:r>
              <a:rPr lang="ru-RU" sz="2000" dirty="0" smtClean="0"/>
              <a:t>Посетила </a:t>
            </a:r>
            <a:r>
              <a:rPr lang="ru-RU" sz="2000" b="1" dirty="0" smtClean="0"/>
              <a:t>мастер-классы:</a:t>
            </a:r>
          </a:p>
          <a:p>
            <a:pPr>
              <a:buNone/>
            </a:pPr>
            <a:r>
              <a:rPr lang="ru-RU" sz="2000" dirty="0" smtClean="0"/>
              <a:t> сентябрь – май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Балыбердина</a:t>
            </a:r>
            <a:r>
              <a:rPr lang="ru-RU" sz="2000" dirty="0" smtClean="0"/>
              <a:t> О.В. «Знакомство с новыми информационно-коммуникативными технологиями» </a:t>
            </a:r>
          </a:p>
          <a:p>
            <a:pPr>
              <a:buNone/>
            </a:pPr>
            <a:r>
              <a:rPr lang="ru-RU" sz="2000" dirty="0" smtClean="0"/>
              <a:t> октябрь    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Гузенко</a:t>
            </a:r>
            <a:r>
              <a:rPr lang="ru-RU" sz="2000" dirty="0" smtClean="0"/>
              <a:t> Н.Н.    «Для чего нужна артикуляционная гимнастика?»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Юрицина</a:t>
            </a:r>
            <a:r>
              <a:rPr lang="ru-RU" sz="2000" dirty="0" smtClean="0"/>
              <a:t> Е.Г.  «Инновационные средства художественной  выразительности»   </a:t>
            </a:r>
          </a:p>
          <a:p>
            <a:pPr>
              <a:buNone/>
            </a:pPr>
            <a:r>
              <a:rPr lang="ru-RU" sz="2000" dirty="0" smtClean="0"/>
              <a:t>  декабрь</a:t>
            </a:r>
          </a:p>
          <a:p>
            <a:pPr>
              <a:buNone/>
            </a:pPr>
            <a:r>
              <a:rPr lang="ru-RU" sz="2000" dirty="0" smtClean="0"/>
              <a:t>      Долбня А.Д.   «ТРИЗ – (элементы РТВ).                                          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Взаимопосещения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457203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ноябрь</a:t>
            </a:r>
          </a:p>
          <a:p>
            <a:r>
              <a:rPr lang="ru-RU" sz="2000" dirty="0" err="1" smtClean="0"/>
              <a:t>Тураманова</a:t>
            </a:r>
            <a:r>
              <a:rPr lang="ru-RU" sz="2000" dirty="0" smtClean="0"/>
              <a:t> З.Р. «Развитие речи в средней группе»</a:t>
            </a:r>
          </a:p>
          <a:p>
            <a:pPr>
              <a:buNone/>
            </a:pPr>
            <a:r>
              <a:rPr lang="ru-RU" sz="2000" dirty="0" smtClean="0"/>
              <a:t>март</a:t>
            </a:r>
          </a:p>
          <a:p>
            <a:r>
              <a:rPr lang="ru-RU" sz="2000" dirty="0" err="1" smtClean="0"/>
              <a:t>Юрицина</a:t>
            </a:r>
            <a:r>
              <a:rPr lang="ru-RU" sz="2000" dirty="0" smtClean="0"/>
              <a:t> Е.Г.  «Ознакомление с окружающим «С чего начинается Родина»</a:t>
            </a:r>
          </a:p>
          <a:p>
            <a:endParaRPr lang="ru-RU" sz="2000" dirty="0" smtClean="0"/>
          </a:p>
          <a:p>
            <a:r>
              <a:rPr lang="ru-RU" sz="2400" b="1" dirty="0" smtClean="0"/>
              <a:t>Открытые просмотры :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март </a:t>
            </a:r>
          </a:p>
          <a:p>
            <a:pPr>
              <a:buNone/>
            </a:pPr>
            <a:r>
              <a:rPr lang="ru-RU" sz="2000" dirty="0" smtClean="0"/>
              <a:t>       Духова М.В.   «Буратино в гостях у детей» - по ПДД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***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429157"/>
          </a:xfrm>
        </p:spPr>
        <p:txBody>
          <a:bodyPr/>
          <a:lstStyle/>
          <a:p>
            <a:r>
              <a:rPr lang="ru-RU" dirty="0" smtClean="0"/>
              <a:t>Также продолжаю работу над темой по самообразованию: «Эстетическое воспитание детей средствами вокального искусства».</a:t>
            </a:r>
          </a:p>
          <a:p>
            <a:r>
              <a:rPr lang="ru-RU" dirty="0" smtClean="0"/>
              <a:t>Цель: Формирование музыкально – эстетического вкуса, развитие эмоционально- волевой сферы, создание условий для выявления и развития творческого потенциала воспитанников.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Перспективы на будущий год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 следующем году планирую: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Продолжать работу над развитием своего    уровня и качества профессиональной подготовленности, применять инновационные методы и подходы в своей работе.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Участвовать в конкурсах различного уровня.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Начать работу над разработкой и публикацией методического материала.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САМОАНАЛИЗ ПЕДАГОГИЧЕСКОЙ 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/>
              <a:t>Формирование у детей дошкольного возраста эмоциональной отзывчивости на музыку, как средства развития общей культуры, нравственности, интеллекта. </a:t>
            </a: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dirty="0" smtClean="0"/>
              <a:t> Воспитывать интерес ребенка к ценностям мировой музыкальной культуры.</a:t>
            </a:r>
          </a:p>
          <a:p>
            <a:r>
              <a:rPr lang="ru-RU" dirty="0" smtClean="0"/>
              <a:t>Развивать навыки, умения, творческое воображение, учитывая индивидуальные и возрастные особенности детей.</a:t>
            </a:r>
          </a:p>
          <a:p>
            <a:r>
              <a:rPr lang="ru-RU" dirty="0" smtClean="0"/>
              <a:t>Формировать нравственно- коммуникативные качества личности во всех видах музыкальной деятельности.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1394" cy="971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                ОБРАЗОВАТЕЛЬНАЯ ОБЛАСТЬ  «ПОЗНАНИЕ»</a:t>
            </a:r>
            <a:endParaRPr lang="ru-RU" sz="2400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071678"/>
            <a:ext cx="4000528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Задачи:</a:t>
            </a:r>
          </a:p>
          <a:p>
            <a:endParaRPr lang="ru-RU" sz="2400" dirty="0" smtClean="0"/>
          </a:p>
          <a:p>
            <a:r>
              <a:rPr lang="ru-RU" sz="2400" dirty="0" smtClean="0"/>
              <a:t>Освоение музыкально-сенсорных </a:t>
            </a:r>
            <a:r>
              <a:rPr lang="ru-RU" sz="2400" dirty="0" err="1" smtClean="0"/>
              <a:t>предэталонов</a:t>
            </a:r>
            <a:r>
              <a:rPr lang="ru-RU" sz="2400" dirty="0" smtClean="0"/>
              <a:t> звука. Обогащение элементарных музыковедческих представлений.</a:t>
            </a:r>
            <a:endParaRPr lang="ru-RU" sz="2400" dirty="0"/>
          </a:p>
        </p:txBody>
      </p:sp>
      <p:pic>
        <p:nvPicPr>
          <p:cNvPr id="1026" name="Picture 2" descr="C:\Users\UserMvideo\Desktop\DSC01569.JPG"/>
          <p:cNvPicPr>
            <a:picLocks noChangeAspect="1" noChangeArrowheads="1"/>
          </p:cNvPicPr>
          <p:nvPr/>
        </p:nvPicPr>
        <p:blipFill>
          <a:blip r:embed="rId2" cstate="print"/>
          <a:srcRect l="11111" t="22222" r="28704" b="-1010"/>
          <a:stretch>
            <a:fillRect/>
          </a:stretch>
        </p:blipFill>
        <p:spPr bwMode="auto">
          <a:xfrm>
            <a:off x="785786" y="2214554"/>
            <a:ext cx="37862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Образовательные области: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191000" cy="5038740"/>
          </a:xfrm>
        </p:spPr>
        <p:txBody>
          <a:bodyPr/>
          <a:lstStyle/>
          <a:p>
            <a:r>
              <a:rPr lang="ru-RU" sz="2000" dirty="0" smtClean="0"/>
              <a:t>«Художественное творчество</a:t>
            </a:r>
            <a:r>
              <a:rPr lang="ru-RU" dirty="0" smtClean="0"/>
              <a:t>»</a:t>
            </a:r>
          </a:p>
          <a:p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Использование умений, характерных для художественного  творчества, с целью наглядно-выраженного  результата восприятия музыки.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343400" cy="4824426"/>
          </a:xfrm>
        </p:spPr>
        <p:txBody>
          <a:bodyPr/>
          <a:lstStyle/>
          <a:p>
            <a:r>
              <a:rPr lang="ru-RU" sz="1800" dirty="0" smtClean="0"/>
              <a:t>«</a:t>
            </a:r>
            <a:r>
              <a:rPr lang="ru-RU" sz="2400" dirty="0" smtClean="0"/>
              <a:t>Чтение</a:t>
            </a:r>
          </a:p>
          <a:p>
            <a:pPr>
              <a:buNone/>
            </a:pPr>
            <a:r>
              <a:rPr lang="ru-RU" sz="2400" dirty="0" smtClean="0"/>
              <a:t>         художественной</a:t>
            </a:r>
          </a:p>
          <a:p>
            <a:pPr>
              <a:buNone/>
            </a:pPr>
            <a:r>
              <a:rPr lang="ru-RU" sz="2400" dirty="0" smtClean="0"/>
              <a:t>                      литературы</a:t>
            </a:r>
            <a:r>
              <a:rPr lang="ru-RU" sz="1800" dirty="0" smtClean="0"/>
              <a:t>»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400" dirty="0" smtClean="0"/>
              <a:t>   Задачи:</a:t>
            </a:r>
          </a:p>
          <a:p>
            <a:r>
              <a:rPr lang="ru-RU" sz="2400" dirty="0" smtClean="0"/>
              <a:t>  Использование         литературных    произведений, как иллюстрации к музыкальному образу.</a:t>
            </a:r>
          </a:p>
          <a:p>
            <a:endParaRPr lang="ru-RU" sz="2000" dirty="0"/>
          </a:p>
        </p:txBody>
      </p:sp>
      <p:pic>
        <p:nvPicPr>
          <p:cNvPr id="1027" name="Picture 3" descr="C:\Users\UserMvideo\Desktop\DSC02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857628"/>
            <a:ext cx="378621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Образовательная область «Физическая культура»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endParaRPr lang="ru-RU" dirty="0" smtClean="0"/>
          </a:p>
          <a:p>
            <a:r>
              <a:rPr lang="ru-RU" dirty="0" smtClean="0"/>
              <a:t>Развитие физических качеств для музыкально- ритмической деятельности.</a:t>
            </a:r>
            <a:endParaRPr lang="ru-RU" dirty="0"/>
          </a:p>
        </p:txBody>
      </p:sp>
      <p:pic>
        <p:nvPicPr>
          <p:cNvPr id="3074" name="Picture 2" descr="C:\Users\UserMvideo\Desktop\DSC02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64333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Образовательные </a:t>
            </a:r>
            <a:r>
              <a:rPr lang="ru-RU" sz="2000" dirty="0" err="1" smtClean="0"/>
              <a:t>областИ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«Социализация»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    Понимание эмоций и чувств для полноценного восприятия музыки.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«Безопасность»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    Развитие умений безопасного пользования техническими средствами, носителями музыки.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Образовательная область «Коммуникация»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endParaRPr lang="ru-RU" sz="2000" dirty="0" smtClean="0"/>
          </a:p>
          <a:p>
            <a:r>
              <a:rPr lang="ru-RU" sz="2000" dirty="0" smtClean="0"/>
              <a:t>Возможность общения по поводу прослушанной музыки в процессе распределения ролей в музыкальных играх и обсуждение особенностей выразительного исполнения песен и танцев. </a:t>
            </a:r>
          </a:p>
        </p:txBody>
      </p:sp>
      <p:pic>
        <p:nvPicPr>
          <p:cNvPr id="1027" name="Picture 3" descr="C:\Users\UserMvideo\Desktop\20140414_160317.jpg"/>
          <p:cNvPicPr>
            <a:picLocks noChangeAspect="1" noChangeArrowheads="1"/>
          </p:cNvPicPr>
          <p:nvPr/>
        </p:nvPicPr>
        <p:blipFill>
          <a:blip r:embed="rId2" cstate="print"/>
          <a:srcRect l="14356"/>
          <a:stretch>
            <a:fillRect/>
          </a:stretch>
        </p:blipFill>
        <p:spPr bwMode="auto">
          <a:xfrm rot="5400000">
            <a:off x="178561" y="2107399"/>
            <a:ext cx="4572033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2020B"/>
                </a:solidFill>
              </a:rPr>
              <a:t/>
            </a:r>
            <a:br>
              <a:rPr lang="ru-RU" b="1" dirty="0" smtClean="0">
                <a:solidFill>
                  <a:srgbClr val="C2020B"/>
                </a:solidFill>
              </a:rPr>
            </a:br>
            <a:r>
              <a:rPr lang="ru-RU" sz="3100" b="1" dirty="0" smtClean="0">
                <a:solidFill>
                  <a:srgbClr val="C2020B"/>
                </a:solidFill>
              </a:rPr>
              <a:t>Использование </a:t>
            </a:r>
            <a:br>
              <a:rPr lang="ru-RU" sz="3100" b="1" dirty="0" smtClean="0">
                <a:solidFill>
                  <a:srgbClr val="C2020B"/>
                </a:solidFill>
              </a:rPr>
            </a:br>
            <a:r>
              <a:rPr lang="ru-RU" sz="3100" b="1" dirty="0" err="1" smtClean="0">
                <a:solidFill>
                  <a:srgbClr val="C2020B"/>
                </a:solidFill>
              </a:rPr>
              <a:t>здоровьесберегающих</a:t>
            </a:r>
            <a:r>
              <a:rPr lang="ru-RU" sz="3100" b="1" dirty="0" smtClean="0">
                <a:solidFill>
                  <a:srgbClr val="C2020B"/>
                </a:solidFill>
              </a:rPr>
              <a:t> технологий</a:t>
            </a:r>
            <a:br>
              <a:rPr lang="ru-RU" sz="3100" b="1" dirty="0" smtClean="0">
                <a:solidFill>
                  <a:srgbClr val="C2020B"/>
                </a:solidFill>
              </a:rPr>
            </a:br>
            <a:r>
              <a:rPr lang="ru-RU" sz="3100" b="1" dirty="0" smtClean="0">
                <a:solidFill>
                  <a:srgbClr val="C2020B"/>
                </a:solidFill>
              </a:rPr>
              <a:t>в работе музыкального руководителя ДОУ </a:t>
            </a:r>
            <a:endParaRPr lang="ru-RU" sz="31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3686172" cy="4910158"/>
          </a:xfrm>
        </p:spPr>
        <p:txBody>
          <a:bodyPr>
            <a:normAutofit lnSpcReduction="10000"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1.Приветствие.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Психогимнастическое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упражнение для настройки на рабочий лад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Вводная ходьба. Музыкально-ритмические движения, речь с движением.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30338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Слушание музыки (активное и пассивное). Физкультминутка- пальчиковая или жестовая игра - 1 упр.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Пение, песенное творчество: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распевки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артикуляционная гимнастика, дыхательная гимнастика, в качестве физкультминутки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пальчиковая или жестовая игра -1 упр.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Танцы, танцевальное творчество с элементами ритмопластики.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Театральное творчество с элементами ритмопластики,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(мимика, пантомимика). Музыкальные игры, хороводы.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Игра на ДМИ. Творческое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Прощание.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Психогимнастическое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упражнение на релаксацию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13" descr="1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57166"/>
            <a:ext cx="3857652" cy="517578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818</TotalTime>
  <Words>867</Words>
  <Application>Microsoft Office PowerPoint</Application>
  <PresentationFormat>Экран (4:3)</PresentationFormat>
  <Paragraphs>158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               Педагогические достижения                  за 2013-2014 учебный год                     музыкального руководителя                                первой категории ан т.е. </vt:lpstr>
      <vt:lpstr>Тт</vt:lpstr>
      <vt:lpstr>   САМОАНАЛИЗ ПЕДАГОГИЧЕСКОЙ ДЕЯТЕЛЬНОСТИ</vt:lpstr>
      <vt:lpstr>                ОБРАЗОВАТЕЛЬНАЯ ОБЛАСТЬ  «ПОЗНАНИЕ»</vt:lpstr>
      <vt:lpstr>      Образовательные области:</vt:lpstr>
      <vt:lpstr>          Образовательная область «Физическая культура»</vt:lpstr>
      <vt:lpstr>                                 Образовательные областИ:</vt:lpstr>
      <vt:lpstr>                 Образовательная область «Коммуникация»</vt:lpstr>
      <vt:lpstr> Использование  здоровьесберегающих технологий в работе музыкального руководителя ДОУ </vt:lpstr>
      <vt:lpstr>Слайд 10</vt:lpstr>
      <vt:lpstr>Речь с движением </vt:lpstr>
      <vt:lpstr>Ритмопластика </vt:lpstr>
      <vt:lpstr>«Кто много поет, того хворь не берет!» </vt:lpstr>
      <vt:lpstr>Слайд 14</vt:lpstr>
      <vt:lpstr>Результат освоения программы </vt:lpstr>
      <vt:lpstr>Результат освоения программы </vt:lpstr>
      <vt:lpstr>     праздники в доу:      осень</vt:lpstr>
      <vt:lpstr>Праздники в доу:   зима</vt:lpstr>
      <vt:lpstr>Праздники в доу:   весна</vt:lpstr>
      <vt:lpstr>Развлечения:           осень</vt:lpstr>
      <vt:lpstr>Развлечения:           зима</vt:lpstr>
      <vt:lpstr>Развлечения:           весна</vt:lpstr>
      <vt:lpstr>            Работа с родителями</vt:lpstr>
      <vt:lpstr>   Предметно-развивающая среда</vt:lpstr>
      <vt:lpstr>                 самообразование</vt:lpstr>
      <vt:lpstr>Взаимопосещения:</vt:lpstr>
      <vt:lpstr>                                      ***</vt:lpstr>
      <vt:lpstr>       Перспективы на будущий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 «Педагогические достижения за 2012-2013 учебный год музыкального руководителя Саблуковой Е.П.</dc:title>
  <dc:creator>Admin</dc:creator>
  <cp:lastModifiedBy>UserMvideo</cp:lastModifiedBy>
  <cp:revision>169</cp:revision>
  <dcterms:created xsi:type="dcterms:W3CDTF">2009-01-08T01:06:59Z</dcterms:created>
  <dcterms:modified xsi:type="dcterms:W3CDTF">2014-06-28T04:11:23Z</dcterms:modified>
</cp:coreProperties>
</file>