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notesMasterIdLst>
    <p:notesMasterId r:id="rId28"/>
  </p:notesMasterIdLst>
  <p:sldIdLst>
    <p:sldId id="265" r:id="rId2"/>
    <p:sldId id="266" r:id="rId3"/>
    <p:sldId id="269" r:id="rId4"/>
    <p:sldId id="290" r:id="rId5"/>
    <p:sldId id="259" r:id="rId6"/>
    <p:sldId id="262" r:id="rId7"/>
    <p:sldId id="268" r:id="rId8"/>
    <p:sldId id="279" r:id="rId9"/>
    <p:sldId id="286" r:id="rId10"/>
    <p:sldId id="285" r:id="rId11"/>
    <p:sldId id="284" r:id="rId12"/>
    <p:sldId id="277" r:id="rId13"/>
    <p:sldId id="287" r:id="rId14"/>
    <p:sldId id="276" r:id="rId15"/>
    <p:sldId id="288" r:id="rId16"/>
    <p:sldId id="270" r:id="rId17"/>
    <p:sldId id="294" r:id="rId18"/>
    <p:sldId id="295" r:id="rId19"/>
    <p:sldId id="299" r:id="rId20"/>
    <p:sldId id="300" r:id="rId21"/>
    <p:sldId id="271" r:id="rId22"/>
    <p:sldId id="274" r:id="rId23"/>
    <p:sldId id="296" r:id="rId24"/>
    <p:sldId id="297" r:id="rId25"/>
    <p:sldId id="272" r:id="rId26"/>
    <p:sldId id="28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4654" autoAdjust="0"/>
  </p:normalViewPr>
  <p:slideViewPr>
    <p:cSldViewPr>
      <p:cViewPr>
        <p:scale>
          <a:sx n="100" d="100"/>
          <a:sy n="100" d="100"/>
        </p:scale>
        <p:origin x="-78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FA529-A643-44BB-9B01-82729F838E70}" type="datetimeFigureOut">
              <a:rPr lang="ru-RU" smtClean="0"/>
              <a:pPr/>
              <a:t>17.08.2014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73BB7-3DC0-4E6E-9E54-89F044617C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55CED-A981-4C15-9B27-21274D3CAE09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EECF183-4FD4-49C5-8361-29B501E803A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357166"/>
            <a:ext cx="7772400" cy="250033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/>
              <a:t>Аналитический отчет </a:t>
            </a:r>
            <a:br>
              <a:rPr lang="ru-RU" dirty="0" smtClean="0"/>
            </a:br>
            <a:r>
              <a:rPr lang="ru-RU" dirty="0" smtClean="0"/>
              <a:t>педагогических достижений</a:t>
            </a:r>
            <a:br>
              <a:rPr lang="ru-RU" dirty="0" smtClean="0"/>
            </a:br>
            <a:r>
              <a:rPr lang="ru-RU" sz="3200" dirty="0" smtClean="0"/>
              <a:t>за 2013-2014 учебный год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3571876"/>
            <a:ext cx="6400800" cy="1752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b="1" i="1" dirty="0" smtClean="0">
                <a:latin typeface="Constantia" pitchFamily="18" charset="0"/>
              </a:rPr>
              <a:t>Инструктора физической культуры</a:t>
            </a:r>
          </a:p>
          <a:p>
            <a:r>
              <a:rPr lang="ru-RU" b="1" i="1" dirty="0" smtClean="0">
                <a:latin typeface="Constantia" pitchFamily="18" charset="0"/>
              </a:rPr>
              <a:t>Воспитателя высшей категории </a:t>
            </a:r>
          </a:p>
          <a:p>
            <a:r>
              <a:rPr lang="ru-RU" b="1" i="1" dirty="0" smtClean="0">
                <a:latin typeface="Constantia" pitchFamily="18" charset="0"/>
              </a:rPr>
              <a:t>МБДОУ №59 «Лакомка» </a:t>
            </a:r>
            <a:r>
              <a:rPr lang="ru-RU" sz="2000" b="1" i="1" dirty="0" smtClean="0">
                <a:latin typeface="Constantia" pitchFamily="18" charset="0"/>
              </a:rPr>
              <a:t>с. </a:t>
            </a:r>
            <a:r>
              <a:rPr lang="ru-RU" b="1" i="1" dirty="0" smtClean="0">
                <a:latin typeface="Constantia" pitchFamily="18" charset="0"/>
              </a:rPr>
              <a:t>Кулешовка</a:t>
            </a:r>
          </a:p>
          <a:p>
            <a:r>
              <a:rPr lang="ru-RU" b="1" i="1" dirty="0" smtClean="0">
                <a:latin typeface="Constantia" pitchFamily="18" charset="0"/>
              </a:rPr>
              <a:t>Орловой Н. Н.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34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00496" y="214290"/>
            <a:ext cx="4937760" cy="370332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357166"/>
            <a:ext cx="2857520" cy="2214578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endParaRPr lang="ru-RU" sz="2400" dirty="0" smtClean="0"/>
          </a:p>
          <a:p>
            <a:r>
              <a:rPr lang="ru-RU" sz="2400" dirty="0" smtClean="0"/>
              <a:t>Формирование легкости, красоты исполнения разных видов движения под музыкальное сопровождение</a:t>
            </a:r>
            <a:endParaRPr lang="ru-RU" sz="2400" dirty="0"/>
          </a:p>
        </p:txBody>
      </p:sp>
      <p:pic>
        <p:nvPicPr>
          <p:cNvPr id="6" name="Содержимое 4" descr="лето в Уфе 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496"/>
            <a:ext cx="4969182" cy="372688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1714488"/>
            <a:ext cx="2357455" cy="364333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ru-RU" sz="2400" dirty="0" smtClean="0"/>
              <a:t>Развитие умения налаживать отношения со сверстниками в совместных видах двигательной деятельности в соответствии с правилами и нормами.</a:t>
            </a:r>
            <a:endParaRPr lang="ru-RU" sz="2400" dirty="0"/>
          </a:p>
        </p:txBody>
      </p:sp>
      <p:pic>
        <p:nvPicPr>
          <p:cNvPr id="29698" name="Picture 2" descr="D:\мои документы\Мои рисунки\2013-09-16\лето в Уфе 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14290"/>
            <a:ext cx="5500726" cy="3214710"/>
          </a:xfrm>
          <a:prstGeom prst="rect">
            <a:avLst/>
          </a:prstGeom>
          <a:noFill/>
        </p:spPr>
      </p:pic>
      <p:pic>
        <p:nvPicPr>
          <p:cNvPr id="29699" name="Picture 3" descr="D:\мои документы\Мои рисунки\2013-09-16\лето в Уфе 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643314"/>
            <a:ext cx="5429288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00562" y="714356"/>
            <a:ext cx="4357718" cy="14287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/>
              <a:t>Ознакомление с правилами безопасности в двигательной деятельности</a:t>
            </a:r>
            <a:endParaRPr lang="ru-RU" sz="2400" dirty="0"/>
          </a:p>
        </p:txBody>
      </p:sp>
      <p:pic>
        <p:nvPicPr>
          <p:cNvPr id="10" name="Содержимое 6" descr="8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2500306"/>
            <a:ext cx="4714908" cy="4169972"/>
          </a:xfrm>
          <a:prstGeom prst="rect">
            <a:avLst/>
          </a:prstGeom>
        </p:spPr>
      </p:pic>
      <p:pic>
        <p:nvPicPr>
          <p:cNvPr id="11" name="Содержимое 6" descr="DSC0345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4000528" cy="4071966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728" y="5786454"/>
            <a:ext cx="5843590" cy="857256"/>
          </a:xfrm>
        </p:spPr>
        <p:txBody>
          <a:bodyPr>
            <a:normAutofit/>
          </a:bodyPr>
          <a:lstStyle/>
          <a:p>
            <a:r>
              <a:rPr lang="ru-RU" dirty="0" smtClean="0"/>
              <a:t>Развитие представлений о культуре здоровья и путях его сохранения</a:t>
            </a:r>
            <a:endParaRPr lang="ru-RU" dirty="0"/>
          </a:p>
        </p:txBody>
      </p:sp>
      <p:pic>
        <p:nvPicPr>
          <p:cNvPr id="7" name="Рисунок 6" descr="86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-1200000">
            <a:off x="349854" y="529200"/>
            <a:ext cx="3566160" cy="2674620"/>
          </a:xfrm>
        </p:spPr>
      </p:pic>
      <p:pic>
        <p:nvPicPr>
          <p:cNvPr id="31746" name="Picture 2" descr="F:\фото момент физ-ры\DSC00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20000">
            <a:off x="5062628" y="571806"/>
            <a:ext cx="3706368" cy="2779776"/>
          </a:xfrm>
          <a:prstGeom prst="rect">
            <a:avLst/>
          </a:prstGeom>
          <a:noFill/>
        </p:spPr>
      </p:pic>
      <p:pic>
        <p:nvPicPr>
          <p:cNvPr id="31747" name="Picture 3" descr="F:\фото момент физ-ры\DSC00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3143248"/>
            <a:ext cx="4572032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14480" y="5572140"/>
            <a:ext cx="5486400" cy="857256"/>
          </a:xfrm>
        </p:spPr>
        <p:txBody>
          <a:bodyPr>
            <a:noAutofit/>
          </a:bodyPr>
          <a:lstStyle/>
          <a:p>
            <a:r>
              <a:rPr lang="ru-RU" sz="2400" dirty="0" smtClean="0"/>
              <a:t>Формирование навыка выполнения правил безопасного использования </a:t>
            </a:r>
            <a:r>
              <a:rPr lang="ru-RU" sz="2400" dirty="0" err="1" smtClean="0"/>
              <a:t>физоборудования</a:t>
            </a:r>
            <a:endParaRPr lang="ru-RU" sz="2400" dirty="0"/>
          </a:p>
        </p:txBody>
      </p:sp>
      <p:pic>
        <p:nvPicPr>
          <p:cNvPr id="12" name="Рисунок 11" descr="815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642918"/>
            <a:ext cx="4357718" cy="4357718"/>
          </a:xfrm>
        </p:spPr>
      </p:pic>
      <p:pic>
        <p:nvPicPr>
          <p:cNvPr id="27650" name="Picture 2" descr="D:\мои документы\Мои рисунки\2013-09-16\лето в Уфе 2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642918"/>
            <a:ext cx="4143404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714357"/>
            <a:ext cx="3008313" cy="500066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Одной из эффективных и современных форм физкультурно-оздоровительной работы  является  </a:t>
            </a:r>
            <a:r>
              <a:rPr lang="ru-RU" sz="2400" dirty="0" smtClean="0"/>
              <a:t>НОД с использованием тренажеров.  </a:t>
            </a:r>
            <a:r>
              <a:rPr lang="ru-RU" sz="1800" dirty="0" smtClean="0"/>
              <a:t>Большое значение имеет работа на тренажерах в индивидуальной работе с детьми, имеющими низкий уровень развития двигательных навыков, а также для повышения двигательной активности.</a:t>
            </a:r>
            <a:endParaRPr lang="ru-RU" sz="1800" dirty="0"/>
          </a:p>
        </p:txBody>
      </p:sp>
      <p:pic>
        <p:nvPicPr>
          <p:cNvPr id="32774" name="Picture 6" descr="D:\мои документы\физзал\развив. среда\DSC0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2214554"/>
            <a:ext cx="5286412" cy="4143404"/>
          </a:xfrm>
          <a:prstGeom prst="rect">
            <a:avLst/>
          </a:prstGeom>
          <a:noFill/>
        </p:spPr>
      </p:pic>
      <p:pic>
        <p:nvPicPr>
          <p:cNvPr id="32770" name="Picture 2" descr="D:\мои документы\д. рожд сада\физзал\развив. среда\DSC029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14290"/>
            <a:ext cx="5286412" cy="3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7429552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Проектная деятельность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642910" y="1600200"/>
            <a:ext cx="5000660" cy="440056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endParaRPr lang="ru-RU" sz="1800" dirty="0" smtClean="0"/>
          </a:p>
          <a:p>
            <a:pPr algn="ctr">
              <a:buNone/>
            </a:pPr>
            <a:endParaRPr lang="ru-RU" sz="1800" dirty="0" smtClean="0"/>
          </a:p>
          <a:p>
            <a:pPr algn="ctr">
              <a:buNone/>
            </a:pPr>
            <a:r>
              <a:rPr lang="ru-RU" sz="1800" dirty="0" smtClean="0"/>
              <a:t>Поставив перед собой цель –</a:t>
            </a:r>
          </a:p>
          <a:p>
            <a:r>
              <a:rPr lang="ru-RU" sz="1800" dirty="0" smtClean="0"/>
              <a:t> Повышение качества </a:t>
            </a:r>
            <a:r>
              <a:rPr lang="ru-RU" sz="1800" dirty="0" err="1" smtClean="0"/>
              <a:t>физкультурно</a:t>
            </a:r>
            <a:r>
              <a:rPr lang="ru-RU" sz="1800" dirty="0" smtClean="0"/>
              <a:t> - оздоровительной работы, я  использовала метод проектирования.           </a:t>
            </a:r>
          </a:p>
          <a:p>
            <a:r>
              <a:rPr lang="ru-RU" sz="1800" dirty="0" smtClean="0"/>
              <a:t>  В течение года были разработаны проекты «День здоровья», « Дорожная Азбука», «День Матери», «Наша Армия родная», «Зимние Олимпийские игры.</a:t>
            </a:r>
          </a:p>
          <a:p>
            <a:r>
              <a:rPr lang="ru-RU" sz="1800" dirty="0" smtClean="0"/>
              <a:t>Были оформлены презентации «Путешествие в Страну Знаний», «День открытых дверей», «Предметно-развивающая среда физкультурного зала»</a:t>
            </a:r>
            <a:endParaRPr lang="ru-RU" sz="1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29322" y="2428868"/>
            <a:ext cx="2857520" cy="24929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2400" b="1" dirty="0" smtClean="0">
                <a:latin typeface="Times New Roman" pitchFamily="18" charset="0"/>
              </a:rPr>
              <a:t>Творческий проект</a:t>
            </a:r>
          </a:p>
          <a:p>
            <a:pPr>
              <a:buFont typeface="Wingdings" pitchFamily="2" charset="2"/>
              <a:buNone/>
            </a:pPr>
            <a:r>
              <a:rPr lang="ru-RU" b="1" dirty="0" smtClean="0">
                <a:latin typeface="Times New Roman" pitchFamily="18" charset="0"/>
              </a:rPr>
              <a:t>«</a:t>
            </a:r>
            <a:r>
              <a:rPr lang="ru-RU" b="1" i="1" dirty="0" smtClean="0">
                <a:latin typeface="Times New Roman" pitchFamily="18" charset="0"/>
              </a:rPr>
              <a:t>Воспитание у детей дошкольного возраста интереса к двигательной деятельности с использованием физкультурных сказок» </a:t>
            </a:r>
            <a:endParaRPr lang="ru-RU" b="1" i="1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5008" y="2786058"/>
            <a:ext cx="3143272" cy="36433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Предметно-развивающая среда физкультурного зала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4000" i="1" dirty="0" smtClean="0"/>
              <a:t>Орлова Наталья Николаевна</a:t>
            </a:r>
          </a:p>
          <a:p>
            <a:pPr algn="ctr">
              <a:buNone/>
            </a:pPr>
            <a:r>
              <a:rPr lang="ru-RU" i="1" dirty="0" smtClean="0"/>
              <a:t>Инструктор по физической культуре</a:t>
            </a:r>
          </a:p>
          <a:p>
            <a:pPr algn="ctr">
              <a:buNone/>
            </a:pPr>
            <a:r>
              <a:rPr lang="ru-RU" i="1" dirty="0"/>
              <a:t>в</a:t>
            </a:r>
            <a:r>
              <a:rPr lang="ru-RU" i="1" dirty="0" smtClean="0"/>
              <a:t>оспитатель высшей категории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4000504"/>
            <a:ext cx="3571900" cy="246221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dirty="0" smtClean="0">
                <a:latin typeface="Arial" pitchFamily="34" charset="0"/>
                <a:cs typeface="Arial" pitchFamily="34" charset="0"/>
              </a:rPr>
              <a:t>Путешествие в страну  Знаний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Цель: Создать праздничное настроение, помочь плавно перейти от летнего отдыха к учёбе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642918"/>
            <a:ext cx="4143404" cy="29546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День открытых дверей</a:t>
            </a:r>
            <a:endParaRPr lang="ru-RU" sz="3600" dirty="0" smtClean="0"/>
          </a:p>
          <a:p>
            <a:pPr algn="ctr">
              <a:buNone/>
            </a:pPr>
            <a:r>
              <a:rPr lang="ru-RU" dirty="0" smtClean="0"/>
              <a:t>Физкультурная сказка «Зарядка для зайчонка»</a:t>
            </a:r>
          </a:p>
          <a:p>
            <a:pPr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2400" i="1" dirty="0" smtClean="0"/>
              <a:t>Орлова Наталья Николаевна</a:t>
            </a:r>
          </a:p>
          <a:p>
            <a:pPr algn="ctr">
              <a:buNone/>
            </a:pPr>
            <a:r>
              <a:rPr lang="ru-RU" i="1" dirty="0" smtClean="0"/>
              <a:t>Инструктор по физической культуре</a:t>
            </a:r>
          </a:p>
          <a:p>
            <a:pPr algn="ctr">
              <a:buNone/>
            </a:pPr>
            <a:r>
              <a:rPr lang="ru-RU" i="1" dirty="0" smtClean="0"/>
              <a:t>воспитатель высшей категории</a:t>
            </a:r>
            <a:endParaRPr lang="ru-RU" i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Интересные события </a:t>
            </a:r>
            <a:endParaRPr lang="ru-RU" dirty="0"/>
          </a:p>
        </p:txBody>
      </p:sp>
      <p:pic>
        <p:nvPicPr>
          <p:cNvPr id="3074" name="Picture 2" descr="C:\Documents and Settings\Admin\Рабочий стол\для презент\лето 2014 3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428736"/>
            <a:ext cx="3792200" cy="5056266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для презент\лето 2014 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428736"/>
            <a:ext cx="3792200" cy="50562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фото детей\CIMG46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643314"/>
            <a:ext cx="4143404" cy="3028950"/>
          </a:xfrm>
          <a:prstGeom prst="rect">
            <a:avLst/>
          </a:prstGeom>
          <a:noFill/>
        </p:spPr>
      </p:pic>
      <p:pic>
        <p:nvPicPr>
          <p:cNvPr id="4099" name="Picture 3" descr="G:\фото детей\CIMG59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876"/>
            <a:ext cx="4214842" cy="3028950"/>
          </a:xfrm>
          <a:prstGeom prst="rect">
            <a:avLst/>
          </a:prstGeom>
          <a:noFill/>
        </p:spPr>
      </p:pic>
      <p:pic>
        <p:nvPicPr>
          <p:cNvPr id="4100" name="Picture 4" descr="G:\фото детей\CIMG47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7166"/>
            <a:ext cx="4000528" cy="2940940"/>
          </a:xfrm>
          <a:prstGeom prst="rect">
            <a:avLst/>
          </a:prstGeom>
          <a:noFill/>
        </p:spPr>
      </p:pic>
      <p:pic>
        <p:nvPicPr>
          <p:cNvPr id="4101" name="Picture 5" descr="G:\ФОТО ОРЛОВА - ПАПА МАМА Я СПОРТИВНАЯ СЕМЬЯ\CIMG17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478000" y="-10858500"/>
            <a:ext cx="11684000" cy="8763000"/>
          </a:xfrm>
          <a:prstGeom prst="rect">
            <a:avLst/>
          </a:prstGeom>
          <a:noFill/>
        </p:spPr>
      </p:pic>
      <p:pic>
        <p:nvPicPr>
          <p:cNvPr id="4102" name="Picture 6" descr="G:\ФОТО ОРЛОВА - ПАПА МАМА Я СПОРТИВНАЯ СЕМЬЯ\CIMG17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85728"/>
            <a:ext cx="4064000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357314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sz="3600" b="1" i="1" dirty="0" smtClean="0"/>
              <a:t>Программное обеспечение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i="1" dirty="0" smtClean="0"/>
              <a:t>физкультурно-оздоровительной работы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i="1" dirty="0" smtClean="0"/>
              <a:t>инструктора физкультуры Орловой Н. Н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714488"/>
            <a:ext cx="8501122" cy="4240211"/>
          </a:xfrm>
        </p:spPr>
        <p:txBody>
          <a:bodyPr>
            <a:normAutofit fontScale="25000" lnSpcReduction="20000"/>
          </a:bodyPr>
          <a:lstStyle/>
          <a:p>
            <a:pPr lvl="0">
              <a:buNone/>
            </a:pPr>
            <a:endParaRPr lang="ru-RU" sz="6200" dirty="0" smtClean="0"/>
          </a:p>
          <a:p>
            <a:pPr lvl="0"/>
            <a:r>
              <a:rPr lang="ru-RU" sz="7200" dirty="0" smtClean="0"/>
              <a:t>Н. Н. </a:t>
            </a:r>
            <a:r>
              <a:rPr lang="ru-RU" sz="7200" dirty="0" err="1" smtClean="0"/>
              <a:t>Ефименко</a:t>
            </a:r>
            <a:r>
              <a:rPr lang="ru-RU" sz="7200" dirty="0" smtClean="0"/>
              <a:t> «Театр физического развития и оздоровления детей дошкольного возраста» </a:t>
            </a:r>
            <a:r>
              <a:rPr lang="ru-RU" sz="7200" dirty="0" err="1" smtClean="0"/>
              <a:t>Линка</a:t>
            </a:r>
            <a:r>
              <a:rPr lang="ru-RU" sz="7200" dirty="0" smtClean="0"/>
              <a:t> Пресс 1999г.</a:t>
            </a:r>
          </a:p>
          <a:p>
            <a:pPr lvl="0"/>
            <a:r>
              <a:rPr lang="ru-RU" sz="7200" dirty="0" smtClean="0"/>
              <a:t>Н. Н. </a:t>
            </a:r>
            <a:r>
              <a:rPr lang="ru-RU" sz="7200" dirty="0" err="1" smtClean="0"/>
              <a:t>Ефименко</a:t>
            </a:r>
            <a:r>
              <a:rPr lang="ru-RU" sz="7200" dirty="0" smtClean="0"/>
              <a:t>  «Горизонтальный пластический балет» НП «Познание» Таганрог 2005г.</a:t>
            </a:r>
          </a:p>
          <a:p>
            <a:pPr lvl="0"/>
            <a:r>
              <a:rPr lang="ru-RU" sz="7200" dirty="0" smtClean="0"/>
              <a:t>Н. Н. </a:t>
            </a:r>
            <a:r>
              <a:rPr lang="ru-RU" sz="7200" dirty="0" err="1" smtClean="0"/>
              <a:t>Ефименко</a:t>
            </a:r>
            <a:r>
              <a:rPr lang="ru-RU" sz="7200" dirty="0" smtClean="0"/>
              <a:t> «</a:t>
            </a:r>
            <a:r>
              <a:rPr lang="ru-RU" sz="7200" dirty="0" err="1" smtClean="0"/>
              <a:t>Плантография</a:t>
            </a:r>
            <a:r>
              <a:rPr lang="ru-RU" sz="7200" dirty="0" smtClean="0"/>
              <a:t> или о чем говорят отпечатки детских стоп» Таганрог 2005г.</a:t>
            </a:r>
          </a:p>
          <a:p>
            <a:pPr lvl="0"/>
            <a:r>
              <a:rPr lang="ru-RU" sz="7200" dirty="0" smtClean="0"/>
              <a:t>Н. Н. </a:t>
            </a:r>
            <a:r>
              <a:rPr lang="ru-RU" sz="7200" dirty="0" err="1" smtClean="0"/>
              <a:t>Ефименко</a:t>
            </a:r>
            <a:r>
              <a:rPr lang="ru-RU" sz="7200" dirty="0" smtClean="0"/>
              <a:t> «Шея – </a:t>
            </a:r>
            <a:r>
              <a:rPr lang="ru-RU" sz="7200" dirty="0" err="1" smtClean="0"/>
              <a:t>зто</a:t>
            </a:r>
            <a:r>
              <a:rPr lang="ru-RU" sz="7200" dirty="0" smtClean="0"/>
              <a:t> очень серьезно» Таганрог 2001г.</a:t>
            </a:r>
          </a:p>
          <a:p>
            <a:pPr lvl="0"/>
            <a:r>
              <a:rPr lang="ru-RU" sz="7200" dirty="0" smtClean="0"/>
              <a:t>Н. Н. </a:t>
            </a:r>
            <a:r>
              <a:rPr lang="ru-RU" sz="7200" dirty="0" err="1" smtClean="0"/>
              <a:t>Ефименко</a:t>
            </a:r>
            <a:r>
              <a:rPr lang="ru-RU" sz="7200" dirty="0" smtClean="0"/>
              <a:t>  « Методика игрового тестирования двигательного развития и здоровья детей в норме и при патологии» Таганрог 2005г.</a:t>
            </a:r>
          </a:p>
          <a:p>
            <a:pPr lvl="0"/>
            <a:r>
              <a:rPr lang="ru-RU" sz="7200" dirty="0" smtClean="0"/>
              <a:t>Н. Н. </a:t>
            </a:r>
            <a:r>
              <a:rPr lang="ru-RU" sz="7200" dirty="0" err="1" smtClean="0"/>
              <a:t>Ефименко</a:t>
            </a:r>
            <a:r>
              <a:rPr lang="ru-RU" sz="7200" dirty="0" smtClean="0"/>
              <a:t> «Физкультурные сказки» Харьков Издательство «Ранок» Веста 2005г.</a:t>
            </a:r>
          </a:p>
          <a:p>
            <a:pPr lvl="0"/>
            <a:r>
              <a:rPr lang="ru-RU" sz="7200" dirty="0" smtClean="0"/>
              <a:t>Под редакцией С. О. Филипповой «Спутник руководителя физического воспитания дошкольного учреждения» Санкт Петербург «Детство-Пресс» 2005г.</a:t>
            </a:r>
          </a:p>
          <a:p>
            <a:pPr lvl="0"/>
            <a:r>
              <a:rPr lang="ru-RU" sz="7200" dirty="0" smtClean="0"/>
              <a:t>Е. Н. Вавилова «Учите бегать, прыгать, лазать, метать» Москва «Просвещение» 1983г.</a:t>
            </a:r>
          </a:p>
          <a:p>
            <a:pPr lvl="0"/>
            <a:r>
              <a:rPr lang="ru-RU" sz="7200" dirty="0" smtClean="0"/>
              <a:t>Е. Н. Вавилова «Развивайте у дошкольников ловкость, силу, выносливость» Москва «Просвещение» 1981г.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Кружок «Пластик-шоу»</a:t>
            </a:r>
            <a:br>
              <a:rPr lang="ru-RU" sz="2700" dirty="0" smtClean="0"/>
            </a:br>
            <a:r>
              <a:rPr lang="ru-RU" sz="2700" b="1" i="1" u="sng" dirty="0" smtClean="0"/>
              <a:t> </a:t>
            </a:r>
            <a:r>
              <a:rPr lang="ru-RU" sz="2000" b="1" i="1" u="sng" dirty="0" smtClean="0"/>
              <a:t>ЗАДАЧИ: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i="1" dirty="0" smtClean="0"/>
              <a:t>Создать двигательно-игровые условия, в процессе которых дети могут развивать не только свои физические способности, но и получать необходимые знания об основах устройства Мира.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125" name="Picture 5" descr="C:\Documents and Settings\Admin\Рабочий стол\инд раб фото\лето 2014 3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4429132"/>
            <a:ext cx="3732006" cy="2298939"/>
          </a:xfrm>
          <a:prstGeom prst="rect">
            <a:avLst/>
          </a:prstGeom>
          <a:noFill/>
        </p:spPr>
      </p:pic>
      <p:pic>
        <p:nvPicPr>
          <p:cNvPr id="5123" name="Picture 3" descr="G:\ФОТО ОРЛОВА - ПАПА МАМА Я СПОРТИВНАЯ СЕМЬЯ\CIMG38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00570"/>
            <a:ext cx="3500462" cy="2214578"/>
          </a:xfrm>
          <a:prstGeom prst="rect">
            <a:avLst/>
          </a:prstGeom>
          <a:noFill/>
        </p:spPr>
      </p:pic>
      <p:pic>
        <p:nvPicPr>
          <p:cNvPr id="5124" name="Picture 4" descr="C:\Documents and Settings\Admin\Рабочий стол\для презент\лето 2014 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928802"/>
            <a:ext cx="3500462" cy="2428892"/>
          </a:xfrm>
          <a:prstGeom prst="rect">
            <a:avLst/>
          </a:prstGeom>
          <a:noFill/>
        </p:spPr>
      </p:pic>
      <p:pic>
        <p:nvPicPr>
          <p:cNvPr id="9" name="Picture 2" descr="G:\фото детей\CIMG46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928802"/>
            <a:ext cx="3714776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dirty="0" err="1" smtClean="0"/>
              <a:t>Рр</a:t>
            </a:r>
            <a:r>
              <a:rPr lang="ru-RU" dirty="0" smtClean="0"/>
              <a:t>      </a:t>
            </a:r>
            <a:r>
              <a:rPr lang="ru-RU" sz="4000" dirty="0" smtClean="0"/>
              <a:t>Работа с родителями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2000240"/>
            <a:ext cx="3929090" cy="457203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6400" dirty="0" smtClean="0"/>
              <a:t>  </a:t>
            </a:r>
          </a:p>
          <a:p>
            <a:pPr>
              <a:buNone/>
            </a:pPr>
            <a:r>
              <a:rPr lang="ru-RU" sz="6400" dirty="0" smtClean="0"/>
              <a:t>       Вырастить ребенка сильным, крепким, здоровым – желание родителей и одна из ведущих задач, стоящих перед педагогами образовательного учреждения. Сотрудничество с родителями по проведению физкультурно-оздоровительной работы с детьми  и               пропаганда здорового образа жизни проходила через открытые мероприятия по физической культуре: посещение физкультурных сказок, посвященных дню Знаний, Дню Матери, участие в них.</a:t>
            </a:r>
          </a:p>
          <a:p>
            <a:pPr>
              <a:buNone/>
            </a:pPr>
            <a:r>
              <a:rPr lang="ru-RU" sz="6400" dirty="0" smtClean="0"/>
              <a:t>     В каждой группе в уголке для родителей были размещены статьи «Особенности физического развития детей», «Домашний стадион», консультация «будем красивыми и стройными», советы для родителей «Играйте вместе с детьми»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2050" name="Picture 2" descr="http://ds5ishim.ru/sites/default/files/pages/konsultiro_ie/papa_mama_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1"/>
            <a:ext cx="1905000" cy="1571636"/>
          </a:xfrm>
          <a:prstGeom prst="rect">
            <a:avLst/>
          </a:prstGeom>
          <a:noFill/>
        </p:spPr>
      </p:pic>
      <p:pic>
        <p:nvPicPr>
          <p:cNvPr id="2052" name="Picture 4" descr="F:\мои фото 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143380"/>
            <a:ext cx="4429156" cy="2571768"/>
          </a:xfrm>
          <a:prstGeom prst="rect">
            <a:avLst/>
          </a:prstGeom>
          <a:noFill/>
        </p:spPr>
      </p:pic>
      <p:pic>
        <p:nvPicPr>
          <p:cNvPr id="9" name="Picture 2" descr="F:\фото 9 гр\DSC012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42984"/>
            <a:ext cx="4429156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мои документы\Мои рисунки\2013-09-16\лето в Уфе 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4071966" cy="3000396"/>
          </a:xfrm>
          <a:prstGeom prst="rect">
            <a:avLst/>
          </a:prstGeom>
          <a:noFill/>
        </p:spPr>
      </p:pic>
      <p:pic>
        <p:nvPicPr>
          <p:cNvPr id="26628" name="Picture 4" descr="D:\мои документы\Мои рисунки\2013-09-16\лето в Уфе 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429000"/>
            <a:ext cx="4071966" cy="3286148"/>
          </a:xfrm>
          <a:prstGeom prst="rect">
            <a:avLst/>
          </a:prstGeom>
          <a:noFill/>
        </p:spPr>
      </p:pic>
      <p:pic>
        <p:nvPicPr>
          <p:cNvPr id="26626" name="Picture 2" descr="D:\мои документы\Мои рисунки\2013-09-16\лето в Уфе 1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4290"/>
            <a:ext cx="4286280" cy="3000396"/>
          </a:xfrm>
          <a:prstGeom prst="rect">
            <a:avLst/>
          </a:prstGeom>
          <a:noFill/>
        </p:spPr>
      </p:pic>
      <p:pic>
        <p:nvPicPr>
          <p:cNvPr id="26629" name="Picture 5" descr="D:\мои документы\Мои рисунки\2013-09-16\лето в Уфе 2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357718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85728"/>
            <a:ext cx="6500858" cy="285752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dirty="0" smtClean="0"/>
              <a:t>Предметно-развивающая среда </a:t>
            </a:r>
            <a:r>
              <a:rPr lang="ru-RU" sz="2000" dirty="0" smtClean="0"/>
              <a:t>физкультурного зала в этом году пополнилась нестандартным оборудованием: </a:t>
            </a:r>
            <a:r>
              <a:rPr lang="ru-RU" sz="2000" dirty="0" err="1" smtClean="0"/>
              <a:t>массажерами</a:t>
            </a:r>
            <a:r>
              <a:rPr lang="ru-RU" sz="2000" dirty="0" smtClean="0"/>
              <a:t> из киндер-сюрпризов, разноцветной длинной веревкой, шнуром из пробок, разноцветными флагами, обручем с нитками для наматывания одновременно всеми детьми.</a:t>
            </a:r>
            <a:endParaRPr lang="ru-RU" sz="2000" dirty="0"/>
          </a:p>
        </p:txBody>
      </p:sp>
      <p:pic>
        <p:nvPicPr>
          <p:cNvPr id="1026" name="Picture 2" descr="C:\Documents and Settings\Admin\Рабочий стол\для презент\лето 2014 4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00438"/>
            <a:ext cx="4071966" cy="3168641"/>
          </a:xfrm>
          <a:prstGeom prst="rect">
            <a:avLst/>
          </a:prstGeom>
          <a:noFill/>
        </p:spPr>
      </p:pic>
      <p:pic>
        <p:nvPicPr>
          <p:cNvPr id="6" name="Picture 2" descr="C:\Documents and Settings\Admin\Рабочий стол\для презент\лето 2014 4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00438"/>
            <a:ext cx="4401409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для презент\лето 2014 12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357562"/>
            <a:ext cx="4357718" cy="3286148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для презент\лето 2014 0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4143404" cy="3448854"/>
          </a:xfrm>
          <a:prstGeom prst="rect">
            <a:avLst/>
          </a:prstGeom>
          <a:noFill/>
        </p:spPr>
      </p:pic>
      <p:pic>
        <p:nvPicPr>
          <p:cNvPr id="9" name="Picture 4" descr="C:\Documents and Settings\Admin\Рабочий стол\для презент\лето 2014 4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642918"/>
            <a:ext cx="3214710" cy="24288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1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600" dirty="0" smtClean="0"/>
              <a:t>На следующий учебный год я ставлю такие задачи: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 - Изучить новые программы и методическую литературу, уяснить их особенности и требования по требованиям ФГТ.</a:t>
            </a:r>
            <a:br>
              <a:rPr lang="ru-RU" sz="2200" dirty="0" smtClean="0"/>
            </a:br>
            <a:r>
              <a:rPr lang="ru-RU" sz="2200" dirty="0" smtClean="0"/>
              <a:t>-Знакомиться с новыми педагогическими технологиями через предметные издания и Интернет.</a:t>
            </a:r>
            <a:br>
              <a:rPr lang="ru-RU" sz="2200" dirty="0" smtClean="0"/>
            </a:br>
            <a:r>
              <a:rPr lang="ru-RU" sz="2200" dirty="0" smtClean="0"/>
              <a:t>-Использовать компьютерное оборудование:</a:t>
            </a:r>
            <a:endParaRPr lang="ru-RU" sz="2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2643182"/>
            <a:ext cx="74295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/>
              <a:t>как средство для создания информационно-методических материалов и документов (планов, конспектов, методических разработок);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как средство обеспечения наглядности (презентации, видеоролики, видеофильмы);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как средство поиска информации (текстовой, видео- и аудио);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как средство хранения информации (базы данных, методические разработки и коллекции, фото- и видеоархивы,);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как средство коммуникации (сайт, электронная почта, форумы, чаты).</a:t>
            </a:r>
            <a:endParaRPr lang="ru-RU" sz="2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головок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2357430"/>
            <a:ext cx="785818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928662" y="1857364"/>
          <a:ext cx="6786612" cy="3500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6653"/>
                <a:gridCol w="1696653"/>
                <a:gridCol w="1696653"/>
                <a:gridCol w="1696653"/>
              </a:tblGrid>
              <a:tr h="58341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№ группы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Список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Девочки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Мальчики </a:t>
                      </a:r>
                      <a:endParaRPr lang="ru-RU" sz="2400" dirty="0"/>
                    </a:p>
                  </a:txBody>
                  <a:tcPr/>
                </a:tc>
              </a:tr>
              <a:tr h="58341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№ 9 средняя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17</a:t>
                      </a:r>
                      <a:endParaRPr lang="ru-RU" sz="2000" dirty="0"/>
                    </a:p>
                  </a:txBody>
                  <a:tcPr/>
                </a:tc>
              </a:tr>
              <a:tr h="58341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№ 7 средняя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18</a:t>
                      </a:r>
                      <a:endParaRPr lang="ru-RU" sz="2000" dirty="0"/>
                    </a:p>
                  </a:txBody>
                  <a:tcPr/>
                </a:tc>
              </a:tr>
              <a:tr h="58341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№ 1 старшая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16</a:t>
                      </a:r>
                      <a:endParaRPr lang="ru-RU" sz="2000" dirty="0"/>
                    </a:p>
                  </a:txBody>
                  <a:tcPr/>
                </a:tc>
              </a:tr>
              <a:tr h="58341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№ 8 старшая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18</a:t>
                      </a:r>
                      <a:endParaRPr lang="ru-RU" sz="2000" dirty="0"/>
                    </a:p>
                  </a:txBody>
                  <a:tcPr/>
                </a:tc>
              </a:tr>
              <a:tr h="58341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№ 6 старшая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20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2910" y="428604"/>
            <a:ext cx="7472385" cy="642942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Списочный состав  детей</a:t>
            </a:r>
            <a:endParaRPr lang="ru-RU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1472" y="214290"/>
            <a:ext cx="7772400" cy="2243152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sz="4000" b="1" dirty="0">
                <a:latin typeface="Calibri" pitchFamily="34" charset="0"/>
              </a:rPr>
              <a:t>Диагностика </a:t>
            </a:r>
            <a:r>
              <a:rPr lang="ru-RU" sz="4000" b="1" dirty="0" err="1">
                <a:latin typeface="Calibri" pitchFamily="34" charset="0"/>
              </a:rPr>
              <a:t>физподготовленности</a:t>
            </a:r>
            <a:r>
              <a:rPr lang="ru-RU" sz="4000" b="1" dirty="0">
                <a:latin typeface="Calibri" pitchFamily="34" charset="0"/>
              </a:rPr>
              <a:t> детей в МБДОУ № 59 «Лакомка»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8728" y="2643182"/>
            <a:ext cx="6400800" cy="349568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ru-RU" sz="2800" b="1" dirty="0">
                <a:latin typeface="Cambria" pitchFamily="18" charset="0"/>
              </a:rPr>
              <a:t>Цель: выявить </a:t>
            </a:r>
            <a:r>
              <a:rPr lang="ru-RU" sz="2800" b="1" dirty="0" err="1">
                <a:latin typeface="Cambria" pitchFamily="18" charset="0"/>
              </a:rPr>
              <a:t>сформированность</a:t>
            </a:r>
            <a:r>
              <a:rPr lang="ru-RU" sz="2800" b="1" dirty="0">
                <a:latin typeface="Cambria" pitchFamily="18" charset="0"/>
              </a:rPr>
              <a:t> двигательных навыков, </a:t>
            </a:r>
          </a:p>
          <a:p>
            <a:pPr>
              <a:lnSpc>
                <a:spcPct val="90000"/>
              </a:lnSpc>
            </a:pPr>
            <a:r>
              <a:rPr lang="ru-RU" sz="2800" b="1" dirty="0">
                <a:latin typeface="Cambria" pitchFamily="18" charset="0"/>
              </a:rPr>
              <a:t>           уровень развития физических качеств.   </a:t>
            </a:r>
            <a:endParaRPr lang="ru-RU" sz="2800" b="1" dirty="0" smtClean="0">
              <a:latin typeface="Cambria" pitchFamily="18" charset="0"/>
            </a:endParaRPr>
          </a:p>
          <a:p>
            <a:pPr>
              <a:lnSpc>
                <a:spcPct val="90000"/>
              </a:lnSpc>
            </a:pPr>
            <a:endParaRPr lang="ru-RU" sz="2800" b="1" dirty="0" smtClean="0">
              <a:latin typeface="Cambria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800" b="1" dirty="0" smtClean="0">
                <a:latin typeface="Cambria" pitchFamily="18" charset="0"/>
              </a:rPr>
              <a:t> Хорошая физическая подготовленность определяется уровнем развития физических качеств, положенных в основу государственного стандарта по физической культуре. </a:t>
            </a:r>
          </a:p>
          <a:p>
            <a:pPr>
              <a:lnSpc>
                <a:spcPct val="90000"/>
              </a:lnSpc>
            </a:pPr>
            <a:endParaRPr lang="ru-RU" sz="2400" dirty="0"/>
          </a:p>
          <a:p>
            <a:pPr>
              <a:lnSpc>
                <a:spcPct val="90000"/>
              </a:lnSpc>
            </a:pPr>
            <a:endParaRPr lang="ru-RU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4000" dirty="0"/>
              <a:t>Таблица диагностики </a:t>
            </a:r>
            <a:r>
              <a:rPr lang="ru-RU" sz="4000" dirty="0" err="1"/>
              <a:t>физподготовленности</a:t>
            </a:r>
            <a:r>
              <a:rPr lang="ru-RU" sz="4000" dirty="0"/>
              <a:t> детей</a:t>
            </a:r>
          </a:p>
        </p:txBody>
      </p:sp>
      <p:graphicFrame>
        <p:nvGraphicFramePr>
          <p:cNvPr id="67900" name="Group 316"/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8229600" cy="4530727"/>
        </p:xfrm>
        <a:graphic>
          <a:graphicData uri="http://schemas.openxmlformats.org/drawingml/2006/table">
            <a:tbl>
              <a:tblPr/>
              <a:tblGrid>
                <a:gridCol w="1479550"/>
                <a:gridCol w="1017588"/>
                <a:gridCol w="831850"/>
                <a:gridCol w="647700"/>
                <a:gridCol w="831850"/>
                <a:gridCol w="1017587"/>
                <a:gridCol w="923925"/>
                <a:gridCol w="1479550"/>
              </a:tblGrid>
              <a:tr h="942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гр.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9гр.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1гр.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8гр.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6гр.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В. ср.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 ср.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63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157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Результаты освоения программы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ph type="tbl" idx="1"/>
          </p:nvPr>
        </p:nvGraphicFramePr>
        <p:xfrm>
          <a:off x="500034" y="1571612"/>
          <a:ext cx="8229599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75657"/>
                <a:gridCol w="1191982"/>
                <a:gridCol w="1159332"/>
                <a:gridCol w="1175657"/>
                <a:gridCol w="1175657"/>
                <a:gridCol w="1175657"/>
              </a:tblGrid>
              <a:tr h="857256">
                <a:tc>
                  <a:txBody>
                    <a:bodyPr/>
                    <a:lstStyle/>
                    <a:p>
                      <a:r>
                        <a:rPr lang="ru-RU" dirty="0" smtClean="0"/>
                        <a:t>Группы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Средняя №7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Средняя №9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Старшая №1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Старшая №8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Подготовительная</a:t>
                      </a:r>
                      <a:r>
                        <a:rPr lang="ru-RU" baseline="0" dirty="0" smtClean="0"/>
                        <a:t> №6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Начало 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60%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Конец года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80%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71472" y="4143380"/>
            <a:ext cx="81439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dk1"/>
                </a:solidFill>
              </a:rPr>
              <a:t> Анализ качества усвоения детьми  отдельных подразделов раздела программы позволяет выстроить следующий рейтинговый порядок: наиболее высокие результаты показаны детьми по подразделам – прыжки в длину, бросание и ловля мяча ; несколько ниже результаты по подразделам –бег, метание.</a:t>
            </a:r>
            <a:r>
              <a:rPr lang="ru-RU" dirty="0" smtClean="0"/>
              <a:t> Рекомендовать воспитателям в группе и на участке на развитие скоростных – игры с бегом, скоростно-силовых – игры с правилами, силовых – игры на метание -способностей детей.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142852"/>
            <a:ext cx="4614866" cy="15716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Инновации в образовательной деятельности</a:t>
            </a:r>
            <a:endParaRPr lang="ru-RU" dirty="0"/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285720" y="571480"/>
            <a:ext cx="3643338" cy="60007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72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ru-RU" sz="7200" dirty="0" smtClean="0"/>
              <a:t>Актуальность внедрения инноваций связана с решением  приоритетных задач в сфере образования с целью повышения качества образовательной деятельности  в соответствии с образовательными потребностями социума.</a:t>
            </a:r>
          </a:p>
          <a:p>
            <a:r>
              <a:rPr lang="ru-RU" sz="7200" dirty="0" smtClean="0"/>
              <a:t>Инновационная деятельность в ДОУ регламентируется Федеральными Государственными Требованиями и задачами по областям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ru-RU" sz="2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7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74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Удовлетворение потребности детей в двигательной активности</a:t>
            </a:r>
            <a:endParaRPr kumimoji="0" lang="ru-RU" sz="9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Содержимое 4" descr="DSC0008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14810" y="2214554"/>
            <a:ext cx="4643470" cy="35719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4429132"/>
            <a:ext cx="2786082" cy="1928825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dirty="0" smtClean="0"/>
              <a:t>Формирование способности контролировать свои  эмоции в движении.</a:t>
            </a:r>
            <a:endParaRPr lang="ru-RU" sz="2400" dirty="0"/>
          </a:p>
        </p:txBody>
      </p:sp>
      <p:pic>
        <p:nvPicPr>
          <p:cNvPr id="30722" name="Picture 2" descr="D:\мои документы\Мои рисунки\2013-09-16\лето в Уфе 0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3"/>
            <a:ext cx="5183188" cy="3643338"/>
          </a:xfrm>
          <a:prstGeom prst="rect">
            <a:avLst/>
          </a:prstGeom>
          <a:noFill/>
        </p:spPr>
      </p:pic>
      <p:pic>
        <p:nvPicPr>
          <p:cNvPr id="30723" name="Picture 3" descr="D:\мои документы\Мои рисунки\2013-09-16\лето в Уфе 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3286124"/>
            <a:ext cx="5143536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3042" y="428604"/>
            <a:ext cx="5500726" cy="135732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 smtClean="0"/>
              <a:t>Развитие потребности в творческом самовыражении     через</a:t>
            </a:r>
          </a:p>
          <a:p>
            <a:r>
              <a:rPr lang="ru-RU" sz="2400" dirty="0" smtClean="0"/>
              <a:t> физическую активность</a:t>
            </a:r>
            <a:endParaRPr lang="ru-RU" sz="2400" dirty="0"/>
          </a:p>
        </p:txBody>
      </p:sp>
      <p:pic>
        <p:nvPicPr>
          <p:cNvPr id="6" name="Содержимое 5" descr="DSC00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2285992"/>
            <a:ext cx="4449110" cy="4286280"/>
          </a:xfrm>
        </p:spPr>
      </p:pic>
      <p:pic>
        <p:nvPicPr>
          <p:cNvPr id="28674" name="Picture 2" descr="D:\мои документы\Мои рисунки\2013-09-16\лето в Уфе 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285992"/>
            <a:ext cx="4357718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3416</TotalTime>
  <Words>824</Words>
  <Application>Microsoft Office PowerPoint</Application>
  <PresentationFormat>Экран (4:3)</PresentationFormat>
  <Paragraphs>201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Аналитический отчет  педагогических достижений за 2013-2014 учебный год</vt:lpstr>
      <vt:lpstr> Программное обеспечение физкультурно-оздоровительной работы инструктора физкультуры Орловой Н. Н</vt:lpstr>
      <vt:lpstr>Слайд 3</vt:lpstr>
      <vt:lpstr>Диагностика физподготовленности детей в МБДОУ № 59 «Лакомка»</vt:lpstr>
      <vt:lpstr>Таблица диагностики физподготовленности детей</vt:lpstr>
      <vt:lpstr>Результаты освоения программы</vt:lpstr>
      <vt:lpstr>Инновации в образовательной деятельности</vt:lpstr>
      <vt:lpstr>Слайд 8</vt:lpstr>
      <vt:lpstr>Слайд 9</vt:lpstr>
      <vt:lpstr>Слайд 10</vt:lpstr>
      <vt:lpstr>Слайд 11</vt:lpstr>
      <vt:lpstr>Слайд 12</vt:lpstr>
      <vt:lpstr>Развитие представлений о культуре здоровья и путях его сохранения</vt:lpstr>
      <vt:lpstr>Формирование навыка выполнения правил безопасного использования физоборудования</vt:lpstr>
      <vt:lpstr>Слайд 15</vt:lpstr>
      <vt:lpstr>Проектная деятельность</vt:lpstr>
      <vt:lpstr>Слайд 17</vt:lpstr>
      <vt:lpstr>Интересные события </vt:lpstr>
      <vt:lpstr>Слайд 19</vt:lpstr>
      <vt:lpstr> Кружок «Пластик-шоу»  ЗАДАЧИ: Создать двигательно-игровые условия, в процессе которых дети могут развивать не только свои физические способности, но и получать необходимые знания об основах устройства Мира.  . </vt:lpstr>
      <vt:lpstr>Рр      Работа с родителями</vt:lpstr>
      <vt:lpstr>Слайд 22</vt:lpstr>
      <vt:lpstr>Предметно-развивающая среда физкультурного зала в этом году пополнилась нестандартным оборудованием: массажерами из киндер-сюрпризов, разноцветной длинной веревкой, шнуром из пробок, разноцветными флагами, обручем с нитками для наматывания одновременно всеми детьми.</vt:lpstr>
      <vt:lpstr>Слайд 24</vt:lpstr>
      <vt:lpstr>         На следующий учебный год я ставлю такие задачи:  - Изучить новые программы и методическую литературу, уяснить их особенности и требования по требованиям ФГТ. -Знакомиться с новыми педагогическими технологиями через предметные издания и Интернет. -Использовать компьютерное оборудование: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282</cp:revision>
  <dcterms:modified xsi:type="dcterms:W3CDTF">2014-08-17T17:54:26Z</dcterms:modified>
</cp:coreProperties>
</file>