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7" r:id="rId3"/>
    <p:sldId id="259" r:id="rId4"/>
    <p:sldId id="287" r:id="rId5"/>
    <p:sldId id="307" r:id="rId6"/>
    <p:sldId id="308" r:id="rId7"/>
    <p:sldId id="310" r:id="rId8"/>
    <p:sldId id="311" r:id="rId9"/>
    <p:sldId id="312" r:id="rId10"/>
    <p:sldId id="313" r:id="rId11"/>
    <p:sldId id="303" r:id="rId12"/>
    <p:sldId id="316" r:id="rId13"/>
    <p:sldId id="315" r:id="rId14"/>
    <p:sldId id="280" r:id="rId15"/>
    <p:sldId id="281" r:id="rId16"/>
    <p:sldId id="282" r:id="rId17"/>
    <p:sldId id="283" r:id="rId18"/>
    <p:sldId id="286" r:id="rId19"/>
    <p:sldId id="285" r:id="rId20"/>
    <p:sldId id="293" r:id="rId21"/>
    <p:sldId id="320" r:id="rId22"/>
    <p:sldId id="301" r:id="rId23"/>
    <p:sldId id="291" r:id="rId24"/>
    <p:sldId id="292" r:id="rId25"/>
    <p:sldId id="295" r:id="rId26"/>
    <p:sldId id="273" r:id="rId27"/>
    <p:sldId id="284" r:id="rId28"/>
    <p:sldId id="304" r:id="rId29"/>
    <p:sldId id="317" r:id="rId30"/>
    <p:sldId id="305" r:id="rId31"/>
    <p:sldId id="306" r:id="rId32"/>
    <p:sldId id="319" r:id="rId33"/>
    <p:sldId id="288" r:id="rId34"/>
    <p:sldId id="289" r:id="rId35"/>
    <p:sldId id="30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9850" autoAdjust="0"/>
  </p:normalViewPr>
  <p:slideViewPr>
    <p:cSldViewPr>
      <p:cViewPr>
        <p:scale>
          <a:sx n="110" d="100"/>
          <a:sy n="110" d="100"/>
        </p:scale>
        <p:origin x="-4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7925B-CC52-4CDA-8B0E-ACAEB88E2FA5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EB624-1F70-4682-B9E9-B36692259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060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EB624-1F70-4682-B9E9-B3669225907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0825" y="188913"/>
            <a:ext cx="8642350" cy="6480175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106E36-FD25-4E2D-B0AA-010F637433A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88640"/>
            <a:ext cx="8784976" cy="655272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Аналитический отчёт:</a:t>
            </a:r>
            <a:endParaRPr lang="ru-RU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Педагогические достижения </a:t>
            </a:r>
          </a:p>
          <a:p>
            <a:pPr algn="ctr">
              <a:buNone/>
            </a:pPr>
            <a:r>
              <a:rPr lang="ru-RU" b="1" dirty="0" smtClean="0"/>
              <a:t>за 2013 г.- 2014г.</a:t>
            </a:r>
          </a:p>
          <a:p>
            <a:pPr algn="ctr">
              <a:buNone/>
            </a:pPr>
            <a:r>
              <a:rPr lang="ru-RU" b="1" dirty="0" smtClean="0"/>
              <a:t>Старшая группа №1 «Алёнушка»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Воспитатели:  Долбня А. Д.  Хихлова И. В.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отчёт 2014 г.фото\фото для год отчета\IMG_3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230" r="14754"/>
          <a:stretch>
            <a:fillRect/>
          </a:stretch>
        </p:blipFill>
        <p:spPr bwMode="auto">
          <a:xfrm>
            <a:off x="5572132" y="4429132"/>
            <a:ext cx="3571868" cy="2318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«Коммуникация»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владеют соответствующим возрасту словарным запасом; используют неречевые средства выразительности; умеют связно и последовательно пересказать текст, составить рассказ по картине или из личного опыта.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124" name="Picture 4" descr="G:\отчёт 2014 г.фото\фото для год отчета\IMG_3539.JPG"/>
          <p:cNvPicPr>
            <a:picLocks noChangeAspect="1" noChangeArrowheads="1"/>
          </p:cNvPicPr>
          <p:nvPr/>
        </p:nvPicPr>
        <p:blipFill>
          <a:blip r:embed="rId3" cstate="print"/>
          <a:srcRect l="6250" t="10416" b="4266"/>
          <a:stretch>
            <a:fillRect/>
          </a:stretch>
        </p:blipFill>
        <p:spPr bwMode="auto">
          <a:xfrm>
            <a:off x="214282" y="1500174"/>
            <a:ext cx="418660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G:\отчёт 2014 г.фото\фото для год отчета\IMG_3527.JPG"/>
          <p:cNvPicPr>
            <a:picLocks noChangeAspect="1" noChangeArrowheads="1"/>
          </p:cNvPicPr>
          <p:nvPr/>
        </p:nvPicPr>
        <p:blipFill>
          <a:blip r:embed="rId4" cstate="print"/>
          <a:srcRect t="14583" b="15103"/>
          <a:stretch>
            <a:fillRect/>
          </a:stretch>
        </p:blipFill>
        <p:spPr bwMode="auto">
          <a:xfrm>
            <a:off x="4267200" y="1785926"/>
            <a:ext cx="48768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G:\отчёт 2014 г.фото\фото для год отчета\IMG_3531.JPG"/>
          <p:cNvPicPr>
            <a:picLocks noChangeAspect="1" noChangeArrowheads="1"/>
          </p:cNvPicPr>
          <p:nvPr/>
        </p:nvPicPr>
        <p:blipFill>
          <a:blip r:embed="rId5" cstate="print"/>
          <a:srcRect t="35417" b="14523"/>
          <a:stretch>
            <a:fillRect/>
          </a:stretch>
        </p:blipFill>
        <p:spPr bwMode="auto">
          <a:xfrm>
            <a:off x="214282" y="4071942"/>
            <a:ext cx="5429256" cy="2038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78592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«Чтение художественной литературы»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умеют находить сходство и отличия художественных произведений; понимают и оценивают поступки героев; проявляют эмоциональный интерес к произведениям искусства.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театр - студия 2013 г\CIMG4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928802"/>
            <a:ext cx="2731556" cy="204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43" name="Picture 3" descr="F:\театр гр.Семёна\_MG_7720.JPG"/>
          <p:cNvPicPr>
            <a:picLocks noChangeAspect="1" noChangeArrowheads="1"/>
          </p:cNvPicPr>
          <p:nvPr/>
        </p:nvPicPr>
        <p:blipFill>
          <a:blip r:embed="rId3" cstate="print"/>
          <a:srcRect r="9615"/>
          <a:stretch>
            <a:fillRect/>
          </a:stretch>
        </p:blipFill>
        <p:spPr bwMode="auto">
          <a:xfrm>
            <a:off x="0" y="4071942"/>
            <a:ext cx="3357586" cy="2476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45" name="Picture 5" descr="F:\театр гр.Семёна\_MG_7807.JPG"/>
          <p:cNvPicPr>
            <a:picLocks noChangeAspect="1" noChangeArrowheads="1"/>
          </p:cNvPicPr>
          <p:nvPr/>
        </p:nvPicPr>
        <p:blipFill>
          <a:blip r:embed="rId4" cstate="print"/>
          <a:srcRect l="14286" r="11764" b="10084"/>
          <a:stretch>
            <a:fillRect/>
          </a:stretch>
        </p:blipFill>
        <p:spPr bwMode="auto">
          <a:xfrm>
            <a:off x="2928926" y="4071942"/>
            <a:ext cx="3319532" cy="2690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46" name="Picture 6" descr="F:\театр гр.Семёна\_MG_7836.JPG"/>
          <p:cNvPicPr>
            <a:picLocks noChangeAspect="1" noChangeArrowheads="1"/>
          </p:cNvPicPr>
          <p:nvPr/>
        </p:nvPicPr>
        <p:blipFill>
          <a:blip r:embed="rId5" cstate="print"/>
          <a:srcRect l="25140" t="19553" r="15642"/>
          <a:stretch>
            <a:fillRect/>
          </a:stretch>
        </p:blipFill>
        <p:spPr bwMode="auto">
          <a:xfrm>
            <a:off x="4500562" y="1571612"/>
            <a:ext cx="3214710" cy="2911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47" name="Picture 7" descr="F:\театр гр.Семёна\_MG_7883.JPG"/>
          <p:cNvPicPr>
            <a:picLocks noChangeAspect="1" noChangeArrowheads="1"/>
          </p:cNvPicPr>
          <p:nvPr/>
        </p:nvPicPr>
        <p:blipFill>
          <a:blip r:embed="rId6" cstate="print"/>
          <a:srcRect l="17308" r="5768"/>
          <a:stretch>
            <a:fillRect/>
          </a:stretch>
        </p:blipFill>
        <p:spPr bwMode="auto">
          <a:xfrm>
            <a:off x="6143636" y="4214818"/>
            <a:ext cx="2857520" cy="2476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714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«Художественное творчество» </a:t>
            </a:r>
            <a:r>
              <a:rPr lang="ru-RU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создают выразительные образы различных объектов, взаимосвязи между ними; стремятся к воплощению развёрнутых сюжетов; применяют освоенные художественные способы для реализации своих творческих             замыслов.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dirty="0"/>
          </a:p>
        </p:txBody>
      </p:sp>
      <p:pic>
        <p:nvPicPr>
          <p:cNvPr id="2050" name="Picture 2" descr="F:\отчёт 2014 г.фото\фото для год отчета\IMG_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019" b="7905"/>
          <a:stretch>
            <a:fillRect/>
          </a:stretch>
        </p:blipFill>
        <p:spPr bwMode="auto">
          <a:xfrm>
            <a:off x="142844" y="1928802"/>
            <a:ext cx="4819667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отчёт 2014 г.фото\фото для год отчета\IMG_3499.JPG"/>
          <p:cNvPicPr>
            <a:picLocks noChangeAspect="1" noChangeArrowheads="1"/>
          </p:cNvPicPr>
          <p:nvPr/>
        </p:nvPicPr>
        <p:blipFill>
          <a:blip r:embed="rId3" cstate="print"/>
          <a:srcRect t="6818" b="15233"/>
          <a:stretch>
            <a:fillRect/>
          </a:stretch>
        </p:blipFill>
        <p:spPr bwMode="auto">
          <a:xfrm>
            <a:off x="3857620" y="3714752"/>
            <a:ext cx="5132257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42873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«Музыка»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различают  жанры музыкальных произведений, поют  в сопровождении музыкального инструмента, двигаются в соответствии с различным характером музыки; способны к восприятию классической музыки.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осенины,  ПДД\DSCF9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362" b="7362"/>
          <a:stretch>
            <a:fillRect/>
          </a:stretch>
        </p:blipFill>
        <p:spPr bwMode="auto">
          <a:xfrm>
            <a:off x="785786" y="1714488"/>
            <a:ext cx="371477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1" name="Picture 3" descr="F:\осенины,  ПДД\DSCF9079.JPG"/>
          <p:cNvPicPr>
            <a:picLocks noChangeAspect="1" noChangeArrowheads="1"/>
          </p:cNvPicPr>
          <p:nvPr/>
        </p:nvPicPr>
        <p:blipFill>
          <a:blip r:embed="rId3" cstate="print"/>
          <a:srcRect l="1807" t="14458"/>
          <a:stretch>
            <a:fillRect/>
          </a:stretch>
        </p:blipFill>
        <p:spPr bwMode="auto">
          <a:xfrm>
            <a:off x="4857752" y="1357298"/>
            <a:ext cx="3881400" cy="2536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2" name="Picture 4" descr="F:\осенины,  ПДД\DSCF9099.JPG"/>
          <p:cNvPicPr>
            <a:picLocks noChangeAspect="1" noChangeArrowheads="1"/>
          </p:cNvPicPr>
          <p:nvPr/>
        </p:nvPicPr>
        <p:blipFill>
          <a:blip r:embed="rId4" cstate="print"/>
          <a:srcRect l="50279" t="6704" b="10614"/>
          <a:stretch>
            <a:fillRect/>
          </a:stretch>
        </p:blipFill>
        <p:spPr bwMode="auto">
          <a:xfrm>
            <a:off x="1285852" y="4071942"/>
            <a:ext cx="2119327" cy="2643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3" name="Picture 5" descr="F:\осенины,  ПДД\DSCF9176.JPG"/>
          <p:cNvPicPr>
            <a:picLocks noChangeAspect="1" noChangeArrowheads="1"/>
          </p:cNvPicPr>
          <p:nvPr/>
        </p:nvPicPr>
        <p:blipFill>
          <a:blip r:embed="rId5" cstate="print"/>
          <a:srcRect t="6936" r="1156"/>
          <a:stretch>
            <a:fillRect/>
          </a:stretch>
        </p:blipFill>
        <p:spPr bwMode="auto">
          <a:xfrm>
            <a:off x="3786182" y="3786190"/>
            <a:ext cx="4071966" cy="2875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:\осенины,  ПДД\DSCF9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571480"/>
            <a:ext cx="3929090" cy="2946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571480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r>
              <a:rPr lang="ru-RU" sz="3200" b="1" dirty="0" smtClean="0"/>
              <a:t>: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Проект по ПДД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F:\осенины,  ПДД\DSCF9179.JPG"/>
          <p:cNvPicPr>
            <a:picLocks noChangeAspect="1" noChangeArrowheads="1"/>
          </p:cNvPicPr>
          <p:nvPr/>
        </p:nvPicPr>
        <p:blipFill>
          <a:blip r:embed="rId3" cstate="print"/>
          <a:srcRect l="8911" t="3960"/>
          <a:stretch>
            <a:fillRect/>
          </a:stretch>
        </p:blipFill>
        <p:spPr bwMode="auto">
          <a:xfrm>
            <a:off x="142844" y="3571876"/>
            <a:ext cx="3952936" cy="3125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8" name="Picture 6" descr="F:\осенины,  ПДД\DSCF9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1480"/>
            <a:ext cx="361952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7" name="Picture 5" descr="F:\осенины,  ПДД\DSCF9188.JPG"/>
          <p:cNvPicPr>
            <a:picLocks noChangeAspect="1" noChangeArrowheads="1"/>
          </p:cNvPicPr>
          <p:nvPr/>
        </p:nvPicPr>
        <p:blipFill>
          <a:blip r:embed="rId5" cstate="print"/>
          <a:srcRect l="16463" t="12195" r="4878"/>
          <a:stretch>
            <a:fillRect/>
          </a:stretch>
        </p:blipFill>
        <p:spPr bwMode="auto">
          <a:xfrm>
            <a:off x="5072066" y="3536181"/>
            <a:ext cx="3754464" cy="3143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:</a:t>
            </a:r>
            <a:endParaRPr lang="ru-RU" dirty="0"/>
          </a:p>
        </p:txBody>
      </p:sp>
      <p:pic>
        <p:nvPicPr>
          <p:cNvPr id="10" name="Picture 2" descr="F:\осенины,  ПДД\DSCF917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20833" r="15624"/>
          <a:stretch>
            <a:fillRect/>
          </a:stretch>
        </p:blipFill>
        <p:spPr bwMode="auto">
          <a:xfrm>
            <a:off x="2857488" y="3357562"/>
            <a:ext cx="2143140" cy="1508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>«Зебра пришла в детский сад</a:t>
            </a: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Цель</a:t>
            </a:r>
            <a:r>
              <a:rPr lang="ru-RU" sz="2400" b="1" dirty="0" smtClean="0"/>
              <a:t>:</a:t>
            </a:r>
            <a:r>
              <a:rPr lang="ru-RU" sz="2400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навыков безопасного поведения, умений планировать свои действия на основе первичных ценностных представлений, расширение знаний о правилах поведения детей на улице.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осенины,  ПДД\DSCF9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258"/>
          <a:stretch>
            <a:fillRect/>
          </a:stretch>
        </p:blipFill>
        <p:spPr bwMode="auto">
          <a:xfrm>
            <a:off x="3286116" y="4357694"/>
            <a:ext cx="4429156" cy="2250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19" name="Picture 3" descr="F:\осенины,  ПДД\DSCF9196.JPG"/>
          <p:cNvPicPr>
            <a:picLocks noChangeAspect="1" noChangeArrowheads="1"/>
          </p:cNvPicPr>
          <p:nvPr/>
        </p:nvPicPr>
        <p:blipFill>
          <a:blip r:embed="rId3" cstate="print"/>
          <a:srcRect l="29167" t="35185" b="9259"/>
          <a:stretch>
            <a:fillRect/>
          </a:stretch>
        </p:blipFill>
        <p:spPr bwMode="auto">
          <a:xfrm>
            <a:off x="3857620" y="1643050"/>
            <a:ext cx="51006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6" name="Picture 2" descr="F:\развивающая среда2013г\DSCF9340.JPG"/>
          <p:cNvPicPr>
            <a:picLocks noChangeAspect="1" noChangeArrowheads="1"/>
          </p:cNvPicPr>
          <p:nvPr/>
        </p:nvPicPr>
        <p:blipFill>
          <a:blip r:embed="rId4" cstate="print"/>
          <a:srcRect l="15094" r="9434"/>
          <a:stretch>
            <a:fillRect/>
          </a:stretch>
        </p:blipFill>
        <p:spPr bwMode="auto">
          <a:xfrm>
            <a:off x="142844" y="1500174"/>
            <a:ext cx="3738139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500174"/>
          </a:xfrm>
        </p:spPr>
        <p:txBody>
          <a:bodyPr>
            <a:normAutofit/>
          </a:bodyPr>
          <a:lstStyle/>
          <a:p>
            <a:pPr algn="l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Проект ко Дню матери «Мама - нет тебя дороже! </a:t>
            </a:r>
            <a:b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нам детям жизнь дала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воспитание чувства любви и уважения к своим мамам.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1 группа День матери\IMG_95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163" r="6748" b="4082"/>
          <a:stretch>
            <a:fillRect/>
          </a:stretch>
        </p:blipFill>
        <p:spPr bwMode="auto">
          <a:xfrm>
            <a:off x="928662" y="1357298"/>
            <a:ext cx="2680982" cy="3293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F:\1 группа День матери\DSCF9400.JPG"/>
          <p:cNvPicPr>
            <a:picLocks noChangeAspect="1" noChangeArrowheads="1"/>
          </p:cNvPicPr>
          <p:nvPr/>
        </p:nvPicPr>
        <p:blipFill>
          <a:blip r:embed="rId4" cstate="print"/>
          <a:srcRect l="13281" t="21875" r="9375" b="17708"/>
          <a:stretch>
            <a:fillRect/>
          </a:stretch>
        </p:blipFill>
        <p:spPr bwMode="auto">
          <a:xfrm>
            <a:off x="1500166" y="4286256"/>
            <a:ext cx="4143404" cy="2427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2" descr="F:\1 группа День матери\IMG_9480.JPG"/>
          <p:cNvPicPr>
            <a:picLocks noChangeAspect="1" noChangeArrowheads="1"/>
          </p:cNvPicPr>
          <p:nvPr/>
        </p:nvPicPr>
        <p:blipFill>
          <a:blip r:embed="rId5" cstate="print"/>
          <a:srcRect l="4752" t="43564"/>
          <a:stretch>
            <a:fillRect/>
          </a:stretch>
        </p:blipFill>
        <p:spPr bwMode="auto">
          <a:xfrm flipH="1">
            <a:off x="4071934" y="1857364"/>
            <a:ext cx="4849489" cy="2272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7" name="Picture 3" descr="F:\1 группа День матери\DSCF9381.JPG"/>
          <p:cNvPicPr>
            <a:picLocks noChangeAspect="1" noChangeArrowheads="1"/>
          </p:cNvPicPr>
          <p:nvPr/>
        </p:nvPicPr>
        <p:blipFill>
          <a:blip r:embed="rId6" cstate="print"/>
          <a:srcRect l="3529" t="17708" r="7108" b="8333"/>
          <a:stretch>
            <a:fillRect/>
          </a:stretch>
        </p:blipFill>
        <p:spPr bwMode="auto">
          <a:xfrm>
            <a:off x="4500562" y="3857628"/>
            <a:ext cx="4214842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Масленица, старшая гр\IMG_4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142984"/>
            <a:ext cx="4607752" cy="3071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/>
          </a:bodyPr>
          <a:lstStyle/>
          <a:p>
            <a:pPr algn="l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Проект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«Широкая масленица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 </a:t>
            </a:r>
            <a:r>
              <a:rPr lang="ru-RU" sz="2400" b="1" dirty="0" smtClean="0"/>
              <a:t>Цель:</a:t>
            </a:r>
            <a:r>
              <a:rPr lang="ru-RU" sz="24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Познакомить с древним русским праздником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Масленицей,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объяснить его происхождение и назначение. Рассказать, как праздновали Масленицу на Руси.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F:\Масленица, старшая гр\IMG_49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2"/>
            <a:ext cx="3857653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49" name="Picture 5" descr="F:\Масленица, старшая гр\IMG_5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464876" cy="297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50" name="Picture 6" descr="F:\Масленица, старшая гр\IMG_5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86190"/>
            <a:ext cx="4286280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643074"/>
          </a:xfrm>
        </p:spPr>
        <p:txBody>
          <a:bodyPr>
            <a:normAutofit/>
          </a:bodyPr>
          <a:lstStyle/>
          <a:p>
            <a:pPr algn="l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Проект «Наши Защитники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sz="2400" b="1" u="sng" dirty="0" smtClean="0"/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Воспитывать любовь и уважение детей к Российской армии.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эмоционально – положительное отношение к войнам, которое выражалась бы в желании подражать им в ловкости, быстроте, смелости.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Воспитывать патриотические чувства.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1 группа,утренник 23 февраля, старшая\_MG_3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045" r="7000" b="21881"/>
          <a:stretch>
            <a:fillRect/>
          </a:stretch>
        </p:blipFill>
        <p:spPr bwMode="auto">
          <a:xfrm>
            <a:off x="142844" y="1643050"/>
            <a:ext cx="4286280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339" name="Picture 3" descr="F:\1 группа,утренник 23 февраля, старшая\_MG_3734.JPG"/>
          <p:cNvPicPr>
            <a:picLocks noChangeAspect="1" noChangeArrowheads="1"/>
          </p:cNvPicPr>
          <p:nvPr/>
        </p:nvPicPr>
        <p:blipFill>
          <a:blip r:embed="rId3" cstate="print"/>
          <a:srcRect t="21094" r="24999" b="15624"/>
          <a:stretch>
            <a:fillRect/>
          </a:stretch>
        </p:blipFill>
        <p:spPr bwMode="auto">
          <a:xfrm>
            <a:off x="4357686" y="1357298"/>
            <a:ext cx="4500594" cy="2531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343" name="Picture 7" descr="F:\1 группа,утренник 23 февраля, старшая\_MG_3906.JPG"/>
          <p:cNvPicPr>
            <a:picLocks noChangeAspect="1" noChangeArrowheads="1"/>
          </p:cNvPicPr>
          <p:nvPr/>
        </p:nvPicPr>
        <p:blipFill>
          <a:blip r:embed="rId4" cstate="print"/>
          <a:srcRect t="21429" r="7142" b="14285"/>
          <a:stretch>
            <a:fillRect/>
          </a:stretch>
        </p:blipFill>
        <p:spPr bwMode="auto">
          <a:xfrm>
            <a:off x="428596" y="4143380"/>
            <a:ext cx="464347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F:\1 группа,утренник 23 февраля, старшая\_MG_3863.JPG"/>
          <p:cNvPicPr>
            <a:picLocks noChangeAspect="1" noChangeArrowheads="1"/>
          </p:cNvPicPr>
          <p:nvPr/>
        </p:nvPicPr>
        <p:blipFill>
          <a:blip r:embed="rId5" cstate="print"/>
          <a:srcRect l="16757" t="4324" r="2162" b="14595"/>
          <a:stretch>
            <a:fillRect/>
          </a:stretch>
        </p:blipFill>
        <p:spPr bwMode="auto">
          <a:xfrm>
            <a:off x="4857752" y="4000504"/>
            <a:ext cx="3714776" cy="2476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«Все подарки и цветы мы подарим маме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sz="2200" b="1" u="sng" dirty="0" smtClean="0"/>
              <a:t>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Расширять  знания детей о  празднике  8 марта. Развивать у детей интерес к традиции его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празднования. Способствовать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созданию тёплых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взаимоотношений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семье.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1 группа, утренник  8 марта 2014 год\_MG_6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09" t="4495" b="11235"/>
          <a:stretch>
            <a:fillRect/>
          </a:stretch>
        </p:blipFill>
        <p:spPr bwMode="auto">
          <a:xfrm>
            <a:off x="214282" y="4143380"/>
            <a:ext cx="4029084" cy="2605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292" name="Picture 4" descr="F:\1 группа, утренник  8 марта 2014 год\_MG_6430.JPG"/>
          <p:cNvPicPr>
            <a:picLocks noChangeAspect="1" noChangeArrowheads="1"/>
          </p:cNvPicPr>
          <p:nvPr/>
        </p:nvPicPr>
        <p:blipFill>
          <a:blip r:embed="rId3" cstate="print"/>
          <a:srcRect l="6294" t="10490" r="2797" b="20979"/>
          <a:stretch>
            <a:fillRect/>
          </a:stretch>
        </p:blipFill>
        <p:spPr bwMode="auto">
          <a:xfrm>
            <a:off x="3929058" y="4286256"/>
            <a:ext cx="4643470" cy="2333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293" name="Picture 5" descr="F:\1 группа, утренник  8 марта 2014 год\_MG_6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294" name="Picture 6" descr="F:\1 группа, утренник  8 марта 2014 год\_MG_6582.JPG"/>
          <p:cNvPicPr>
            <a:picLocks noChangeAspect="1" noChangeArrowheads="1"/>
          </p:cNvPicPr>
          <p:nvPr/>
        </p:nvPicPr>
        <p:blipFill>
          <a:blip r:embed="rId5" cstate="print"/>
          <a:srcRect r="8403" b="20168"/>
          <a:stretch>
            <a:fillRect/>
          </a:stretch>
        </p:blipFill>
        <p:spPr bwMode="auto">
          <a:xfrm>
            <a:off x="4714876" y="1357298"/>
            <a:ext cx="4265612" cy="2478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58270" cy="8572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Базисная комплексная программа: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Н. М. Крылова, В. И. Иванова «Детский сад – дом радости».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786874" cy="5857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Парциальные программы: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 Н. Ефименко «Театр физического развития и оздоровления детей дошкольного и младшего школьного возраста», авторская программа Г. Москва 1999 г.</a:t>
            </a: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М. Страунинг «Росток», программа по ТРИЗ – РТВ для детей дошкольного возраста.</a:t>
            </a: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М. Л. Баранова, Т. Н. Волощенко, Н. Л. Зайцева, Т. А. Цвитария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«Социализация дошкольников средствами художественно – эстетического и интеллектуального развития, г. Ростов – на – Дону, 2009 г.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Региональные программы: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 А. Гуняга «Лазорик» - экологическое воспитание детей старшего дошкольного возраста.</a:t>
            </a: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Н. Калайтанова, Т. И. Агуреева, О. Ю. Муравьёва «Развитие представлений о человеке в истории и культуре», г. Ростов – на – Дону, 1985 г.</a:t>
            </a:r>
          </a:p>
          <a:p>
            <a:pPr marL="0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Р. М. Чумичева, О. Л. Ведмедь, А. Л. Платонова «Ценностно-смысловое развитие дошкольников, г. Ростов – на – Дону, 2005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Конструирование.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З. В. Лиштван «Конструирование», г. Москва 1981 г.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И. А. Лыкова«Изобразительная деятельность в детском саду»,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старшая группа,  г. Москва изд. Карапуз – Дидактика, 2007г.</a:t>
            </a:r>
          </a:p>
          <a:p>
            <a:pPr>
              <a:buNone/>
            </a:pPr>
            <a:r>
              <a:rPr lang="ru-RU" sz="1600" b="1" i="1" u="sng" dirty="0" smtClean="0">
                <a:latin typeface="Times New Roman" pitchFamily="18" charset="0"/>
                <a:cs typeface="Times New Roman" pitchFamily="18" charset="0"/>
              </a:rPr>
              <a:t>Состав группы: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33 человека: мальчиков - 18, девочек - 15.</a:t>
            </a:r>
          </a:p>
          <a:p>
            <a:pPr marL="0">
              <a:spcBef>
                <a:spcPts val="0"/>
              </a:spcBef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течение года дети развивались согласно возрасту, изучали программный материал и показали позитивную динамику по всем направлениям развития.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«Никто не забыт, ничто не забыто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r>
              <a:rPr lang="ru-RU" sz="2000" b="1" dirty="0" smtClean="0"/>
              <a:t>Цель:</a:t>
            </a:r>
            <a:r>
              <a:rPr lang="ru-RU" sz="2000" dirty="0" smtClean="0"/>
              <a:t> </a:t>
            </a:r>
            <a:r>
              <a:rPr lang="ru-RU" sz="1600" dirty="0" smtClean="0"/>
              <a:t>Создать условия для ознакомления детей с героическим подвигом русского народа в Великой Отечественной войне. Сформировать у детей знания о Великой Отечественной войне через различные виды деятельности.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/>
          </a:p>
        </p:txBody>
      </p:sp>
      <p:pic>
        <p:nvPicPr>
          <p:cNvPr id="15362" name="Picture 2" descr="F:\День Победы, старшая\_MG_9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97" r="16822" b="6424"/>
          <a:stretch>
            <a:fillRect/>
          </a:stretch>
        </p:blipFill>
        <p:spPr bwMode="auto">
          <a:xfrm>
            <a:off x="71406" y="1142984"/>
            <a:ext cx="2498498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363" name="Picture 3" descr="F:\День Победы, старшая\_MG_9065.JPG"/>
          <p:cNvPicPr>
            <a:picLocks noChangeAspect="1" noChangeArrowheads="1"/>
          </p:cNvPicPr>
          <p:nvPr/>
        </p:nvPicPr>
        <p:blipFill>
          <a:blip r:embed="rId3" cstate="print"/>
          <a:srcRect l="10448" t="31344" r="10447" b="8955"/>
          <a:stretch>
            <a:fillRect/>
          </a:stretch>
        </p:blipFill>
        <p:spPr bwMode="auto">
          <a:xfrm>
            <a:off x="5072066" y="1214422"/>
            <a:ext cx="3786214" cy="190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364" name="Picture 4" descr="F:\День Победы, старшая\_MG_9072.JPG"/>
          <p:cNvPicPr>
            <a:picLocks noChangeAspect="1" noChangeArrowheads="1"/>
          </p:cNvPicPr>
          <p:nvPr/>
        </p:nvPicPr>
        <p:blipFill>
          <a:blip r:embed="rId4" cstate="print"/>
          <a:srcRect l="27950" t="12421" b="14907"/>
          <a:stretch>
            <a:fillRect/>
          </a:stretch>
        </p:blipFill>
        <p:spPr bwMode="auto">
          <a:xfrm>
            <a:off x="2428860" y="1428736"/>
            <a:ext cx="2656007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366" name="Picture 6" descr="F:\День Победы, старшая\_MG_9133.JPG"/>
          <p:cNvPicPr>
            <a:picLocks noChangeAspect="1" noChangeArrowheads="1"/>
          </p:cNvPicPr>
          <p:nvPr/>
        </p:nvPicPr>
        <p:blipFill>
          <a:blip r:embed="rId5" cstate="print"/>
          <a:srcRect l="13699" t="7534" r="6849"/>
          <a:stretch>
            <a:fillRect/>
          </a:stretch>
        </p:blipFill>
        <p:spPr bwMode="auto">
          <a:xfrm>
            <a:off x="4714876" y="2571744"/>
            <a:ext cx="349887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367" name="Picture 7" descr="F:\День Победы, старшая\_MG_9215.JPG"/>
          <p:cNvPicPr>
            <a:picLocks noChangeAspect="1" noChangeArrowheads="1"/>
          </p:cNvPicPr>
          <p:nvPr/>
        </p:nvPicPr>
        <p:blipFill>
          <a:blip r:embed="rId6" cstate="print"/>
          <a:srcRect t="27344" b="16406"/>
          <a:stretch>
            <a:fillRect/>
          </a:stretch>
        </p:blipFill>
        <p:spPr bwMode="auto">
          <a:xfrm>
            <a:off x="4143372" y="4929198"/>
            <a:ext cx="4572032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365" name="Picture 5" descr="F:\День Победы, старшая\_MG_9118.JPG"/>
          <p:cNvPicPr>
            <a:picLocks noChangeAspect="1" noChangeArrowheads="1"/>
          </p:cNvPicPr>
          <p:nvPr/>
        </p:nvPicPr>
        <p:blipFill>
          <a:blip r:embed="rId7" cstate="print"/>
          <a:srcRect l="18391" t="23563" r="27586" b="7471"/>
          <a:stretch>
            <a:fillRect/>
          </a:stretch>
        </p:blipFill>
        <p:spPr bwMode="auto">
          <a:xfrm>
            <a:off x="714348" y="3214686"/>
            <a:ext cx="3357586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9072594" cy="857232"/>
          </a:xfrm>
        </p:spPr>
        <p:txBody>
          <a:bodyPr/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деятельность: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u="sng" dirty="0" smtClean="0">
                <a:latin typeface="Times New Roman" pitchFamily="18" charset="0"/>
                <a:cs typeface="Times New Roman" pitchFamily="18" charset="0"/>
              </a:rPr>
            </a:br>
            <a:endParaRPr lang="ru-RU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5054617"/>
          </a:xfrm>
        </p:spPr>
        <p:txBody>
          <a:bodyPr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Проект «»Юбилей ДОУ»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Сформировать и систематизировать представления детей о детском саде, его истории. Укреплять связи ДОУ с семьями воспитанников. 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Проект «Олимпиада в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Сочи - 2014»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Формировать социально-личностную мотивацию детей на сохранение и укрепление своего здоровья через познавательную активность  к спортивным событиям в стране. Воспитывать любовь к Родине, гордость за её достижения, гражданскую идентичность.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Результаты освоения основной общеобразовательной программы                   за 2013-2014 учебный год.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-3" y="714356"/>
          <a:ext cx="9144014" cy="58433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57227"/>
                <a:gridCol w="389684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  <a:gridCol w="415637"/>
              </a:tblGrid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Область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Ф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ЧХЛ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ХТ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4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Начало/Конец года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н. </a:t>
                      </a:r>
                      <a:r>
                        <a:rPr lang="ru-RU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н. г.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к.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0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38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39.4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33.3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15.6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12.1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12.1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31.3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Выше среднего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b="1" dirty="0" smtClean="0"/>
                        <a:t>56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30.3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51.5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66.7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15.6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21.2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54.5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30.3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34.4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36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  <a:p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b="1" dirty="0" smtClean="0"/>
                        <a:t>   6 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27.3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18.2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9.4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63.6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31.3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15.2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12.5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48.5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37.5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54.5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72.7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65.6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62.4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1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Ниже среднего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21.2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9.5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15.2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18.7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8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6.1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9.4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4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Итоговый показатель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Интересные события в группе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Шоу «мыльных пузырей».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1 группа, день знаний\DSCF88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658"/>
          <a:stretch>
            <a:fillRect/>
          </a:stretch>
        </p:blipFill>
        <p:spPr bwMode="auto">
          <a:xfrm>
            <a:off x="5500694" y="1142984"/>
            <a:ext cx="3248030" cy="2757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267" name="Picture 3" descr="F:\1 группа, день знаний\DSCF8891.JPG"/>
          <p:cNvPicPr>
            <a:picLocks noChangeAspect="1" noChangeArrowheads="1"/>
          </p:cNvPicPr>
          <p:nvPr/>
        </p:nvPicPr>
        <p:blipFill>
          <a:blip r:embed="rId3" cstate="print"/>
          <a:srcRect t="13846" r="2307"/>
          <a:stretch>
            <a:fillRect/>
          </a:stretch>
        </p:blipFill>
        <p:spPr bwMode="auto">
          <a:xfrm>
            <a:off x="0" y="928670"/>
            <a:ext cx="5334038" cy="3528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268" name="Picture 4" descr="F:\1 группа, день знаний\DSCF8898.JPG"/>
          <p:cNvPicPr>
            <a:picLocks noChangeAspect="1" noChangeArrowheads="1"/>
          </p:cNvPicPr>
          <p:nvPr/>
        </p:nvPicPr>
        <p:blipFill>
          <a:blip r:embed="rId4" cstate="print"/>
          <a:srcRect l="22500" t="19999" r="11250" b="33334"/>
          <a:stretch>
            <a:fillRect/>
          </a:stretch>
        </p:blipFill>
        <p:spPr bwMode="auto">
          <a:xfrm>
            <a:off x="2714612" y="4071942"/>
            <a:ext cx="500321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:\конкурс чтецов, 2013 г\109_FUJI\DSCF9540.JPG"/>
          <p:cNvPicPr>
            <a:picLocks noChangeAspect="1" noChangeArrowheads="1"/>
          </p:cNvPicPr>
          <p:nvPr/>
        </p:nvPicPr>
        <p:blipFill>
          <a:blip r:embed="rId2" cstate="print"/>
          <a:srcRect l="44532" t="26042" r="17967" b="24999"/>
          <a:stretch>
            <a:fillRect/>
          </a:stretch>
        </p:blipFill>
        <p:spPr bwMode="auto">
          <a:xfrm>
            <a:off x="0" y="928670"/>
            <a:ext cx="3428992" cy="3357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3" name="Picture 5" descr="F:\конкурс чтецов, 2013 г\109_FUJI\DSCF9532.JPG"/>
          <p:cNvPicPr>
            <a:picLocks noChangeAspect="1" noChangeArrowheads="1"/>
          </p:cNvPicPr>
          <p:nvPr/>
        </p:nvPicPr>
        <p:blipFill>
          <a:blip r:embed="rId3" cstate="print"/>
          <a:srcRect l="46093" t="41667" r="10157" b="19791"/>
          <a:stretch>
            <a:fillRect/>
          </a:stretch>
        </p:blipFill>
        <p:spPr bwMode="auto">
          <a:xfrm>
            <a:off x="3000364" y="1142984"/>
            <a:ext cx="3967705" cy="2621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4294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 чтецов «Волшебный мир поэзии»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F:\конкурс чтецов, 2013 г\109_FUJI\DSCF9535.JPG"/>
          <p:cNvPicPr>
            <a:picLocks noChangeAspect="1" noChangeArrowheads="1"/>
          </p:cNvPicPr>
          <p:nvPr/>
        </p:nvPicPr>
        <p:blipFill>
          <a:blip r:embed="rId4" cstate="print"/>
          <a:srcRect l="44072" t="19983" b="23399"/>
          <a:stretch>
            <a:fillRect/>
          </a:stretch>
        </p:blipFill>
        <p:spPr bwMode="auto">
          <a:xfrm>
            <a:off x="214282" y="4143380"/>
            <a:ext cx="3082286" cy="2428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2" name="Picture 4" descr="F:\конкурс чтецов, 2013 г\109_FUJI\DSCF9528.JPG"/>
          <p:cNvPicPr>
            <a:picLocks noChangeAspect="1" noChangeArrowheads="1"/>
          </p:cNvPicPr>
          <p:nvPr/>
        </p:nvPicPr>
        <p:blipFill>
          <a:blip r:embed="rId5" cstate="print"/>
          <a:srcRect l="41406" t="26042" r="7031" b="30208"/>
          <a:stretch>
            <a:fillRect/>
          </a:stretch>
        </p:blipFill>
        <p:spPr bwMode="auto">
          <a:xfrm>
            <a:off x="5663948" y="1000108"/>
            <a:ext cx="3480052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1" name="Picture 3" descr="F:\конкурс чтецов, 2013 г\109_FUJI\DSCF954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4767" r="2950" b="9470"/>
          <a:stretch>
            <a:fillRect/>
          </a:stretch>
        </p:blipFill>
        <p:spPr>
          <a:xfrm>
            <a:off x="3143240" y="3143248"/>
            <a:ext cx="5857916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214311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В течение года в группе систематически проводилась работа </a:t>
            </a: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по взаимодействию с родителями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совместные мероприятия, консультации, родительские собрания, наглядно-стендовая информация. Родители охотно шли на контакт и старались участвовать во всех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проектах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совместных мероприятиях группы и ДОУ. На протяжении учебного года детям и родителям была представлена возможность поучаствовать в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разнообразных мероприятиях: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Фотовыставки и выставки поделок, рисунков к праздникам. Помощь в реализации проектов. Уборка группового участка на улице (октябрь). Утренники «Осень в гости к нам пришла» (октябрь), «Новый Год» (декабрь), «Наши защитники» (февраль), «Мама – солнышко мое» (март) и др.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071678"/>
            <a:ext cx="8858312" cy="4643470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В течение всего учебного года мы тесно взаимодействовали с семьями воспитанников.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Для этого мы проводили родительские собрания, консультации, оформляли папки-передвижки. Неформально, творчески подходили к проведению собраний. Информацию по актуальным проблемам воспитания детей в старшей группе собирали из разных источников. Мы провели три родительских собрания. Неоднократно проводили выставки совместных работ, и наши родители с желанием и энтузиазмом принимали в них участие.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В этом году мы оформляли такие выставки как «Осенние фантазии», «Новогодние чудеса», фотовыставка «Мамы разные и прекрасные», «Олимпиада – 2014», «Никто не забыт, ничто ни забыто!». На родительском собрании «Здоровый образ жизни» был проведен мастер-класс для родителей. Мы представили пробуждение детей, гимнастику после сна, хождение по массажным дорожкам, обмывание лица и рук до локтя водой, дыхательные упражнения. По завершению мероприятия было предложено приготовить блюдо с чесноком, одна из мер профилактики вирусных инфекций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6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Благодаря возможностям интернета оформление папок-передвижек стало интересным и увлекательным процессом. Мы сделали подборки ко всем праздникам (День Знаний, День народного единства, День Матери, Новый год и Рождество, 23 февраля, 8 марта, масленица, День космонавтики, Пасха, День весны и труда, День Победы, День защиты детей).Так же оформили сезонные </a:t>
            </a: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папки-передвижки и на другие темы, касающиеся жизни родителей и детей.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64291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 – участие в праздниках.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1 группа, утренник  8 марта 2014 год\_MG_6384.JPG"/>
          <p:cNvPicPr>
            <a:picLocks noChangeAspect="1" noChangeArrowheads="1"/>
          </p:cNvPicPr>
          <p:nvPr/>
        </p:nvPicPr>
        <p:blipFill>
          <a:blip r:embed="rId2" cstate="print"/>
          <a:srcRect l="4723" t="35424" r="11834"/>
          <a:stretch>
            <a:fillRect/>
          </a:stretch>
        </p:blipFill>
        <p:spPr bwMode="auto">
          <a:xfrm>
            <a:off x="571472" y="857232"/>
            <a:ext cx="6555512" cy="338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7" descr="F:\1 группа, утренник  8 марта 2014 год\_MG_66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966"/>
          <a:stretch>
            <a:fillRect/>
          </a:stretch>
        </p:blipFill>
        <p:spPr>
          <a:xfrm>
            <a:off x="2571736" y="3286124"/>
            <a:ext cx="6438207" cy="3436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8572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«Посиделки» с родителями.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F:\1 группа, день знаний\DSCF8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483" r="2161" b="18467"/>
          <a:stretch>
            <a:fillRect/>
          </a:stretch>
        </p:blipFill>
        <p:spPr bwMode="auto">
          <a:xfrm>
            <a:off x="214282" y="3929066"/>
            <a:ext cx="3980117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123" name="Picture 3" descr="F:\конкурс чтецов, 2013 г\109_FUJI\DSCF9552.JPG"/>
          <p:cNvPicPr>
            <a:picLocks noChangeAspect="1" noChangeArrowheads="1"/>
          </p:cNvPicPr>
          <p:nvPr/>
        </p:nvPicPr>
        <p:blipFill>
          <a:blip r:embed="rId3" cstate="print"/>
          <a:srcRect t="19792" r="2342" b="12499"/>
          <a:stretch>
            <a:fillRect/>
          </a:stretch>
        </p:blipFill>
        <p:spPr bwMode="auto">
          <a:xfrm>
            <a:off x="3929058" y="4071942"/>
            <a:ext cx="4857752" cy="2526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124" name="Picture 4" descr="F:\1 группа, день знаний\DSCF8857.JPG"/>
          <p:cNvPicPr>
            <a:picLocks noChangeAspect="1" noChangeArrowheads="1"/>
          </p:cNvPicPr>
          <p:nvPr/>
        </p:nvPicPr>
        <p:blipFill>
          <a:blip r:embed="rId4" cstate="print"/>
          <a:srcRect t="27083" r="3125" b="2083"/>
          <a:stretch>
            <a:fillRect/>
          </a:stretch>
        </p:blipFill>
        <p:spPr bwMode="auto">
          <a:xfrm>
            <a:off x="142844" y="1285860"/>
            <a:ext cx="4429156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126" name="Picture 6" descr="F:\1 группа, день знаний\DSCF8863.JPG"/>
          <p:cNvPicPr>
            <a:picLocks noChangeAspect="1" noChangeArrowheads="1"/>
          </p:cNvPicPr>
          <p:nvPr/>
        </p:nvPicPr>
        <p:blipFill>
          <a:blip r:embed="rId5" cstate="print"/>
          <a:srcRect l="6696" t="16072"/>
          <a:stretch>
            <a:fillRect/>
          </a:stretch>
        </p:blipFill>
        <p:spPr bwMode="auto">
          <a:xfrm>
            <a:off x="4714876" y="1000108"/>
            <a:ext cx="4023837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42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 в группе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8858312" cy="58579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началу учебного года нами была подготовлена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развивающая среда,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которая разделена на центры с учетом гендерного подхода и в соответствии с принципом гибкого зонирования. Размещение оборудования организовано таким образом, что позволяет детям в соответствии со своими интересами и желаниями свободно заниматься в одно и то же время, не мешая друг другу, разными видами деятельности.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Нами была проделана работа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 пополнению методических и дидактических подборок. Мы разнообразили новыми сказками и видами театра наш уголок театрализации, пополнили различные игры по познавательному развитию. Подобрана картотека игр и книг по социальному развитию, на развитие логики и мышления, по здоровьесбережению, по воспитанию патриотических качеств, по безопасности.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0"/>
            <a:ext cx="4714876" cy="128586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Пополнение предметно – развивающей среды в группе.</a:t>
            </a:r>
            <a:endParaRPr lang="ru-RU" sz="2400" dirty="0"/>
          </a:p>
        </p:txBody>
      </p:sp>
      <p:pic>
        <p:nvPicPr>
          <p:cNvPr id="3074" name="Picture 2" descr="F:\отчёт 2014 г.фото\фото для год отчета\IMG_3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313" b="9871"/>
          <a:stretch>
            <a:fillRect/>
          </a:stretch>
        </p:blipFill>
        <p:spPr bwMode="auto">
          <a:xfrm>
            <a:off x="142844" y="1928802"/>
            <a:ext cx="4438664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отчёт 2014 г.фото\фото для год отчета\IMG_3504.JPG"/>
          <p:cNvPicPr>
            <a:picLocks noChangeAspect="1" noChangeArrowheads="1"/>
          </p:cNvPicPr>
          <p:nvPr/>
        </p:nvPicPr>
        <p:blipFill>
          <a:blip r:embed="rId3" cstate="print"/>
          <a:srcRect t="23077" b="5128"/>
          <a:stretch>
            <a:fillRect/>
          </a:stretch>
        </p:blipFill>
        <p:spPr bwMode="auto">
          <a:xfrm>
            <a:off x="214282" y="4000504"/>
            <a:ext cx="4833971" cy="26029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:\отчёт 2014 г.фото\фото для год отчета\IMG_3506.JPG"/>
          <p:cNvPicPr>
            <a:picLocks noChangeAspect="1" noChangeArrowheads="1"/>
          </p:cNvPicPr>
          <p:nvPr/>
        </p:nvPicPr>
        <p:blipFill>
          <a:blip r:embed="rId4" cstate="print"/>
          <a:srcRect l="13679" r="21226"/>
          <a:stretch>
            <a:fillRect/>
          </a:stretch>
        </p:blipFill>
        <p:spPr bwMode="auto">
          <a:xfrm>
            <a:off x="6215074" y="1000108"/>
            <a:ext cx="2480107" cy="2857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F:\отчёт 2014 г.фото\фото для год отчета\IMG_3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929042"/>
            <a:ext cx="390527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F:\отчёт 2014 г.фото\фото для год отчета\IMG_3509.JPG"/>
          <p:cNvPicPr>
            <a:picLocks noChangeAspect="1" noChangeArrowheads="1"/>
          </p:cNvPicPr>
          <p:nvPr/>
        </p:nvPicPr>
        <p:blipFill>
          <a:blip r:embed="rId6" cstate="print"/>
          <a:srcRect l="26443" t="7692" r="27403"/>
          <a:stretch>
            <a:fillRect/>
          </a:stretch>
        </p:blipFill>
        <p:spPr bwMode="auto">
          <a:xfrm>
            <a:off x="4286248" y="1214422"/>
            <a:ext cx="171451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F:\отчёт 2014 г.фото\фото для год отчета\IMG_3513.JPG"/>
          <p:cNvPicPr>
            <a:picLocks noChangeAspect="1" noChangeArrowheads="1"/>
          </p:cNvPicPr>
          <p:nvPr/>
        </p:nvPicPr>
        <p:blipFill>
          <a:blip r:embed="rId7" cstate="print"/>
          <a:srcRect t="5263" b="26316"/>
          <a:stretch>
            <a:fillRect/>
          </a:stretch>
        </p:blipFill>
        <p:spPr bwMode="auto">
          <a:xfrm>
            <a:off x="714348" y="142852"/>
            <a:ext cx="3619525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43956" cy="1214446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Работа группы «Алёнушка»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проводилась исходя из основных годовых задач и в соответствии с годовым планом работы МБДОУ №59 «Лакомка» на 2013-2014 учебный год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   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86874" cy="5214974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Были поставлены следующие задачи:</a:t>
            </a: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Укреплять здоровье детей, воспитывать  привычки к ЗОЖ и основам безопасности жизнедеятельности.	</a:t>
            </a:r>
            <a:endParaRPr lang="ru-RU" sz="24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Способствовать развитию игровой деятельности, как основы социального развития ребёнка в условиях реализации ФГТ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3</a:t>
            </a:r>
            <a:r>
              <a:rPr lang="ru-RU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Совершенствовать совместную работу  детского сада и семьи по воспитанию детей, вовлекая их в единое образовательное пространство «Детский сад - Семья».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1417638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Результаты изучения интегративных качеств дошкольников за 2013-2014 учебный год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50072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Уровень освоения основной общеобразовательной программы в % </a:t>
            </a: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(конец года)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1.Физически развитый, овладевший основными культурно-гигиеническими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навыками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82,5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Любознательный, активный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Эмоционально отзывчивый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77,5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Овладевший средствами общения и способами взаимодействия со взрослыми и сверстниками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70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Способный управлять своим поведением и планировать свои действия на основе первичных ценностных представлений, соблюдать элементарные общепринятые нормы и правила поведения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82,5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Способный решать интеллектуальные и личностные задачи (проблемы), адекватные возрасту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77,5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Овладевший универсальными предпосылками учебной деятельности: умение работать по правилу и по образцу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71,7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Имеющий первичные представления о себе, семье, обществе, государстве, мире и природе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77,5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Овладевший умениями и навыками, необходимыми для осуществления различных видов детской деятельности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Итоговый результат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формирования интегративных качеств дошкольников - 76,6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Самообразование воспитателя Долбня А. Д.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00042"/>
            <a:ext cx="9001156" cy="6143668"/>
          </a:xfrm>
        </p:spPr>
        <p:txBody>
          <a:bodyPr/>
          <a:lstStyle/>
          <a:p>
            <a:pPr marL="3600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Работа с книгами, периодическими изданиями, интернетом;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участие в работе семинаров ДОУ;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ведение собственной картотеки по исследуемой проблеме ТРИЗ (элементы) – РТВ; 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совершенствование работы с детьми в соответствии с ФГТ; 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изучение ФГОС к структуре основной общеобразовательной программы ДОУ,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проектной деятельности;         </a:t>
            </a:r>
          </a:p>
          <a:p>
            <a:pPr marL="36000">
              <a:buNone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- Взаимопосещение НОД в ДОУ- 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Пятницкая В.В. – мастер–класс, НОД «Сказочные лабиринты игры» В.В. Воскобовича; 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Скачедуб С.А. – мастер – класс «Путешествие в миры, мир насекомых».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Сотникова Н. Н. мастер – класс «Артикуляционная гимнастика»;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Балабердина О. В. мастер – класс «Знакомство с новыми ИКТ» (9 занятий);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Тураманова З. Р. – НОД, развитие речи (ср. гр.) «Путешествие в осень»;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Юрицина Е.Г. мастер – класс «Русские художники»; НОД «С чего начинается Родина?»;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Духова М. В. -  НОД «Буратино в гостях у детей», «Магазин игрушек»; 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Карастелёва С. А. – НОД «Путешествие в страну головоломок», «Играем пальчиками»; и т.д.</a:t>
            </a:r>
          </a:p>
          <a:p>
            <a:pPr marL="360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Авторский семинар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(Е.Е. Кочемасова, Е. И. Касаткина) в объёме 16 часов по проблеме «Технология реализации примерной основной образовательной программы «Мир открытий» в соответствии с требованиями ФГОС дошкольного образования».</a:t>
            </a:r>
          </a:p>
          <a:p>
            <a:pPr marL="3600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000"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571480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Самообразование воспитателя Хихловой И. В.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28604"/>
            <a:ext cx="9001156" cy="5697559"/>
          </a:xfrm>
        </p:spPr>
        <p:txBody>
          <a:bodyPr/>
          <a:lstStyle/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Окончила краткосрочные курсы повышения квалификации в государственном бюджетном образовательном учреждении дополнительного профессионального образования Ростовской области «Ростовский институт повышения квалификации и профессиональной переподготовке работников образования» по проблеме: Авторский курс Н. М. Крыловой "Детский сад - дом радости" - пространство становления личности дошкольника в объеме 72 часов с 17.06.2013 по 29.06.2013.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Окончила в 2013 году курсы по теме "Реализация федеральных государственных требований к структуре ООПДО по проблеме взаимосвязи умственного и речевого развития дошкольников" в объеме 36 часов. Автор Научно-методической системы, кандидат педагогических наук, доцент Крылова Н. М.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Ознакомилась с методической литературой: Н. М. Крылова «Лесенка успеха или 3 грани научно-методической системы детского сада», «Развитие детей раннего возраста в условиях вариативного дошкольного образования»  / ред.: Т. Н. Доронова, Т. И. Ерофеева. - М.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Работаю по проблеме «Вхождение ребенка в мир социальных отношений».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Веду консультативную работу с родителями, коллегами, обмениваюсь опытом со всеми специалистами. Принимаю участие в методических объединениях.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6632"/>
            <a:ext cx="8858312" cy="240534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8858312" cy="6715148"/>
          </a:xfrm>
        </p:spPr>
        <p:txBody>
          <a:bodyPr>
            <a:normAutofit fontScale="775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4400" b="1" dirty="0" smtClean="0"/>
              <a:t> :</a:t>
            </a:r>
            <a:endParaRPr lang="ru-RU" sz="41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течение года строго соблюдался режим дня и все санитарно-гигиенические требования к пребыванию детей в ДОУ. Согласно плану проводились медицинское, психологическое, логопедическое и педагогическое обследования воспитанников, подтвердившие положительную динамику развития каждого ребенка и группы в целом. 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С детьми систематически проводилась организованная образовательная деятельность в соответствии с основной общеобразовательной программой, реализуемой в ДОУ, и утвержденным расписанием непосредственно образовательной деятельности. Поставленные цели были достигнуты в процессе осуществления разнообразных видов деятельности: игровой, коммуникативной, трудовой, познавательно-исследовательской, продуктивной, музыкально-художественной и чтения. Все виды деятельности представляют основные направления развития детей: физическое, познавательно-речевое, художественно-эстетическое, социально-личностное.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При работе с детьми используем современные технологии,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такие как социоигровой подход (использование преимущественно игровых, сюжетных и интегрированных форм образовательной деятельности, игры на прогулке, музыкальные, хороводные, п/игры имитационного характера, сюжетно-ролевые), технология ТРИЗ -РТВ, игры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В. В. Воскобовича, здоровьесберегающие и экологические технологии, образовательная деятельность проводится с использованием аудиосистемы, дидактического материала, мольбертов, магнитных досок, коврографа, различных игрушек, пособий и др.</a:t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242889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УСПЕХИ: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-Дети научились самостоятельно одеваться, свободно выражать свои потребности и желания посредством речи, овладели основными навыками двигательной культуры.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-Разработаны и реализованы  5 проектов на разные темы.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-Дети активно вовлекаются в самостоятельную экспериментальную деятельность, имеют возможность свободного доступа в центры развития.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285992"/>
            <a:ext cx="8786874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ПРОБЛЕМЫ:</a:t>
            </a:r>
          </a:p>
          <a:p>
            <a:pPr>
              <a:buNone/>
            </a:pPr>
            <a:r>
              <a:rPr lang="ru-RU" sz="2000" dirty="0" smtClean="0"/>
              <a:t>1. Не все родители прислушиваются к советам воспитателей и продолжают нарушать режим дня, поздно приводят детей в детский сад. Воспитанники пропускают утреннюю зарядку.</a:t>
            </a:r>
          </a:p>
          <a:p>
            <a:pPr>
              <a:buNone/>
            </a:pPr>
            <a:r>
              <a:rPr lang="ru-RU" sz="2000" dirty="0" smtClean="0"/>
              <a:t>2. По результатам мониторинга самыми проблемными оказались образовательные области «Коммуникация», «Труд»,  «Художественное творчество».</a:t>
            </a:r>
          </a:p>
          <a:p>
            <a:pPr>
              <a:buNone/>
            </a:pPr>
            <a:r>
              <a:rPr lang="ru-RU" sz="2000" dirty="0" smtClean="0"/>
              <a:t>3. Не полностью укомплектован спортивные уголок, в группе необходимо обновить игрушки и закупить настольно-печатные и дидактические игры в соответствии с возрастом.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 учетом успехов и проблем, возникших в минувшем учебном году, наметили следующие задачи на 2014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- 2015 учебный год: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i="1" dirty="0" smtClean="0"/>
              <a:t>В следующем учебном году мы планируем: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Сохранять благоприятный эмоционально-психологический климат в группе,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Поддерживать партнерские отношения между педагогами, детьми и родителями.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Оказывать помощь родителям в овладении психолого-педагогическим знаниями о развитии ребенка 6-7 лет, умением применять их в общении. Совершенствовать работу по взаимодействию с родителями по подготовке детей к школе.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Находить и применять инновационные методы и подходы по своему приоритетному направлению, продолжать работу по внедрению привычки здорового образа жизни среди детей и родителей.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4. Продолжать целенаправленную работу с детьми по всем образовательным областям.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5. Продолжать совершенствование предметно-развивающей среды в группе в соответствии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ФГОС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 возрастом детей (пополнить настольно-печатные игры, спортивный и театральный уголок, уголки «ряжения», закупить необходимые пособия и дидактический материал).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6.  Повышать уровень педагогического мастерства путем участия в семинарах, мастер-классах, обучения на курсах повышения квалификации.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57150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задачи по образовательным областям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642918"/>
            <a:ext cx="8858312" cy="6072230"/>
          </a:xfrm>
        </p:spPr>
        <p:txBody>
          <a:bodyPr>
            <a:normAutofit lnSpcReduction="10000"/>
          </a:bodyPr>
          <a:lstStyle/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«Физическая культура»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потребности в двигательной активности, развитие физических качеств; накопление и обогащение двигательного опыта детей;</a:t>
            </a: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«Безопасность» -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безопасности собственной жизнедеятельности и формирования предпосылок экологического сознания (безопасности окружающего мира). 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«Здоровье» 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охрана здоровья детей и формирование основы культуры здоровья.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Сохранение и укрепление физического и психического здоровья детей;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Социализация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первоначальных представлений социального характера и включения детей в систему социальных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отношений; развитие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игровой деятельности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положительного отношения к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труду.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Развитие трудовой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Познание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развитие у детей познавательных интересов, интеллектуального развития детей. Сенсорное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воспитание.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«Коммуникация»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Развитие свободного общения со взрослыми и детьми через интеграцию образовательных областей. Повышать детскую познавательную и коммуникативную мотивацию. Обогащать мыслительно-речевую, познавательную детскую деятельность.       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«Чтение художественной литературы»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целостной картины мира. Закрепление представлений о жанровых особенностях художественных произведений, развитие умений анализировать тексты. Поощрение творческих проявлений в ролевых играх по сюжетам литературных произведений, инсценировках и драматизациях, выразительном чтении стихов.  Развитие литературной речи. Приобщение к словесному творчеству.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«Художественное творчество»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эстетическое восприятие, эстетические эмоции и чувства, эмоциональный отклик на проявление красоты в окружающем мире, его изображениях в произведениях искусства и собственных творческих работах. Совершенствовать изобразительную деятельность детей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Различать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жанры музыкальных произведений, петь в сопровождении музыкального инструмента, двигаться в соответствии с различным характером музыки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656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«Физическая культура» -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умеют ходить и бегать, сохраняя правильную осанку; прыгать на месте и в длину (80-100 см); метать мяч в вертикальную и горизонтальную цель, отбивать 10 раз; играют в спортивные и подвижные игры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G:\1 группа, День матери,Физ -ра\DSCF9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231622" cy="2423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:\1 группа, День матери,Физ -ра\DSCF9216.JPG"/>
          <p:cNvPicPr>
            <a:picLocks noChangeAspect="1" noChangeArrowheads="1"/>
          </p:cNvPicPr>
          <p:nvPr/>
        </p:nvPicPr>
        <p:blipFill>
          <a:blip r:embed="rId3" cstate="print"/>
          <a:srcRect t="20833" r="17969"/>
          <a:stretch>
            <a:fillRect/>
          </a:stretch>
        </p:blipFill>
        <p:spPr bwMode="auto">
          <a:xfrm>
            <a:off x="142844" y="3714752"/>
            <a:ext cx="4071966" cy="2947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G:\1 группа, День матери,Физ -ра\DSCF9205.JPG"/>
          <p:cNvPicPr>
            <a:picLocks noChangeAspect="1" noChangeArrowheads="1"/>
          </p:cNvPicPr>
          <p:nvPr/>
        </p:nvPicPr>
        <p:blipFill>
          <a:blip r:embed="rId4" cstate="print"/>
          <a:srcRect l="16406" t="35417" r="3906" b="15624"/>
          <a:stretch>
            <a:fillRect/>
          </a:stretch>
        </p:blipFill>
        <p:spPr bwMode="auto">
          <a:xfrm>
            <a:off x="3643306" y="1428736"/>
            <a:ext cx="5286412" cy="2435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F:\отчёт 2014 г.фото\фото для год отчета\IMG_3491.JPG"/>
          <p:cNvPicPr>
            <a:picLocks noChangeAspect="1" noChangeArrowheads="1"/>
          </p:cNvPicPr>
          <p:nvPr/>
        </p:nvPicPr>
        <p:blipFill>
          <a:blip r:embed="rId5" cstate="print"/>
          <a:srcRect t="55263" r="19169"/>
          <a:stretch>
            <a:fillRect/>
          </a:stretch>
        </p:blipFill>
        <p:spPr bwMode="auto">
          <a:xfrm>
            <a:off x="4643438" y="3857628"/>
            <a:ext cx="3786214" cy="157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F:\отчёт 2014 г.фото\фото для год отчета\IMG_3494.JPG"/>
          <p:cNvPicPr>
            <a:picLocks noChangeAspect="1" noChangeArrowheads="1"/>
          </p:cNvPicPr>
          <p:nvPr/>
        </p:nvPicPr>
        <p:blipFill>
          <a:blip r:embed="rId6" cstate="print"/>
          <a:srcRect t="58333" r="20312" b="8333"/>
          <a:stretch>
            <a:fillRect/>
          </a:stretch>
        </p:blipFill>
        <p:spPr bwMode="auto">
          <a:xfrm>
            <a:off x="4714876" y="5500702"/>
            <a:ext cx="3643338" cy="1143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23574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«Безопасность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-  </a:t>
            </a:r>
            <a:r>
              <a:rPr lang="ru-RU" sz="27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осторожны с новыми предметами; применяют навыки безопасного поведения на дороге и в быту; знают о существовании ядовитых растений, грибов.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«Здоровье» -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Самостоятельно одеваются, умываются, пользуются предметами личной гигиены;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могут охарактеризовать своё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самочувствие.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отчёт 2014 г.фото\фото для год отчета\IMG_3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2571744"/>
            <a:ext cx="3214678" cy="24137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G:\отчёт 2014 г.фото\фото для год отчета\IMG_3546.JPG"/>
          <p:cNvPicPr>
            <a:picLocks noChangeAspect="1" noChangeArrowheads="1"/>
          </p:cNvPicPr>
          <p:nvPr/>
        </p:nvPicPr>
        <p:blipFill>
          <a:blip r:embed="rId3" cstate="print"/>
          <a:srcRect l="11719" r="2343" b="7764"/>
          <a:stretch>
            <a:fillRect/>
          </a:stretch>
        </p:blipFill>
        <p:spPr bwMode="auto">
          <a:xfrm>
            <a:off x="4572000" y="1428736"/>
            <a:ext cx="3162645" cy="2545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F:\развивающая среда2013г\DSCF9257.JPG"/>
          <p:cNvPicPr>
            <a:picLocks noChangeAspect="1" noChangeArrowheads="1"/>
          </p:cNvPicPr>
          <p:nvPr/>
        </p:nvPicPr>
        <p:blipFill>
          <a:blip r:embed="rId4" cstate="print"/>
          <a:srcRect t="39215" r="51961" b="13726"/>
          <a:stretch>
            <a:fillRect/>
          </a:stretch>
        </p:blipFill>
        <p:spPr bwMode="auto">
          <a:xfrm>
            <a:off x="2285984" y="4071942"/>
            <a:ext cx="3143272" cy="23093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G:\отчёт 2014 г.фото\фото для год отчета\IMG_3500.JPG"/>
          <p:cNvPicPr>
            <a:picLocks noChangeAspect="1" noChangeArrowheads="1"/>
          </p:cNvPicPr>
          <p:nvPr/>
        </p:nvPicPr>
        <p:blipFill>
          <a:blip r:embed="rId5" cstate="print"/>
          <a:srcRect l="10156" t="4166" r="10156" b="11458"/>
          <a:stretch>
            <a:fillRect/>
          </a:stretch>
        </p:blipFill>
        <p:spPr bwMode="auto">
          <a:xfrm>
            <a:off x="5357818" y="3786190"/>
            <a:ext cx="3643338" cy="2893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7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«Социализация»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могут оценить свои поступки и поступки окружающих; стремятся конструктивно решать спорные вопросы, договариваться;  делятся своими впечатлениями со взрослыми; имеют представления о своей Родине, родственных отношениях и семейных праздниках; сопереживают близким, персонажам сказок.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тчёт 2014 г.фото\фото для год отчета\IMG_3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0984" r="22242"/>
          <a:stretch>
            <a:fillRect/>
          </a:stretch>
        </p:blipFill>
        <p:spPr bwMode="auto">
          <a:xfrm>
            <a:off x="142844" y="2214554"/>
            <a:ext cx="464347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отчёт 2014 г.фото\фото для год отчета\IMG_3531.JPG"/>
          <p:cNvPicPr>
            <a:picLocks noChangeAspect="1" noChangeArrowheads="1"/>
          </p:cNvPicPr>
          <p:nvPr/>
        </p:nvPicPr>
        <p:blipFill>
          <a:blip r:embed="rId3" cstate="print"/>
          <a:srcRect t="32292" r="15777"/>
          <a:stretch>
            <a:fillRect/>
          </a:stretch>
        </p:blipFill>
        <p:spPr bwMode="auto">
          <a:xfrm>
            <a:off x="4143372" y="3571876"/>
            <a:ext cx="4857784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135729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«Труд» -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могут рассказать о нескольких профессиях;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стремятся помочь друг другу, взрослым; имеют элементарные трудовые навыки в соответствии с возрастом.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отчёт 2014 г.фото\фото для год отчета\IMG_3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051" t="7816" r="13536"/>
          <a:stretch>
            <a:fillRect/>
          </a:stretch>
        </p:blipFill>
        <p:spPr bwMode="auto">
          <a:xfrm>
            <a:off x="214282" y="1785926"/>
            <a:ext cx="3286148" cy="337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ТОНЯ\фото\труд\DSCF1561.JPG"/>
          <p:cNvPicPr>
            <a:picLocks noChangeAspect="1" noChangeArrowheads="1"/>
          </p:cNvPicPr>
          <p:nvPr/>
        </p:nvPicPr>
        <p:blipFill>
          <a:blip r:embed="rId3" cstate="print"/>
          <a:srcRect l="9836" r="13934" b="19672"/>
          <a:stretch>
            <a:fillRect/>
          </a:stretch>
        </p:blipFill>
        <p:spPr bwMode="auto">
          <a:xfrm>
            <a:off x="3571868" y="1357298"/>
            <a:ext cx="3214710" cy="25406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ТОНЯ\фото\труд\DSCF1562.JPG"/>
          <p:cNvPicPr>
            <a:picLocks noChangeAspect="1" noChangeArrowheads="1"/>
          </p:cNvPicPr>
          <p:nvPr/>
        </p:nvPicPr>
        <p:blipFill>
          <a:blip r:embed="rId4" cstate="print"/>
          <a:srcRect l="5660" t="7547" r="3774"/>
          <a:stretch>
            <a:fillRect/>
          </a:stretch>
        </p:blipFill>
        <p:spPr bwMode="auto">
          <a:xfrm>
            <a:off x="5143504" y="4000504"/>
            <a:ext cx="3429024" cy="262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5716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«Познание» -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/>
              <a:t>умеют считать в пределах 10 в прямом и обратном порядке; соотносить запись чисел с количеством предметов; складывать и вычитать, опираясь на наглядность, решать задачи в пределах 5;  измерять длину, ширину предметов с помощью условной мерки; ориентироваться на листе бумаги. Умеют классифицировать предметы по различным свойствам.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8" name="Picture 2" descr="G:\отчёт 2014 г.фото\фото для год отчета\IMG_3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050" r="14941" b="2790"/>
          <a:stretch>
            <a:fillRect/>
          </a:stretch>
        </p:blipFill>
        <p:spPr bwMode="auto">
          <a:xfrm>
            <a:off x="357158" y="3429000"/>
            <a:ext cx="4000528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отчёт 2014 г.фото\фото для год отчета\IMG_3517.JPG"/>
          <p:cNvPicPr>
            <a:picLocks noChangeAspect="1" noChangeArrowheads="1"/>
          </p:cNvPicPr>
          <p:nvPr/>
        </p:nvPicPr>
        <p:blipFill>
          <a:blip r:embed="rId3" cstate="print"/>
          <a:srcRect l="23684" t="23958" b="14638"/>
          <a:stretch>
            <a:fillRect/>
          </a:stretch>
        </p:blipFill>
        <p:spPr bwMode="auto">
          <a:xfrm>
            <a:off x="5000634" y="1428736"/>
            <a:ext cx="4143366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G:\отчёт 2014 г.фото\фото для год отчета\IMG_3510.JPG"/>
          <p:cNvPicPr>
            <a:picLocks noChangeAspect="1" noChangeArrowheads="1"/>
          </p:cNvPicPr>
          <p:nvPr/>
        </p:nvPicPr>
        <p:blipFill>
          <a:blip r:embed="rId4" cstate="print"/>
          <a:srcRect l="2343" t="33333" r="2343" b="19792"/>
          <a:stretch>
            <a:fillRect/>
          </a:stretch>
        </p:blipFill>
        <p:spPr bwMode="auto">
          <a:xfrm>
            <a:off x="0" y="1571612"/>
            <a:ext cx="5143536" cy="1897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G:\отчёт 2014 г.фото\фото для год отчета\IMG_3514.JPG"/>
          <p:cNvPicPr>
            <a:picLocks noChangeAspect="1" noChangeArrowheads="1"/>
          </p:cNvPicPr>
          <p:nvPr/>
        </p:nvPicPr>
        <p:blipFill>
          <a:blip r:embed="rId5" cstate="print"/>
          <a:srcRect t="2083" r="3906" b="16666"/>
          <a:stretch>
            <a:fillRect/>
          </a:stretch>
        </p:blipFill>
        <p:spPr bwMode="auto">
          <a:xfrm>
            <a:off x="4714876" y="4000504"/>
            <a:ext cx="4264280" cy="2704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(фон) презентации. Часть 2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(фон) презентации. Часть 29</Template>
  <TotalTime>1271</TotalTime>
  <Words>1517</Words>
  <Application>Microsoft Office PowerPoint</Application>
  <PresentationFormat>Экран (4:3)</PresentationFormat>
  <Paragraphs>304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Фокина Л. П. Шаблон (фон) презентации. Часть 29</vt:lpstr>
      <vt:lpstr>Аналитический отчёт:</vt:lpstr>
      <vt:lpstr>  Базисная комплексная программа:  Н. М. Крылова, В. И. Иванова «Детский сад – дом радости».   </vt:lpstr>
      <vt:lpstr>Работа группы «Алёнушка» проводилась исходя из основных годовых задач и в соответствии с годовым планом работы МБДОУ №59 «Лакомка» на 2013-2014 учебный год.       </vt:lpstr>
      <vt:lpstr>Основные задачи по образовательным областям</vt:lpstr>
      <vt:lpstr> «Физическая культура» - умеют ходить и бегать, сохраняя правильную осанку; прыгать на месте и в длину (80-100 см); метать мяч в вертикальную и горизонтальную цель, отбивать 10 раз; играют в спортивные и подвижные игры. </vt:lpstr>
      <vt:lpstr> «Безопасность» -  осторожны с новыми предметами; применяют навыки безопасного поведения на дороге и в быту; знают о существовании ядовитых растений, грибов. «Здоровье» - Самостоятельно одеваются, умываются, пользуются предметами личной гигиены;  могут охарактеризовать своё  самочувствие. </vt:lpstr>
      <vt:lpstr>«Социализация» - могут оценить свои поступки и поступки окружающих; стремятся конструктивно решать спорные вопросы, договариваться;  делятся своими впечатлениями со взрослыми; имеют представления о своей Родине, родственных отношениях и семейных праздниках; сопереживают близким, персонажам сказок.</vt:lpstr>
      <vt:lpstr> «Труд» - могут рассказать о нескольких профессиях; стремятся помочь друг другу, взрослым; имеют элементарные трудовые навыки в соответствии с возрастом. </vt:lpstr>
      <vt:lpstr> «Познание» - умеют считать в пределах 10 в прямом и обратном порядке; соотносить запись чисел с количеством предметов; складывать и вычитать, опираясь на наглядность, решать задачи в пределах 5;  измерять длину, ширину предметов с помощью условной мерки; ориентироваться на листе бумаги. Умеют классифицировать предметы по различным свойствам. </vt:lpstr>
      <vt:lpstr>  «Коммуникация» - владеют соответствующим возрасту словарным запасом; используют неречевые средства выразительности; умеют связно и последовательно пересказать текст, составить рассказ по картине или из личного опыта.  </vt:lpstr>
      <vt:lpstr>«Чтение художественной литературы» - умеют находить сходство и отличия художественных произведений; понимают и оценивают поступки героев; проявляют эмоциональный интерес к произведениям искусства.</vt:lpstr>
      <vt:lpstr>   «Художественное творчество» - создают выразительные образы различных объектов, взаимосвязи между ними; стремятся к воплощению развёрнутых сюжетов; применяют освоенные художественные способы для реализации своих творческих             замыслов.      </vt:lpstr>
      <vt:lpstr>«Музыка» - различают  жанры музыкальных произведений, поют  в сопровождении музыкального инструмента, двигаются в соответствии с различным характером музыки; способны к восприятию классической музыки.</vt:lpstr>
      <vt:lpstr>Проектная деятельность:   Проект по ПДД</vt:lpstr>
      <vt:lpstr>«Зебра пришла в детский сад».  Цель: формирование навыков безопасного поведения, умений планировать свои действия на основе первичных ценностных представлений, расширение знаний о правилах поведения детей на улице. </vt:lpstr>
      <vt:lpstr>Проект ко Дню матери «Мама - нет тебя дороже!                                           Ты нам детям жизнь дала!»  Цель: воспитание чувства любви и уважения к своим мамам. </vt:lpstr>
      <vt:lpstr>Проект  «Широкая масленица!»  Цель: Познакомить с древним русским праздником Масленицей, объяснить его происхождение и назначение. Рассказать, как праздновали Масленицу на Руси. </vt:lpstr>
      <vt:lpstr>Проект «Наши Защитники!» Цель: Воспитывать любовь и уважение детей к Российской армии. Формировать эмоционально – положительное отношение к войнам, которое выражалась бы в желании подражать им в ловкости, быстроте, смелости.  Воспитывать патриотические чувства.  </vt:lpstr>
      <vt:lpstr> Проект «Все подарки и цветы мы подарим маме!»  Цель: Расширять  знания детей о  празднике  8 марта. Развивать у детей интерес к традиции его празднования. Способствовать созданию тёплых взаимоотношений в семье.                                    </vt:lpstr>
      <vt:lpstr> Проект «Никто не забыт, ничто не забыто!»  Цель: Создать условия для ознакомления детей с героическим подвигом русского народа в Великой Отечественной войне. Сформировать у детей знания о Великой Отечественной войне через различные виды деятельности. </vt:lpstr>
      <vt:lpstr> Проектная деятельность:  </vt:lpstr>
      <vt:lpstr> Результаты освоения основной общеобразовательной программы                   за 2013-2014 учебный год. </vt:lpstr>
      <vt:lpstr>Интересные события в группе: Шоу «мыльных пузырей».</vt:lpstr>
      <vt:lpstr>Конкурс чтецов «Волшебный мир поэзии»</vt:lpstr>
      <vt:lpstr> В течение года в группе систематически проводилась работа по взаимодействию с родителями - совместные мероприятия, консультации, родительские собрания, наглядно-стендовая информация. Родители охотно шли на контакт и старались участвовать во всех проектах и совместных мероприятиях группы и ДОУ. На протяжении учебного года детям и родителям была представлена возможность поучаствовать в разнообразных мероприятиях: Фотовыставки и выставки поделок, рисунков к праздникам. Помощь в реализации проектов. Уборка группового участка на улице (октябрь). Утренники «Осень в гости к нам пришла» (октябрь), «Новый Год» (декабрь), «Наши защитники» (февраль), «Мама – солнышко мое» (март) и др. </vt:lpstr>
      <vt:lpstr>Взаимодействие с родителями – участие в праздниках.</vt:lpstr>
      <vt:lpstr>«Посиделки» с родителями.</vt:lpstr>
      <vt:lpstr>Предметно – развивающая среда в группе</vt:lpstr>
      <vt:lpstr> Пополнение предметно – развивающей среды в группе.</vt:lpstr>
      <vt:lpstr>Результаты изучения интегративных качеств дошкольников за 2013-2014 учебный год</vt:lpstr>
      <vt:lpstr>Самообразование воспитателя Долбня А. Д.</vt:lpstr>
      <vt:lpstr> Самообразование воспитателя Хихловой И. В. </vt:lpstr>
      <vt:lpstr>  </vt:lpstr>
      <vt:lpstr>УСПЕХИ: -Дети научились самостоятельно одеваться, свободно выражать свои потребности и желания посредством речи, овладели основными навыками двигательной культуры. -Разработаны и реализованы  5 проектов на разные темы.  -Дети активно вовлекаются в самостоятельную экспериментальную деятельность, имеют возможность свободного доступа в центры развития. </vt:lpstr>
      <vt:lpstr>  С учетом успехов и проблем, возникших в минувшем учебном году, наметили следующие задачи на 2014 - 2015 учебный год: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отчёт:</dc:title>
  <dc:creator>Люда</dc:creator>
  <cp:lastModifiedBy>Люда</cp:lastModifiedBy>
  <cp:revision>140</cp:revision>
  <dcterms:created xsi:type="dcterms:W3CDTF">2014-06-01T10:54:36Z</dcterms:created>
  <dcterms:modified xsi:type="dcterms:W3CDTF">2014-07-01T15:16:46Z</dcterms:modified>
</cp:coreProperties>
</file>