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9" r:id="rId28"/>
    <p:sldId id="292" r:id="rId29"/>
    <p:sldId id="291" r:id="rId30"/>
    <p:sldId id="294" r:id="rId31"/>
    <p:sldId id="295" r:id="rId32"/>
    <p:sldId id="287" r:id="rId33"/>
    <p:sldId id="297" r:id="rId34"/>
    <p:sldId id="285" r:id="rId35"/>
    <p:sldId id="288" r:id="rId36"/>
    <p:sldId id="300" r:id="rId37"/>
    <p:sldId id="299" r:id="rId38"/>
    <p:sldId id="301" r:id="rId39"/>
    <p:sldId id="302" r:id="rId40"/>
    <p:sldId id="303" r:id="rId41"/>
    <p:sldId id="304" r:id="rId42"/>
    <p:sldId id="305" r:id="rId43"/>
    <p:sldId id="309" r:id="rId44"/>
    <p:sldId id="311" r:id="rId45"/>
    <p:sldId id="306" r:id="rId46"/>
    <p:sldId id="307" r:id="rId47"/>
    <p:sldId id="308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068" autoAdjust="0"/>
  </p:normalViewPr>
  <p:slideViewPr>
    <p:cSldViewPr>
      <p:cViewPr>
        <p:scale>
          <a:sx n="70" d="100"/>
          <a:sy n="70" d="100"/>
        </p:scale>
        <p:origin x="-138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A7BBDA-F8AA-44F2-BF26-197F84821725}" type="datetimeFigureOut">
              <a:rPr lang="ru-RU" smtClean="0"/>
              <a:pPr/>
              <a:t>28.06.2014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3FBB0F1-6B49-4479-A044-B4D98787F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571480"/>
            <a:ext cx="7462854" cy="489586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Аналитический отчёт:  «Педагогические достижения за 2013 – 2014</a:t>
            </a:r>
            <a:r>
              <a:rPr lang="ru-RU" sz="2400" dirty="0" smtClean="0"/>
              <a:t>г  вторая младшая группа №5 «Теремок»  Воспитатели : Духова Марина Викторовна. </a:t>
            </a:r>
            <a:br>
              <a:rPr lang="ru-RU" sz="2400" dirty="0" smtClean="0"/>
            </a:br>
            <a:r>
              <a:rPr lang="ru-RU" sz="2400" dirty="0" err="1" smtClean="0"/>
              <a:t>Карастелева</a:t>
            </a:r>
            <a:r>
              <a:rPr lang="ru-RU" sz="2400" dirty="0" smtClean="0"/>
              <a:t> Светлана Анатольевна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00042"/>
            <a:ext cx="7072362" cy="5715040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5" name="Рисунок 4" descr="http://img0.liveinternet.ru/images/attach/c/3/76/205/76205046_large_0_506f2_1c58441_L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14290"/>
            <a:ext cx="2500330" cy="206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 fontScale="92500"/>
          </a:bodyPr>
          <a:lstStyle/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Развивать первичные представления о труде взрослых, его роли в обществе и жизни каждого человека.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овладению умениями поддерживать порядок в группой комнате и на участке. 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Организовывать рабочее место  для Н.О.Д.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возникновению и развитию положительного отношения к собственному труду, удовлетворение от самостоятельного трудового умения.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Знакомить детей с опасными для человека и окружающего мира природы ситуациями и способами поведения в них.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Знакомить детей с ПДД в качестве пешехода и пассажира транспортного средства. 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Воспитывать бережное отношения к собственной жизни и других формам жизни во всех её проявлениях. 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тский сад\DSC015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4281518" cy="4163234"/>
          </a:xfrm>
          <a:prstGeom prst="rect">
            <a:avLst/>
          </a:prstGeom>
          <a:noFill/>
        </p:spPr>
      </p:pic>
      <p:pic>
        <p:nvPicPr>
          <p:cNvPr id="2051" name="Picture 3" descr="D:\детский сад\DSC015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14422"/>
            <a:ext cx="4210080" cy="4163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етский сад\DSC015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290"/>
            <a:ext cx="4038600" cy="3000396"/>
          </a:xfrm>
          <a:prstGeom prst="rect">
            <a:avLst/>
          </a:prstGeom>
          <a:noFill/>
        </p:spPr>
      </p:pic>
      <p:pic>
        <p:nvPicPr>
          <p:cNvPr id="3075" name="Picture 3" descr="D:\детский сад\DSC015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85728"/>
            <a:ext cx="4038600" cy="3071834"/>
          </a:xfrm>
          <a:prstGeom prst="rect">
            <a:avLst/>
          </a:prstGeom>
          <a:noFill/>
        </p:spPr>
      </p:pic>
      <p:pic>
        <p:nvPicPr>
          <p:cNvPr id="8" name="Рисунок 7" descr="DSC015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429000"/>
            <a:ext cx="4286248" cy="32146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тский сад\DSC015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4356"/>
            <a:ext cx="4038600" cy="4663300"/>
          </a:xfrm>
          <a:prstGeom prst="rect">
            <a:avLst/>
          </a:prstGeom>
          <a:noFill/>
        </p:spPr>
      </p:pic>
      <p:pic>
        <p:nvPicPr>
          <p:cNvPr id="4099" name="Picture 3" descr="D:\детский сад\DSC015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038600" cy="4600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smtClean="0"/>
              <a:t>Наши результаты: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buNone/>
            </a:pPr>
            <a:endParaRPr lang="ru-RU" sz="2400" dirty="0" smtClean="0"/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Дети научились играть как индивидуально , так и в небольшой подгруппе; Вступать со сверстниками в сюжетно – ролевые отношения , переходить в процессе ее в план реальных межличностных и  организационных отношений . Создавать самостоятельно условия для развертывания игры, (используют при этом как готовые,  так и предметы – заместители). Проявляют в игре качества- коммуникативные , организаторские , инициативу , творчество.                                                                                                  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Проявляют  эмоционально – положительное отношение  к трудовой деятельности взрослого  (любой вид) и к собственной  трудовой деятельности. Овладели деятельностью самообслуживания . С удовольствием и старанием   выполняют поручение и способно адекватно оценивать полученный результат.</a:t>
            </a:r>
          </a:p>
          <a:p>
            <a:pPr>
              <a:buNone/>
            </a:pPr>
            <a:r>
              <a:rPr lang="ru-RU" sz="2400" dirty="0" smtClean="0"/>
              <a:t>Знают правила безопасного поведения в быту : Играть со спичками , огнём , электрическими приборами, имеют представления о ПДД, демонстрируют способы безопасного поведения пешеходов – дорогу переходить со взрослыми, держа его за руку. 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/>
          <a:lstStyle/>
          <a:p>
            <a:pPr>
              <a:lnSpc>
                <a:spcPts val="2900"/>
              </a:lnSpc>
              <a:buFont typeface="Wingdings" pitchFamily="2" charset="2"/>
              <a:buChar char="q"/>
            </a:pPr>
            <a:r>
              <a:rPr lang="ru-RU" sz="2400" dirty="0" smtClean="0"/>
              <a:t>Познавательно- речевое направление  </a:t>
            </a:r>
          </a:p>
          <a:p>
            <a:pPr>
              <a:lnSpc>
                <a:spcPts val="2900"/>
              </a:lnSpc>
              <a:buFont typeface="Wingdings" pitchFamily="2" charset="2"/>
              <a:buChar char="q"/>
            </a:pPr>
            <a:r>
              <a:rPr lang="ru-RU" sz="2400" dirty="0" smtClean="0"/>
              <a:t>  Образовательная область – Познание, Коммуникация , Чтение художественной литературы.  </a:t>
            </a:r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Цель: </a:t>
            </a:r>
          </a:p>
          <a:p>
            <a:pPr>
              <a:lnSpc>
                <a:spcPts val="29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обогащению сенсорного  развития (открытия мира предметов и явлении во всем многообразии их величины , форм, красок , звуков , запахов ). </a:t>
            </a:r>
          </a:p>
          <a:p>
            <a:pPr>
              <a:lnSpc>
                <a:spcPts val="2900"/>
              </a:lnSpc>
              <a:buFont typeface="Wingdings" pitchFamily="2" charset="2"/>
              <a:buChar char="v"/>
            </a:pPr>
            <a:r>
              <a:rPr lang="ru-RU" sz="2400" dirty="0" smtClean="0"/>
              <a:t>Развивать интерес к разным видам детского конструирования ; по образцу конкретному условию , собственному замыслу. </a:t>
            </a:r>
          </a:p>
          <a:p>
            <a:pPr>
              <a:lnSpc>
                <a:spcPts val="2900"/>
              </a:lnSpc>
              <a:buFont typeface="Wingdings" pitchFamily="2" charset="2"/>
              <a:buChar char="v"/>
            </a:pPr>
            <a:r>
              <a:rPr lang="ru-RU" sz="2400" dirty="0" smtClean="0"/>
              <a:t>Формировать элементарные математические представления / количество, величина, форма, ориентировка в пространстве , ориентировка во времени/ 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Содействовать становлению целостной картины мира как системы систем расширению кругозора.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Содействовать развитию свободного общения со взрослыми и детьми.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Развивать компоненты устойчивой речи . Практическое овладение детьми нормами речи в различных формах и видах детской деятельности  ( словарь, звуковая культура речи, грамматический строй речи)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Развивать первичные целостные представления , овладению литературной речью.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Развивать творческие способности ребенка в художественно – речевом , </a:t>
            </a:r>
            <a:r>
              <a:rPr lang="ru-RU" sz="2400" dirty="0" err="1" smtClean="0"/>
              <a:t>театрализованно</a:t>
            </a:r>
            <a:r>
              <a:rPr lang="ru-RU" sz="2400" dirty="0" smtClean="0"/>
              <a:t>  игровой деятельности.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ский сад\DSC015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D:\детский сад\DSC015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2" descr="D:\детский сад\DSC01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4038600" cy="3028950"/>
          </a:xfrm>
          <a:prstGeom prst="rect">
            <a:avLst/>
          </a:prstGeom>
          <a:noFill/>
        </p:spPr>
      </p:pic>
      <p:pic>
        <p:nvPicPr>
          <p:cNvPr id="9" name="Picture 3" descr="D:\детский сад\DSC01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детский сад\DSC016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38600" cy="3028950"/>
          </a:xfrm>
          <a:prstGeom prst="rect">
            <a:avLst/>
          </a:prstGeom>
          <a:noFill/>
        </p:spPr>
      </p:pic>
      <p:pic>
        <p:nvPicPr>
          <p:cNvPr id="2053" name="Picture 5" descr="D:\детский сад\DSC01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2" descr="D:\детский сад\DSC01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038600" cy="3028950"/>
          </a:xfrm>
          <a:prstGeom prst="rect">
            <a:avLst/>
          </a:prstGeom>
          <a:noFill/>
        </p:spPr>
      </p:pic>
      <p:pic>
        <p:nvPicPr>
          <p:cNvPr id="12" name="Picture 3" descr="D:\детский сад\DSC01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57187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Характеристика группы: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709160"/>
          </a:xfrm>
        </p:spPr>
        <p:txBody>
          <a:bodyPr>
            <a:normAutofit/>
          </a:bodyPr>
          <a:lstStyle/>
          <a:p>
            <a:r>
              <a:rPr lang="ru-RU" dirty="0" smtClean="0"/>
              <a:t>Возраст 3-4 года </a:t>
            </a:r>
          </a:p>
          <a:p>
            <a:r>
              <a:rPr lang="ru-RU" dirty="0" smtClean="0"/>
              <a:t>Списочный состав – 27 детей. </a:t>
            </a:r>
          </a:p>
          <a:p>
            <a:r>
              <a:rPr lang="ru-RU" dirty="0" smtClean="0"/>
              <a:t>Девочек – 16 </a:t>
            </a:r>
          </a:p>
          <a:p>
            <a:r>
              <a:rPr lang="ru-RU" dirty="0" smtClean="0"/>
              <a:t>Мальчиков – 11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img-fotki.yandex.ru/get/4810/cadi-1986.51b/0_8031e_84154e3b_X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214686"/>
            <a:ext cx="2928942" cy="260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детский сад\DSC016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038600" cy="3028950"/>
          </a:xfrm>
          <a:prstGeom prst="rect">
            <a:avLst/>
          </a:prstGeom>
          <a:noFill/>
        </p:spPr>
      </p:pic>
      <p:pic>
        <p:nvPicPr>
          <p:cNvPr id="3077" name="Picture 5" descr="D:\детский сад\DSC016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3" descr="D:\детский сад\DSC01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4038600" cy="3028950"/>
          </a:xfrm>
          <a:prstGeom prst="rect">
            <a:avLst/>
          </a:prstGeom>
          <a:noFill/>
        </p:spPr>
      </p:pic>
      <p:pic>
        <p:nvPicPr>
          <p:cNvPr id="12" name="Picture 4" descr="D:\детский сад\DSC016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smtClean="0"/>
              <a:t>Наши результаты: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/>
              <a:t>Дети узнают  некоторые жанры литературных произведений (сказка , рассказ , стихотворение). Проявляют интерес к книге  рассматривание иллюстраций , читают наизусть короткие стихи , рассказы. Проявляют наблюдательность по отношению к часто повторяющимся явлениям природы,  стремятся установить причинно следственные связи , обобщать свой первый практический опыт . Проявляют интерес к архитектурным объектам ( домам, мостам) , владеют представлениями о конструктивном материале  (куб , кирпичик , призма, пластина) . Умеют находить «один» «много» оформлять словами «длиннее – короче»  «шире – уже» . Находить геометрические фигуры называть их. Владеют элементарными коммуникативными навыками не только отвечать на вопросы но и задавать. Умеют пересказывать хорошо знакомые сказки , с помощью взрослого составлять рассказ по картине , описать игрушку. </a:t>
            </a:r>
            <a:endParaRPr lang="ru-RU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2400" dirty="0" smtClean="0"/>
              <a:t>Художественно – эстетическое направление  </a:t>
            </a:r>
          </a:p>
          <a:p>
            <a:pPr>
              <a:lnSpc>
                <a:spcPts val="3000"/>
              </a:lnSpc>
            </a:pPr>
            <a:r>
              <a:rPr lang="ru-RU" sz="2400" dirty="0" smtClean="0"/>
              <a:t>Образовательная область – Художественное творчество, музыка . </a:t>
            </a:r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Цель: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овладению умения передавать образы предметов и явлений окружающего мира : красками, карандашами, фломастерами. 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Правильно держать карандаш и кисть.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Подбирать цвет , развивать самостоятельность в выполнении рисунков по собственному замыслу. 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Лепить формы знакомых предметов , персонажей , пирамидки, колечки, фигуры состоящих из несколько частей. </a:t>
            </a:r>
          </a:p>
          <a:p>
            <a:pPr>
              <a:buFont typeface="Wingdings" pitchFamily="2" charset="2"/>
              <a:buChar char="v"/>
            </a:pPr>
            <a:endParaRPr lang="ru-RU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Раскладывать и наклеивать готовые формы , изображение из 2-3 частей.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Составлять узоры 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развитию художественного труда 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Развивать детское творчество.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овладению музыкально – художественной деятельностью.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Развивать интерес к музыкально – ритмической деятельности. 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тский сад\DSC016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D:\детский сад\DSC016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D:\детский сад\DSC01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D:\детский сад\DSC01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результаты: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В рисование  демонстрируют  хорошие знания материалов для работы. Знают контрастные цвета близкие по тональности. Владеют способами изображения предметов ,животных строить композиции. </a:t>
            </a:r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В лепке умеют вылепить фигурки птиц, животных, передать форму , величину отдельных частей лепного изделия ; украсить свою лепку декоративными   элементами или росписью. </a:t>
            </a:r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В аппликации  владеют способами выкладывания и наклеивания готовых форм. Освоили новый инструмент ножницы. Умеют резать ( прямолинейные , криволинейные вырезывания ) . Строить аппликационные композиции . В художественном труде проявляют интерес к свободной художественной деятельности лодочка, кораблик из бумаги .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Проявляют интерес к миру музыки , переживают чувства музыки  грустно , весело. Умеют самостоятельно петь и двигаться в хороводах , песнях – плясках. Проявляют интерес к музыкально – ритмическим движениям , овладели основными танцевальными движениями . Двигаться в соответствии с характером музыки передавать разные образы . Делают попытки сочинять в свободное время в детском саду и дома. </a:t>
            </a:r>
            <a:endParaRPr lang="ru-RU" sz="2400" dirty="0"/>
          </a:p>
        </p:txBody>
      </p:sp>
      <p:pic>
        <p:nvPicPr>
          <p:cNvPr id="4" name="Picture 4" descr="D:\детский сад\DSC01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286124"/>
            <a:ext cx="4038600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Результат освоения программы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900"/>
              </a:lnSpc>
              <a:buNone/>
            </a:pPr>
            <a:r>
              <a:rPr lang="ru-RU" sz="2000" dirty="0" smtClean="0"/>
              <a:t> </a:t>
            </a:r>
            <a:r>
              <a:rPr lang="ru-RU" dirty="0" smtClean="0"/>
              <a:t>Физическое – направление  </a:t>
            </a:r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                                            Начало года:              Конец года: </a:t>
            </a:r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Физическая культура  -          </a:t>
            </a:r>
          </a:p>
          <a:p>
            <a:pPr>
              <a:lnSpc>
                <a:spcPts val="2900"/>
              </a:lnSpc>
              <a:buNone/>
            </a:pPr>
            <a:endParaRPr lang="ru-RU" sz="2400" dirty="0" smtClean="0"/>
          </a:p>
          <a:p>
            <a:pPr>
              <a:lnSpc>
                <a:spcPts val="2900"/>
              </a:lnSpc>
              <a:buNone/>
            </a:pPr>
            <a:endParaRPr lang="ru-RU" sz="2400" dirty="0" smtClean="0"/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Здоровье - </a:t>
            </a:r>
            <a:endParaRPr lang="ru-RU" sz="2400" dirty="0"/>
          </a:p>
        </p:txBody>
      </p:sp>
      <p:sp>
        <p:nvSpPr>
          <p:cNvPr id="9" name="6-конечная звезда 8"/>
          <p:cNvSpPr/>
          <p:nvPr/>
        </p:nvSpPr>
        <p:spPr>
          <a:xfrm>
            <a:off x="3929058" y="2285992"/>
            <a:ext cx="1714512" cy="928694"/>
          </a:xfrm>
          <a:prstGeom prst="star6">
            <a:avLst>
              <a:gd name="adj" fmla="val 33244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С – 50% </a:t>
            </a:r>
          </a:p>
          <a:p>
            <a:pPr>
              <a:buNone/>
            </a:pPr>
            <a:r>
              <a:rPr lang="ru-RU" dirty="0" smtClean="0"/>
              <a:t>Н/С – 50% </a:t>
            </a:r>
          </a:p>
        </p:txBody>
      </p:sp>
      <p:sp>
        <p:nvSpPr>
          <p:cNvPr id="10" name="Пятно 1 9"/>
          <p:cNvSpPr/>
          <p:nvPr/>
        </p:nvSpPr>
        <p:spPr>
          <a:xfrm>
            <a:off x="2428860" y="3571876"/>
            <a:ext cx="2071702" cy="15716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С- 20% </a:t>
            </a:r>
            <a:endParaRPr lang="ru-RU" dirty="0"/>
          </a:p>
        </p:txBody>
      </p:sp>
      <p:sp>
        <p:nvSpPr>
          <p:cNvPr id="11" name="Пятно 1 10"/>
          <p:cNvSpPr/>
          <p:nvPr/>
        </p:nvSpPr>
        <p:spPr>
          <a:xfrm>
            <a:off x="6215074" y="2285992"/>
            <a:ext cx="2500330" cy="14287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С- 85% </a:t>
            </a:r>
          </a:p>
          <a:p>
            <a:pPr>
              <a:buNone/>
            </a:pPr>
            <a:r>
              <a:rPr lang="ru-RU" dirty="0" smtClean="0"/>
              <a:t>Н/С – 15%  </a:t>
            </a:r>
            <a:endParaRPr lang="ru-RU" dirty="0"/>
          </a:p>
        </p:txBody>
      </p:sp>
      <p:sp>
        <p:nvSpPr>
          <p:cNvPr id="12" name="12-конечная звезда 11"/>
          <p:cNvSpPr/>
          <p:nvPr/>
        </p:nvSpPr>
        <p:spPr>
          <a:xfrm>
            <a:off x="6215074" y="3857628"/>
            <a:ext cx="2357454" cy="107157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600" dirty="0" smtClean="0"/>
              <a:t>В/С – 100%</a:t>
            </a:r>
            <a:endParaRPr lang="ru-RU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r>
              <a:rPr lang="ru-RU" dirty="0" smtClean="0"/>
              <a:t>Социально – личностное направление </a:t>
            </a:r>
          </a:p>
          <a:p>
            <a:pPr>
              <a:buNone/>
            </a:pPr>
            <a:r>
              <a:rPr lang="ru-RU" dirty="0" smtClean="0"/>
              <a:t>Безопасность -        Начало года:           Конец года: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Социализация -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Труд - </a:t>
            </a:r>
            <a:endParaRPr lang="ru-RU" dirty="0"/>
          </a:p>
        </p:txBody>
      </p:sp>
      <p:sp>
        <p:nvSpPr>
          <p:cNvPr id="5" name="Пятно 1 4"/>
          <p:cNvSpPr/>
          <p:nvPr/>
        </p:nvSpPr>
        <p:spPr>
          <a:xfrm>
            <a:off x="2714612" y="1285860"/>
            <a:ext cx="2857520" cy="14287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С- 25% </a:t>
            </a:r>
          </a:p>
          <a:p>
            <a:r>
              <a:rPr lang="ru-RU" dirty="0" smtClean="0"/>
              <a:t>   Н/С- 35% </a:t>
            </a:r>
          </a:p>
          <a:p>
            <a:r>
              <a:rPr lang="ru-RU" dirty="0" smtClean="0"/>
              <a:t>    Н-40% </a:t>
            </a:r>
            <a:endParaRPr lang="ru-RU" dirty="0"/>
          </a:p>
        </p:txBody>
      </p:sp>
      <p:sp>
        <p:nvSpPr>
          <p:cNvPr id="6" name="Пятно 1 5"/>
          <p:cNvSpPr/>
          <p:nvPr/>
        </p:nvSpPr>
        <p:spPr>
          <a:xfrm>
            <a:off x="5929322" y="1357298"/>
            <a:ext cx="2500330" cy="15716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С- 30%  </a:t>
            </a:r>
          </a:p>
          <a:p>
            <a:r>
              <a:rPr lang="ru-RU" dirty="0" smtClean="0"/>
              <a:t>   Н/С- 35% </a:t>
            </a:r>
          </a:p>
          <a:p>
            <a:r>
              <a:rPr lang="ru-RU" dirty="0" smtClean="0"/>
              <a:t>      Н-35% </a:t>
            </a:r>
            <a:endParaRPr lang="ru-RU" dirty="0"/>
          </a:p>
        </p:txBody>
      </p:sp>
      <p:sp>
        <p:nvSpPr>
          <p:cNvPr id="7" name="Пятно 1 6"/>
          <p:cNvSpPr/>
          <p:nvPr/>
        </p:nvSpPr>
        <p:spPr>
          <a:xfrm>
            <a:off x="3428992" y="2428868"/>
            <a:ext cx="2143140" cy="15716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С- 15%  </a:t>
            </a:r>
          </a:p>
          <a:p>
            <a:r>
              <a:rPr lang="ru-RU" dirty="0" smtClean="0"/>
              <a:t> Н/С- 40% </a:t>
            </a:r>
          </a:p>
          <a:p>
            <a:r>
              <a:rPr lang="ru-RU" dirty="0" smtClean="0"/>
              <a:t>   Н-45% </a:t>
            </a:r>
            <a:endParaRPr lang="ru-RU" dirty="0"/>
          </a:p>
        </p:txBody>
      </p:sp>
      <p:sp>
        <p:nvSpPr>
          <p:cNvPr id="8" name="Пятно 1 7"/>
          <p:cNvSpPr/>
          <p:nvPr/>
        </p:nvSpPr>
        <p:spPr>
          <a:xfrm>
            <a:off x="6143636" y="2500306"/>
            <a:ext cx="2286016" cy="15716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С- 20%  </a:t>
            </a:r>
          </a:p>
          <a:p>
            <a:r>
              <a:rPr lang="ru-RU" dirty="0" smtClean="0"/>
              <a:t>  В/С- 10% </a:t>
            </a:r>
          </a:p>
          <a:p>
            <a:r>
              <a:rPr lang="ru-RU" dirty="0" smtClean="0"/>
              <a:t>  Н/С-65%  </a:t>
            </a:r>
          </a:p>
          <a:p>
            <a:r>
              <a:rPr lang="ru-RU" dirty="0" smtClean="0"/>
              <a:t>    Н- 5%</a:t>
            </a:r>
            <a:endParaRPr lang="ru-RU" dirty="0"/>
          </a:p>
        </p:txBody>
      </p:sp>
      <p:sp>
        <p:nvSpPr>
          <p:cNvPr id="9" name="Пятно 1 8"/>
          <p:cNvSpPr/>
          <p:nvPr/>
        </p:nvSpPr>
        <p:spPr>
          <a:xfrm>
            <a:off x="3428992" y="3857628"/>
            <a:ext cx="2071702" cy="12858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С- 80% </a:t>
            </a:r>
          </a:p>
          <a:p>
            <a:r>
              <a:rPr lang="ru-RU" dirty="0" smtClean="0"/>
              <a:t>Н- 20% </a:t>
            </a:r>
            <a:endParaRPr lang="ru-RU" dirty="0"/>
          </a:p>
        </p:txBody>
      </p:sp>
      <p:sp>
        <p:nvSpPr>
          <p:cNvPr id="10" name="Пятно 1 9"/>
          <p:cNvSpPr/>
          <p:nvPr/>
        </p:nvSpPr>
        <p:spPr>
          <a:xfrm>
            <a:off x="6143636" y="3857628"/>
            <a:ext cx="2428892" cy="12858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С- 80% </a:t>
            </a:r>
          </a:p>
          <a:p>
            <a:r>
              <a:rPr lang="ru-RU" dirty="0" smtClean="0"/>
              <a:t>     Н- 20% 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Познавательно- речевое направление </a:t>
            </a:r>
          </a:p>
          <a:p>
            <a:pPr>
              <a:buNone/>
            </a:pPr>
            <a:r>
              <a:rPr lang="ru-RU" dirty="0" smtClean="0"/>
              <a:t>Познание -             Начало года:            Конец года: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Коммуникация –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Чтение художественной литературы –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Пятно 1 3"/>
          <p:cNvSpPr/>
          <p:nvPr/>
        </p:nvSpPr>
        <p:spPr>
          <a:xfrm>
            <a:off x="3071802" y="1142984"/>
            <a:ext cx="2357454" cy="121444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Н/С – 30% </a:t>
            </a:r>
          </a:p>
          <a:p>
            <a:r>
              <a:rPr lang="ru-RU" dirty="0" smtClean="0"/>
              <a:t>   Н- 70% </a:t>
            </a:r>
            <a:endParaRPr lang="ru-RU" dirty="0"/>
          </a:p>
        </p:txBody>
      </p:sp>
      <p:sp>
        <p:nvSpPr>
          <p:cNvPr id="5" name="Пятно 1 4"/>
          <p:cNvSpPr/>
          <p:nvPr/>
        </p:nvSpPr>
        <p:spPr>
          <a:xfrm>
            <a:off x="5929322" y="1071546"/>
            <a:ext cx="2428892" cy="17859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В/С – 30%  </a:t>
            </a:r>
          </a:p>
          <a:p>
            <a:r>
              <a:rPr lang="ru-RU" dirty="0" smtClean="0"/>
              <a:t>   С- 45% </a:t>
            </a:r>
          </a:p>
          <a:p>
            <a:r>
              <a:rPr lang="ru-RU" dirty="0" smtClean="0"/>
              <a:t>  Н/С- 30% </a:t>
            </a:r>
          </a:p>
          <a:p>
            <a:r>
              <a:rPr lang="ru-RU" dirty="0" smtClean="0"/>
              <a:t>    Н- 15% 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3214678" y="2071678"/>
            <a:ext cx="2286016" cy="14287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С-25% </a:t>
            </a:r>
          </a:p>
          <a:p>
            <a:r>
              <a:rPr lang="ru-RU" dirty="0" smtClean="0"/>
              <a:t>Н-75%  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6143636" y="2428868"/>
            <a:ext cx="2428892" cy="164307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В/С-40% </a:t>
            </a:r>
          </a:p>
          <a:p>
            <a:r>
              <a:rPr lang="ru-RU" dirty="0" smtClean="0"/>
              <a:t>   С- 25% </a:t>
            </a:r>
          </a:p>
          <a:p>
            <a:r>
              <a:rPr lang="ru-RU" dirty="0" smtClean="0"/>
              <a:t>    Н-35% </a:t>
            </a:r>
          </a:p>
        </p:txBody>
      </p:sp>
      <p:sp>
        <p:nvSpPr>
          <p:cNvPr id="8" name="Пятно 1 7"/>
          <p:cNvSpPr/>
          <p:nvPr/>
        </p:nvSpPr>
        <p:spPr>
          <a:xfrm>
            <a:off x="3214678" y="4429132"/>
            <a:ext cx="2128846" cy="150019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Н/С -30% </a:t>
            </a:r>
          </a:p>
          <a:p>
            <a:r>
              <a:rPr lang="ru-RU" dirty="0" smtClean="0"/>
              <a:t>Н-70% 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6357950" y="3857628"/>
            <a:ext cx="2286016" cy="192882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С-40% </a:t>
            </a:r>
          </a:p>
          <a:p>
            <a:r>
              <a:rPr lang="ru-RU" dirty="0" smtClean="0"/>
              <a:t>  Н/С -30% </a:t>
            </a:r>
          </a:p>
          <a:p>
            <a:r>
              <a:rPr lang="ru-RU" dirty="0" smtClean="0"/>
              <a:t>   Н-30%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Программно – методическое обеспечение: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1. « Программа целостного , комплексного, интерактивного подхода к воспитанию дошкольника как индивидуальности» </a:t>
            </a:r>
          </a:p>
          <a:p>
            <a:pPr>
              <a:buNone/>
            </a:pPr>
            <a:r>
              <a:rPr lang="ru-RU" dirty="0" smtClean="0"/>
              <a:t>Н. М. Крылова   </a:t>
            </a:r>
          </a:p>
          <a:p>
            <a:pPr>
              <a:buNone/>
            </a:pPr>
            <a:r>
              <a:rPr lang="ru-RU" dirty="0" smtClean="0"/>
              <a:t>2. Парциальные программы и методические пособие: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«Театр физического развития и оздоровления детей дошкольного возраста»  Н.Н. </a:t>
            </a:r>
            <a:r>
              <a:rPr lang="ru-RU" dirty="0" err="1" smtClean="0"/>
              <a:t>Ефименко</a:t>
            </a:r>
            <a:r>
              <a:rPr lang="ru-RU" dirty="0" smtClean="0"/>
              <a:t>. Программа </a:t>
            </a:r>
            <a:r>
              <a:rPr lang="ru-RU" dirty="0" err="1" smtClean="0"/>
              <a:t>Линка</a:t>
            </a:r>
            <a:r>
              <a:rPr lang="ru-RU" dirty="0" smtClean="0"/>
              <a:t>- Пресс 1999г.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«Изобразительная деятельность в детском саду»   (Вторая младшая группа) И.А. Лыкова.                      Творческий центр /Сфера/ «Москва 2009г» 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«Конструирование в детском саду» З.В. </a:t>
            </a:r>
            <a:r>
              <a:rPr lang="ru-RU" dirty="0" err="1" smtClean="0"/>
              <a:t>Лиштван</a:t>
            </a:r>
            <a:r>
              <a:rPr lang="ru-RU" dirty="0" smtClean="0"/>
              <a:t>. Пособия для воспитателя. « Москва» Просвещение , 1981г.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r>
              <a:rPr lang="ru-RU" dirty="0" smtClean="0"/>
              <a:t>Художественно – эстетическое направление </a:t>
            </a:r>
          </a:p>
          <a:p>
            <a:pPr>
              <a:buNone/>
            </a:pPr>
            <a:r>
              <a:rPr lang="ru-RU" dirty="0" smtClean="0"/>
              <a:t>                                           </a:t>
            </a:r>
            <a:r>
              <a:rPr lang="ru-RU" sz="2400" dirty="0" smtClean="0"/>
              <a:t>Начало года:          Конец года:    </a:t>
            </a:r>
          </a:p>
          <a:p>
            <a:pPr>
              <a:buNone/>
            </a:pPr>
            <a:r>
              <a:rPr lang="ru-RU" sz="2400" dirty="0" smtClean="0"/>
              <a:t>Художественное творчество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Музыка - </a:t>
            </a:r>
            <a:endParaRPr lang="ru-RU" sz="2400" dirty="0"/>
          </a:p>
        </p:txBody>
      </p:sp>
      <p:sp>
        <p:nvSpPr>
          <p:cNvPr id="4" name="Пятно 1 3"/>
          <p:cNvSpPr/>
          <p:nvPr/>
        </p:nvSpPr>
        <p:spPr>
          <a:xfrm>
            <a:off x="4357686" y="1071546"/>
            <a:ext cx="2286016" cy="135732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Н/С -80% </a:t>
            </a:r>
          </a:p>
          <a:p>
            <a:r>
              <a:rPr lang="ru-RU" dirty="0" smtClean="0"/>
              <a:t>Н-20%  </a:t>
            </a:r>
          </a:p>
        </p:txBody>
      </p:sp>
      <p:sp>
        <p:nvSpPr>
          <p:cNvPr id="5" name="Пятно 1 4"/>
          <p:cNvSpPr/>
          <p:nvPr/>
        </p:nvSpPr>
        <p:spPr>
          <a:xfrm>
            <a:off x="6429388" y="1000108"/>
            <a:ext cx="2214578" cy="150019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С-75% </a:t>
            </a:r>
          </a:p>
          <a:p>
            <a:r>
              <a:rPr lang="ru-RU" dirty="0" smtClean="0"/>
              <a:t>  Н/С -10% </a:t>
            </a:r>
          </a:p>
          <a:p>
            <a:r>
              <a:rPr lang="ru-RU" dirty="0" smtClean="0"/>
              <a:t>    Н-15% 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4000496" y="2786058"/>
            <a:ext cx="2128846" cy="14287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Н/С -80% </a:t>
            </a:r>
          </a:p>
          <a:p>
            <a:r>
              <a:rPr lang="ru-RU" dirty="0" smtClean="0"/>
              <a:t>   Н-20%    </a:t>
            </a:r>
          </a:p>
        </p:txBody>
      </p:sp>
      <p:sp>
        <p:nvSpPr>
          <p:cNvPr id="7" name="Пятно 1 6"/>
          <p:cNvSpPr/>
          <p:nvPr/>
        </p:nvSpPr>
        <p:spPr>
          <a:xfrm>
            <a:off x="6500826" y="2500306"/>
            <a:ext cx="2214578" cy="171451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С-75% </a:t>
            </a:r>
          </a:p>
          <a:p>
            <a:r>
              <a:rPr lang="ru-RU" dirty="0" smtClean="0"/>
              <a:t>  Н/С -10% </a:t>
            </a:r>
          </a:p>
          <a:p>
            <a:r>
              <a:rPr lang="ru-RU" dirty="0" smtClean="0"/>
              <a:t>    Н-15%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Сравнительный анализ результатов мониторинга образовательного процесса на начало и конец года показал положительную динамику в уровне овладения необходимыми  умениями и навыками по образовательным областям . Наиболее высокие результаты дети показали в следующих образовательных областях : Здоровье, Физическая культура , Социализация . Музыка , Познание , Труд , Безопасность , Коммуникация, Чтение худ. литературы.  </a:t>
            </a:r>
          </a:p>
          <a:p>
            <a:pPr>
              <a:buNone/>
            </a:pPr>
            <a:r>
              <a:rPr lang="ru-RU" sz="2000" dirty="0" smtClean="0"/>
              <a:t>Меньше всего динамика заметна в овладении необходимыми умениями и навыками по такой образовательной деятельности как : Художественное творчество  предполагаемая причина  низкий уровень развития имеют дети часто  и длительно болеющие . Родители не используют краски и пластилин в совместной и самостоятельной деятельности с детьми дома . Полученные балы мы перевели в уровневой показатель , который позволил определить какому уровню низкому, среднему или высокому соответствует развитие на данном возрастном этапе. Знания и навыки , полученные детьми в ходе НОД необходимо закреплять и продолжать применять в разнообразных видах детской деятельности. </a:t>
            </a:r>
            <a:endParaRPr lang="ru-RU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900"/>
              </a:lnSpc>
            </a:pPr>
            <a:r>
              <a:rPr lang="ru-RU" sz="3600" dirty="0" smtClean="0"/>
              <a:t>Интересные события в жизни группы 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7472386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течении года мы старались разнообразить жизнь детей в группе , как можно больше насытить ее интересными  мероприятиями . </a:t>
            </a:r>
          </a:p>
          <a:p>
            <a:pPr>
              <a:buNone/>
            </a:pPr>
            <a:r>
              <a:rPr lang="ru-RU" sz="2400" dirty="0" smtClean="0"/>
              <a:t>В группе проводились занимательные проекты такие как : 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3429000"/>
            <a:ext cx="371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/>
              <a:t>День знаний» </a:t>
            </a:r>
          </a:p>
          <a:p>
            <a:pPr>
              <a:buNone/>
            </a:pPr>
            <a:r>
              <a:rPr lang="ru-RU" sz="2400" dirty="0" smtClean="0"/>
              <a:t>Тема : « Паровозик здоровья» </a:t>
            </a:r>
          </a:p>
          <a:p>
            <a:pPr>
              <a:buNone/>
            </a:pPr>
            <a:r>
              <a:rPr lang="ru-RU" sz="2400" dirty="0" smtClean="0"/>
              <a:t>Цель: Формирование у детей интереса и ценностного отношения к   Н.О.Д. физической культуре</a:t>
            </a:r>
            <a:endParaRPr lang="ru-RU" sz="2400" dirty="0"/>
          </a:p>
        </p:txBody>
      </p:sp>
      <p:pic>
        <p:nvPicPr>
          <p:cNvPr id="8" name="Picture 2" descr="H:\DSC005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71810"/>
            <a:ext cx="4500594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«масленица </a:t>
            </a:r>
            <a:r>
              <a:rPr lang="ru-RU" dirty="0" err="1" smtClean="0"/>
              <a:t>кривошейка</a:t>
            </a:r>
            <a:r>
              <a:rPr lang="ru-RU" dirty="0" smtClean="0"/>
              <a:t> встречаем тебя хорошенько» </a:t>
            </a:r>
          </a:p>
          <a:p>
            <a:pPr>
              <a:buNone/>
            </a:pPr>
            <a:r>
              <a:rPr lang="ru-RU" dirty="0" smtClean="0"/>
              <a:t>Цель : Формировать у детей понятие о русских народных традициях и обычаях о праздновании Масленицы; знакомить с русским народным </a:t>
            </a:r>
            <a:r>
              <a:rPr lang="ru-RU" dirty="0" err="1" smtClean="0"/>
              <a:t>фольклером</a:t>
            </a:r>
            <a:r>
              <a:rPr lang="ru-RU" dirty="0" smtClean="0"/>
              <a:t> воспитывать и побуждать интерес к истории и культуре России.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3" descr="H:\DSC0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643314"/>
            <a:ext cx="4899031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500042"/>
            <a:ext cx="4000528" cy="5626121"/>
          </a:xfrm>
        </p:spPr>
        <p:txBody>
          <a:bodyPr>
            <a:normAutofit/>
          </a:bodyPr>
          <a:lstStyle/>
          <a:p>
            <a:pPr>
              <a:lnSpc>
                <a:spcPts val="2900"/>
              </a:lnSpc>
              <a:buNone/>
            </a:pPr>
            <a:r>
              <a:rPr lang="ru-RU" sz="2000" dirty="0" smtClean="0"/>
              <a:t>Творческий проект посвященный              «Дню Матери» </a:t>
            </a:r>
          </a:p>
          <a:p>
            <a:pPr>
              <a:lnSpc>
                <a:spcPts val="2900"/>
              </a:lnSpc>
              <a:buNone/>
            </a:pPr>
            <a:r>
              <a:rPr lang="ru-RU" sz="2000" dirty="0" smtClean="0"/>
              <a:t>Цель: Формировать у детей целостное представление образа матери – хранительницы домашнего очага,  играющей большую роль в жизни каждого человека. Углублять знания детей о культуре и традициях семейных взаимоотношений.</a:t>
            </a:r>
            <a:endParaRPr lang="ru-RU" sz="2000" dirty="0"/>
          </a:p>
        </p:txBody>
      </p:sp>
      <p:pic>
        <p:nvPicPr>
          <p:cNvPr id="1026" name="Picture 2" descr="D:\детский сад\DSC013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642918"/>
            <a:ext cx="4400552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14356"/>
            <a:ext cx="4038600" cy="5411807"/>
          </a:xfrm>
        </p:spPr>
        <p:txBody>
          <a:bodyPr>
            <a:noAutofit/>
          </a:bodyPr>
          <a:lstStyle/>
          <a:p>
            <a:pPr>
              <a:lnSpc>
                <a:spcPts val="2900"/>
              </a:lnSpc>
              <a:buNone/>
            </a:pPr>
            <a:r>
              <a:rPr lang="ru-RU" sz="2400" dirty="0" smtClean="0"/>
              <a:t>Познавательно – игровой проект на тему : </a:t>
            </a:r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«Авто – зебра к нам пришла»  </a:t>
            </a:r>
          </a:p>
          <a:p>
            <a:pPr>
              <a:lnSpc>
                <a:spcPts val="2900"/>
              </a:lnSpc>
              <a:buNone/>
            </a:pPr>
            <a:r>
              <a:rPr lang="ru-RU" sz="2400" dirty="0" smtClean="0"/>
              <a:t>Цель: Создать условия для обогащения детей знаниями о безопасном поведении на дороге, способствовать формированию соответствующей модели поведения, через различные виды деятельности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571481"/>
            <a:ext cx="4038600" cy="5357850"/>
          </a:xfrm>
        </p:spPr>
        <p:txBody>
          <a:bodyPr>
            <a:noAutofit/>
          </a:bodyPr>
          <a:lstStyle/>
          <a:p>
            <a:pPr>
              <a:lnSpc>
                <a:spcPts val="2800"/>
              </a:lnSpc>
              <a:buNone/>
            </a:pPr>
            <a:r>
              <a:rPr lang="ru-RU" sz="2000" dirty="0" smtClean="0"/>
              <a:t>Творческий проект на тему:                                   «Слава Отечеству»  </a:t>
            </a:r>
          </a:p>
          <a:p>
            <a:pPr>
              <a:lnSpc>
                <a:spcPts val="2800"/>
              </a:lnSpc>
              <a:buNone/>
            </a:pPr>
            <a:r>
              <a:rPr lang="ru-RU" sz="2000" dirty="0" smtClean="0"/>
              <a:t>Цель: Дать понятия о празднике День Защитника отечества . Воспитывать любовь и уважение к защитникам родины . Формировать у детей патриотические чувства. </a:t>
            </a:r>
          </a:p>
          <a:p>
            <a:pPr>
              <a:lnSpc>
                <a:spcPts val="2800"/>
              </a:lnSpc>
              <a:buNone/>
            </a:pPr>
            <a:r>
              <a:rPr lang="ru-RU" sz="2000" dirty="0" smtClean="0"/>
              <a:t>Творческий проект на тему:       «Неделя Памяти» </a:t>
            </a:r>
          </a:p>
          <a:p>
            <a:pPr>
              <a:lnSpc>
                <a:spcPts val="2800"/>
              </a:lnSpc>
              <a:buNone/>
            </a:pPr>
            <a:r>
              <a:rPr lang="ru-RU" sz="2000" dirty="0" smtClean="0"/>
              <a:t>Цель: Дать детям представления о значении победы нашего народа в Великой Отечественной войне.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 ходе этих проектов дети узнали много нового , вместе с родителями активно участвовали в поиске нужной информации , делились этой информацией с детьми других групп. 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4" name="Picture 2" descr="D:\детский сад\DSC01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0240"/>
            <a:ext cx="4038600" cy="3857652"/>
          </a:xfrm>
          <a:prstGeom prst="rect">
            <a:avLst/>
          </a:prstGeom>
          <a:noFill/>
        </p:spPr>
      </p:pic>
      <p:pic>
        <p:nvPicPr>
          <p:cNvPr id="5" name="Picture 3" descr="D:\детский сад\DSC01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00240"/>
            <a:ext cx="4038600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85728"/>
            <a:ext cx="3008313" cy="5840435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</a:pPr>
            <a:r>
              <a:rPr lang="ru-RU" sz="2400" dirty="0" smtClean="0"/>
              <a:t>Также  в детском саду  проходили праздники « День смеха»  « прощание с елочкой»                          « о чём нам осень рассказала»                         «День – здоровья»    «Олимпиада – Сочи- 2014» « мама – солнце свет»  « Нашему садику 30 лет» </a:t>
            </a:r>
            <a:endParaRPr lang="ru-RU" sz="2400" dirty="0"/>
          </a:p>
        </p:txBody>
      </p:sp>
      <p:pic>
        <p:nvPicPr>
          <p:cNvPr id="2050" name="Picture 2" descr="H:\DSC005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85728"/>
            <a:ext cx="4540246" cy="3071834"/>
          </a:xfrm>
          <a:prstGeom prst="rect">
            <a:avLst/>
          </a:prstGeom>
          <a:noFill/>
        </p:spPr>
      </p:pic>
      <p:pic>
        <p:nvPicPr>
          <p:cNvPr id="6" name="Picture 2" descr="D:\детский сад\DSC01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435771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тский сад\DSC014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85795"/>
            <a:ext cx="4040188" cy="3643337"/>
          </a:xfrm>
          <a:prstGeom prst="rect">
            <a:avLst/>
          </a:prstGeom>
          <a:noFill/>
        </p:spPr>
      </p:pic>
      <p:pic>
        <p:nvPicPr>
          <p:cNvPr id="4100" name="Picture 4" descr="D:\детский сад\DSC0145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785795"/>
            <a:ext cx="4041775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Новые инновационные формы работы с родителями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2062"/>
          </a:xfrm>
        </p:spPr>
        <p:txBody>
          <a:bodyPr>
            <a:normAutofit/>
          </a:bodyPr>
          <a:lstStyle/>
          <a:p>
            <a:pPr>
              <a:lnSpc>
                <a:spcPts val="2200"/>
              </a:lnSpc>
              <a:buNone/>
            </a:pPr>
            <a:r>
              <a:rPr lang="ru-RU" sz="2000" dirty="0" smtClean="0"/>
              <a:t>В своей работе мы используем различные формы сотрудничества / как традиционные так и нетрадиционные / . </a:t>
            </a:r>
          </a:p>
          <a:p>
            <a:pPr>
              <a:lnSpc>
                <a:spcPts val="2200"/>
              </a:lnSpc>
              <a:buFont typeface="Wingdings" pitchFamily="2" charset="2"/>
              <a:buChar char="v"/>
            </a:pPr>
            <a:r>
              <a:rPr lang="ru-RU" sz="2000" dirty="0" smtClean="0"/>
              <a:t>Информационно – аналитические : анкетирование , тестирование , почта доверия , вопросы – ответы. </a:t>
            </a:r>
          </a:p>
          <a:p>
            <a:pPr>
              <a:lnSpc>
                <a:spcPts val="2200"/>
              </a:lnSpc>
              <a:buFont typeface="Wingdings" pitchFamily="2" charset="2"/>
              <a:buChar char="v"/>
            </a:pPr>
            <a:r>
              <a:rPr lang="ru-RU" sz="2000" dirty="0" smtClean="0"/>
              <a:t>Наглядно – информационные : стенды, альбомы, папки – передвижки, фото – выставки, библиотека – передвижка, дни открытых дверей , групповой интернет. </a:t>
            </a:r>
          </a:p>
          <a:p>
            <a:pPr>
              <a:lnSpc>
                <a:spcPts val="2200"/>
              </a:lnSpc>
              <a:buFont typeface="Wingdings" pitchFamily="2" charset="2"/>
              <a:buChar char="v"/>
            </a:pPr>
            <a:r>
              <a:rPr lang="ru-RU" sz="2000" dirty="0" smtClean="0"/>
              <a:t>Познавательные : родительские собрания , консультирование , беседы, дискуссии , семинары – практикумы,  круглые столы, родительские гостиные , совместное создание развивающей среды. </a:t>
            </a:r>
          </a:p>
          <a:p>
            <a:pPr>
              <a:lnSpc>
                <a:spcPts val="2200"/>
              </a:lnSpc>
              <a:buFont typeface="Wingdings" pitchFamily="2" charset="2"/>
              <a:buChar char="v"/>
            </a:pPr>
            <a:r>
              <a:rPr lang="ru-RU" sz="2000" dirty="0" err="1" smtClean="0"/>
              <a:t>Досуговые</a:t>
            </a:r>
            <a:r>
              <a:rPr lang="ru-RU" sz="2000" dirty="0" smtClean="0"/>
              <a:t> : открытые просмотры детской деятельности , семейные праздники и развлечения , дни здоровья , экскурсии , творческие конкурсы , выпуск семейных  газет и журналов , совместные проекты. 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6644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«Сказочные лабиринты игры» Игровая технология интеллектуально – творческого развития детей 3 -7 лет»  В.В. </a:t>
            </a:r>
            <a:r>
              <a:rPr lang="ru-RU" sz="2400" dirty="0" err="1" smtClean="0"/>
              <a:t>Воскобович</a:t>
            </a:r>
            <a:r>
              <a:rPr lang="ru-RU" sz="2400" dirty="0" smtClean="0"/>
              <a:t> ,                                                                                  Т.Г. </a:t>
            </a:r>
            <a:r>
              <a:rPr lang="ru-RU" sz="2400" dirty="0" err="1" smtClean="0"/>
              <a:t>Харько</a:t>
            </a:r>
            <a:r>
              <a:rPr lang="ru-RU" sz="2400" dirty="0" smtClean="0"/>
              <a:t> . Санкт – Петербург , 2007г.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«Игровая и театральная деятельность» С.Л. Новосёлова. «Игра дошкольника» , Пособия для воспитателя ,  Москва , Просвещение , 1989г. 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«Экологическое воспитание». С.Н. Николаева  «Методика экологического воспитания дошкольников» . Издательство центр , «Академия» , 2001г. 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Мы стараемся прививать детям любовь и уважения к членам семьи. С помощью различных мероприятий мы стараемся еще больше объединить родителей со своими детьми. 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В группе оформлен семейный фотоальбом «Наша дружная семья» , где помещены фотографии семей всех воспитанников. 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/>
              <a:t>Проводится большая работа по проектной деятельности . В совместной работе с родителями и детьми созданы такие проекты как: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Генеалогическое древо.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Папа , мама я – спортивная семья.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Эксперименты дома и на улице.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Авто зебра к нам пришла /ПДД/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Традиции в моей семье. </a:t>
            </a:r>
          </a:p>
          <a:p>
            <a:pPr>
              <a:buNone/>
            </a:pPr>
            <a:r>
              <a:rPr lang="ru-RU" sz="2000" dirty="0" smtClean="0"/>
              <a:t>Большой интерес  вызывает совместная продуктивная деятельность родителей и детей: выставка поделок «Новогодняя игрушка нашей семьи» «Дары осени» «Олимпиада Сочи – 2014» «ПДД глазами родителей» </a:t>
            </a:r>
          </a:p>
          <a:p>
            <a:pPr>
              <a:buNone/>
            </a:pPr>
            <a:r>
              <a:rPr lang="ru-RU" sz="2000" dirty="0" smtClean="0"/>
              <a:t>Родители с удовольствием участвуют в таких формах работы которые уже становятся традиционными , вызывают огромный интерес детей и желание мам и пап заниматься со своими детьми творчеством .  </a:t>
            </a:r>
            <a:endParaRPr lang="ru-RU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Была выпущена фотогазета «Так мы живем» в которой рассказывается о жизни детей в Д/С. </a:t>
            </a:r>
          </a:p>
          <a:p>
            <a:pPr>
              <a:buNone/>
            </a:pPr>
            <a:r>
              <a:rPr lang="ru-RU" sz="2000" dirty="0" smtClean="0"/>
              <a:t>Важное место в работе с родителями занимают родительские собрания: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 Знакомство с программой Н.М. Крыловой «Детский сад – дом радости»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« Будем дружно вместе жить»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«Здоровье это жизнь»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«Как повзрослели , чему научились за год»  </a:t>
            </a:r>
          </a:p>
          <a:p>
            <a:pPr>
              <a:buNone/>
            </a:pPr>
            <a:r>
              <a:rPr lang="ru-RU" sz="2000" dirty="0" smtClean="0"/>
              <a:t>Собрание всегда проходят не в традиционной форме. На них обсуждались задачи на учебный год , результаты образовательной работы, вопросы физического воспитания и проблемы летнего оздоровительного периода , а также другие вопросы интересующие родителей. </a:t>
            </a:r>
          </a:p>
          <a:p>
            <a:pPr>
              <a:buNone/>
            </a:pPr>
            <a:r>
              <a:rPr lang="ru-RU" sz="2000" dirty="0" smtClean="0"/>
              <a:t>Была составлена система консультации проводились индивидуально или для подгруппы родителей. В течении года проведены консультации на темы: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«</a:t>
            </a:r>
            <a:r>
              <a:rPr lang="ru-RU" sz="2000" dirty="0" err="1" smtClean="0"/>
              <a:t>Портфолио</a:t>
            </a:r>
            <a:r>
              <a:rPr lang="ru-RU" sz="2000" dirty="0" smtClean="0"/>
              <a:t> дошкольника»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«Роль сюжетной игры в развитии детей дошкольного возраста» </a:t>
            </a:r>
          </a:p>
          <a:p>
            <a:pPr>
              <a:buFont typeface="Wingdings" pitchFamily="2" charset="2"/>
              <a:buChar char="ü"/>
            </a:pPr>
            <a:endParaRPr lang="ru-RU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Обновление предметно – развивающей среды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235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В группе созданы условия для взаимодействия детей с воспитателем и друг с другом . Мы стараемся обогатить среду такими элементами которые бы стимулировали познавательную , развивающую , двигательную  деятельность. Предметно – развивающая среда группы максимально приближена к интересам и потребностям каждого дошкольника. Ребенок имеет возможность заниматься любым делом как самостоятельно так и выбранном им коллективе. В течении года развивающая среда пополнилась играми: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Дидактическими :  собери «Пароход» «Машину» «Самолет» «Курочку»  «Трактор» «Рак»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 smtClean="0"/>
              <a:t>Пазлами</a:t>
            </a:r>
            <a:r>
              <a:rPr lang="ru-RU" sz="20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Игры для грамматического строя речи: «Подбери одежду кукле»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Детские книги по программе и любимые книги детей.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Игры для развития мелкой моторики кисти рук, речь, математика шнуровки: «Пароход» «Пуговицы» «Лабиринты на магните» «Божья коровка» «Веселый счет» </a:t>
            </a:r>
            <a:endParaRPr lang="ru-RU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етский сад\DSC01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015317" cy="3000375"/>
          </a:xfrm>
          <a:prstGeom prst="rect">
            <a:avLst/>
          </a:prstGeom>
          <a:noFill/>
        </p:spPr>
      </p:pic>
      <p:pic>
        <p:nvPicPr>
          <p:cNvPr id="5" name="Picture 2" descr="D:\детский сад\DSC01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7"/>
            <a:ext cx="4040188" cy="2928958"/>
          </a:xfrm>
          <a:prstGeom prst="rect">
            <a:avLst/>
          </a:prstGeom>
          <a:noFill/>
        </p:spPr>
      </p:pic>
      <p:pic>
        <p:nvPicPr>
          <p:cNvPr id="6" name="Picture 3" descr="D:\детский сад\DSC015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4041775" cy="3031331"/>
          </a:xfrm>
          <a:prstGeom prst="rect">
            <a:avLst/>
          </a:prstGeom>
          <a:noFill/>
        </p:spPr>
      </p:pic>
      <p:pic>
        <p:nvPicPr>
          <p:cNvPr id="7" name="Picture 4" descr="D:\детский сад\DSC015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тский сад\DSC01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D:\детский сад\DSC01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D:\детский сад\DSC0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57187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-15495"/>
          <a:ext cx="8229600" cy="66731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15130"/>
                <a:gridCol w="714380"/>
                <a:gridCol w="900090"/>
              </a:tblGrid>
              <a:tr h="66124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Результаты изучения интегративных качеств дошкольников за 2013 -2014г.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Н.Г.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К.Г.</a:t>
                      </a:r>
                      <a:endParaRPr lang="ru-RU" sz="1600" dirty="0"/>
                    </a:p>
                  </a:txBody>
                  <a:tcPr/>
                </a:tc>
              </a:tr>
              <a:tr h="77316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1) Физически развитый , овладевший основными культурно – гигиеническими навыками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  8%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12.9%</a:t>
                      </a:r>
                      <a:endParaRPr lang="ru-RU" sz="1600" dirty="0"/>
                    </a:p>
                  </a:txBody>
                  <a:tcPr/>
                </a:tc>
              </a:tr>
              <a:tr h="77316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2)Любознательный , активный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2.5%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3.5%</a:t>
                      </a:r>
                      <a:endParaRPr lang="ru-RU" sz="1600" dirty="0"/>
                    </a:p>
                  </a:txBody>
                  <a:tcPr/>
                </a:tc>
              </a:tr>
              <a:tr h="447948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3) Эмоционально отзывчивый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1.6%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13.2%</a:t>
                      </a:r>
                      <a:endParaRPr lang="ru-RU" sz="1600" dirty="0"/>
                    </a:p>
                  </a:txBody>
                  <a:tcPr/>
                </a:tc>
              </a:tr>
              <a:tr h="77316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4)Овладевший средствами общения и способами взаимодействия со взрослыми и сверстниками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3%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4.2%</a:t>
                      </a:r>
                      <a:endParaRPr lang="ru-RU" sz="1600" dirty="0"/>
                    </a:p>
                  </a:txBody>
                  <a:tcPr/>
                </a:tc>
              </a:tr>
              <a:tr h="77316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5) Способный управлять своим поведением и планировать свои действия</a:t>
                      </a:r>
                      <a:r>
                        <a:rPr lang="ru-RU" sz="1600" baseline="0" dirty="0" smtClean="0"/>
                        <a:t> . Соблюдать элементарные нормы и правила поведения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 3%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3.6%</a:t>
                      </a:r>
                      <a:endParaRPr lang="ru-RU" sz="1600" dirty="0"/>
                    </a:p>
                  </a:txBody>
                  <a:tcPr/>
                </a:tc>
              </a:tr>
              <a:tr h="691503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6)Способный решать интеллектуальные и личностные задачи адекватные возрасту 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  4%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8.2%</a:t>
                      </a:r>
                      <a:endParaRPr lang="ru-RU" sz="1600" dirty="0"/>
                    </a:p>
                  </a:txBody>
                  <a:tcPr/>
                </a:tc>
              </a:tr>
              <a:tr h="447948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7)Овладевший универсальными предпосылками учебной деятельности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3%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3.6%</a:t>
                      </a:r>
                      <a:endParaRPr lang="ru-RU" sz="1600" dirty="0"/>
                    </a:p>
                  </a:txBody>
                  <a:tcPr/>
                </a:tc>
              </a:tr>
              <a:tr h="447948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8)Имеющий первичные представления о себе , обществе, мире , природе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3%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 3.6%</a:t>
                      </a:r>
                      <a:endParaRPr lang="ru-RU" sz="1600" dirty="0"/>
                    </a:p>
                  </a:txBody>
                  <a:tcPr/>
                </a:tc>
              </a:tr>
              <a:tr h="4479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9) Овладевший умениями и навыками, необходимыми для осуществления различных видов </a:t>
                      </a:r>
                      <a:r>
                        <a:rPr lang="ru-RU" sz="1400" baseline="0" dirty="0" smtClean="0"/>
                        <a:t> деятельности.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8% </a:t>
                      </a:r>
                      <a:endParaRPr lang="ru-RU" dirty="0"/>
                    </a:p>
                  </a:txBody>
                  <a:tcPr/>
                </a:tc>
              </a:tr>
              <a:tr h="350554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Итоговый результат 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36%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Самообразование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52128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  <a:buNone/>
            </a:pPr>
            <a:r>
              <a:rPr lang="ru-RU" sz="2000" dirty="0" smtClean="0"/>
              <a:t>В мае 2014г. На базе нашего МБДОУ№59 «Лакомка» мы прослушали авторский семинар Е.Е. </a:t>
            </a:r>
            <a:r>
              <a:rPr lang="ru-RU" sz="2000" dirty="0" err="1" smtClean="0"/>
              <a:t>Качемасова</a:t>
            </a:r>
            <a:r>
              <a:rPr lang="ru-RU" sz="2000" dirty="0" smtClean="0"/>
              <a:t> , Е.И. Касаткина объем 16 часов по проблеме :  </a:t>
            </a:r>
          </a:p>
          <a:p>
            <a:pPr>
              <a:lnSpc>
                <a:spcPts val="2000"/>
              </a:lnSpc>
              <a:buNone/>
            </a:pPr>
            <a:r>
              <a:rPr lang="ru-RU" sz="2000" dirty="0" smtClean="0"/>
              <a:t>«Технология реализации  примерной основной образовательной программы « Мир открытий» в соответствии с требованиями федерального государственного образовательного стандарта дошкольного образования»  </a:t>
            </a:r>
          </a:p>
          <a:p>
            <a:pPr>
              <a:lnSpc>
                <a:spcPts val="2000"/>
              </a:lnSpc>
              <a:buNone/>
            </a:pP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428992" y="3929066"/>
            <a:ext cx="207170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     Источники самообразования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43042" y="2786058"/>
            <a:ext cx="170021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  <a:buNone/>
            </a:pPr>
            <a:r>
              <a:rPr lang="ru-RU" dirty="0" smtClean="0"/>
              <a:t>Семинары </a:t>
            </a:r>
          </a:p>
          <a:p>
            <a:pPr>
              <a:lnSpc>
                <a:spcPts val="1700"/>
              </a:lnSpc>
              <a:buNone/>
            </a:pPr>
            <a:r>
              <a:rPr lang="ru-RU" dirty="0" smtClean="0"/>
              <a:t>Конференции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43306" y="2714620"/>
            <a:ext cx="150019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   интернет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15074" y="3357562"/>
            <a:ext cx="71438" cy="71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72132" y="2786058"/>
            <a:ext cx="17145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buNone/>
            </a:pPr>
            <a:r>
              <a:rPr lang="ru-RU" dirty="0" smtClean="0"/>
              <a:t>видео </a:t>
            </a:r>
          </a:p>
          <a:p>
            <a:pPr>
              <a:lnSpc>
                <a:spcPts val="900"/>
              </a:lnSpc>
              <a:buNone/>
            </a:pPr>
            <a:r>
              <a:rPr lang="ru-RU" dirty="0" smtClean="0"/>
              <a:t>                                   аудио </a:t>
            </a:r>
          </a:p>
          <a:p>
            <a:pPr>
              <a:lnSpc>
                <a:spcPts val="900"/>
              </a:lnSpc>
              <a:buNone/>
            </a:pPr>
            <a:r>
              <a:rPr lang="ru-RU" dirty="0" smtClean="0"/>
              <a:t>                                   информация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728" y="3929066"/>
            <a:ext cx="15716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Мастер класс 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29322" y="3929066"/>
            <a:ext cx="164307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Телевидение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71604" y="5143512"/>
            <a:ext cx="184309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Газеты журналы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43306" y="5143512"/>
            <a:ext cx="164307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литература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786050" y="3714752"/>
            <a:ext cx="642942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4" idx="1"/>
          </p:cNvCxnSpPr>
          <p:nvPr/>
        </p:nvCxnSpPr>
        <p:spPr>
          <a:xfrm>
            <a:off x="2786050" y="4214818"/>
            <a:ext cx="642942" cy="171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4" idx="2"/>
          </p:cNvCxnSpPr>
          <p:nvPr/>
        </p:nvCxnSpPr>
        <p:spPr>
          <a:xfrm rot="16200000" flipV="1">
            <a:off x="4439837" y="4868472"/>
            <a:ext cx="300046" cy="250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 flipV="1">
            <a:off x="3286116" y="4929198"/>
            <a:ext cx="357190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12" idx="1"/>
          </p:cNvCxnSpPr>
          <p:nvPr/>
        </p:nvCxnSpPr>
        <p:spPr>
          <a:xfrm>
            <a:off x="5214942" y="4357694"/>
            <a:ext cx="714380" cy="28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 flipV="1">
            <a:off x="5286380" y="3714752"/>
            <a:ext cx="428628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6" idx="2"/>
            <a:endCxn id="4" idx="0"/>
          </p:cNvCxnSpPr>
          <p:nvPr/>
        </p:nvCxnSpPr>
        <p:spPr>
          <a:xfrm rot="16200000" flipH="1">
            <a:off x="4279101" y="3743324"/>
            <a:ext cx="300046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5572132" y="5143512"/>
            <a:ext cx="18573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Курсы повышения квалификации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500694" y="4786322"/>
            <a:ext cx="500066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71480"/>
            <a:ext cx="8229600" cy="57807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Фамилия Имя Отчество: Духова Марина Викторовна. </a:t>
            </a:r>
          </a:p>
          <a:p>
            <a:pPr>
              <a:buNone/>
            </a:pPr>
            <a:r>
              <a:rPr lang="ru-RU" sz="2400" dirty="0" smtClean="0"/>
              <a:t>Должность: воспитатель </a:t>
            </a:r>
          </a:p>
          <a:p>
            <a:pPr>
              <a:buNone/>
            </a:pPr>
            <a:r>
              <a:rPr lang="ru-RU" sz="2400" dirty="0" smtClean="0"/>
              <a:t>Образование : высшее </a:t>
            </a:r>
          </a:p>
          <a:p>
            <a:pPr>
              <a:buNone/>
            </a:pPr>
            <a:r>
              <a:rPr lang="ru-RU" sz="2400" dirty="0" smtClean="0"/>
              <a:t>Квалификация :  первая категория. </a:t>
            </a:r>
          </a:p>
          <a:p>
            <a:pPr>
              <a:buNone/>
            </a:pPr>
            <a:r>
              <a:rPr lang="ru-RU" sz="2400" dirty="0" smtClean="0"/>
              <a:t>Педагогический стаж: 25 лет </a:t>
            </a:r>
          </a:p>
          <a:p>
            <a:pPr>
              <a:buNone/>
            </a:pPr>
            <a:r>
              <a:rPr lang="ru-RU" sz="2400" dirty="0" smtClean="0"/>
              <a:t>В данном учреждении : 27 лет </a:t>
            </a:r>
          </a:p>
          <a:p>
            <a:pPr>
              <a:buNone/>
            </a:pPr>
            <a:r>
              <a:rPr lang="ru-RU" sz="2400" dirty="0" smtClean="0"/>
              <a:t>Приоритетное направление моей деятельности  « Детское экспериментирование как средство развития личности» Цель работы: Создание условий для формирования основ целостного мировидения детей дошкольного возраста средствами физического эксперимента . Развития бережного отношения к окружающему миру.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595219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500430" y="3286124"/>
            <a:ext cx="164307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   Задачи     </a:t>
            </a:r>
          </a:p>
        </p:txBody>
      </p:sp>
      <p:sp>
        <p:nvSpPr>
          <p:cNvPr id="5" name="Овал 4"/>
          <p:cNvSpPr/>
          <p:nvPr/>
        </p:nvSpPr>
        <p:spPr>
          <a:xfrm>
            <a:off x="1500166" y="714356"/>
            <a:ext cx="2571768" cy="1628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Расширять словарный запас 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71472" y="2357430"/>
            <a:ext cx="2714644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   Знакомить с        различными    свойствами    веществ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00034" y="3786190"/>
            <a:ext cx="3143272" cy="1714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None/>
            </a:pPr>
            <a:r>
              <a:rPr lang="ru-RU" dirty="0" smtClean="0"/>
              <a:t>Расширять представления детей о физических свойствах окружающего мира.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428728" y="5357826"/>
            <a:ext cx="2643206" cy="1500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None/>
            </a:pPr>
            <a:r>
              <a:rPr lang="ru-RU" dirty="0" smtClean="0"/>
              <a:t>   Воспитывать    бережное отношение к    природе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643438" y="785794"/>
            <a:ext cx="2500330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None/>
            </a:pPr>
            <a:r>
              <a:rPr lang="ru-RU" dirty="0" smtClean="0"/>
              <a:t>Прививать интерес к экспериментальной деятельности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5572132" y="2428868"/>
            <a:ext cx="2714644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None/>
            </a:pPr>
            <a:r>
              <a:rPr lang="ru-RU" dirty="0" smtClean="0"/>
              <a:t>Развивать мышление интерес к неживой природе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286380" y="3857628"/>
            <a:ext cx="3286148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600"/>
              </a:lnSpc>
              <a:buNone/>
            </a:pPr>
            <a:r>
              <a:rPr lang="ru-RU" dirty="0" smtClean="0"/>
              <a:t>Вызвать радость от открытии  полученных  из опытов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572000" y="5286388"/>
            <a:ext cx="2928958" cy="15716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None/>
            </a:pPr>
            <a:r>
              <a:rPr lang="ru-RU" dirty="0" smtClean="0"/>
              <a:t>Развивать познавательный интерес ребенка в процессе экспериментирования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28604"/>
            <a:ext cx="8215370" cy="59236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Изучила литературу по теме а также статьи в сети интернет.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Волшебница -вода  Н.А. Рыжова М, 1997г.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Сборник развивающих игр с водой и песком для дошкольников, С-П 2010г.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Ж-Л « Воспитатель» №9 , 2009г. Статья </a:t>
            </a:r>
            <a:r>
              <a:rPr lang="ru-RU" sz="2000" dirty="0" err="1" smtClean="0"/>
              <a:t>Посашковой</a:t>
            </a:r>
            <a:r>
              <a:rPr lang="ru-RU" sz="2000" dirty="0" smtClean="0"/>
              <a:t> Л.А. «Экспериментальная деятельность детей в Д/С»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Изучаем окружающий мир с увлечением Л.И. </a:t>
            </a:r>
            <a:r>
              <a:rPr lang="ru-RU" sz="2000" dirty="0" err="1" smtClean="0"/>
              <a:t>Гайдина</a:t>
            </a:r>
            <a:r>
              <a:rPr lang="ru-RU" sz="2000" dirty="0" smtClean="0"/>
              <a:t> , М,2007г.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Детское экспериментирование Куликовская И.Э., М, 2005г. </a:t>
            </a:r>
          </a:p>
          <a:p>
            <a:pPr>
              <a:buNone/>
            </a:pPr>
            <a:r>
              <a:rPr lang="ru-RU" sz="2000" dirty="0" smtClean="0"/>
              <a:t>Проводила консультации для родителей о  « Детском экспериментировании детей в Д/С и дома» </a:t>
            </a:r>
          </a:p>
          <a:p>
            <a:pPr>
              <a:buNone/>
            </a:pPr>
            <a:r>
              <a:rPr lang="ru-RU" sz="2000" dirty="0" smtClean="0"/>
              <a:t>Привлекала родителей  к изготовлению и приобретений пособий для экспериментирования . </a:t>
            </a:r>
          </a:p>
          <a:p>
            <a:pPr>
              <a:buNone/>
            </a:pPr>
            <a:r>
              <a:rPr lang="ru-RU" sz="2000" dirty="0" smtClean="0"/>
              <a:t>Предлагала вместе с детьми провести дома небольшие опыты – эксперименты. 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/>
              <a:t>22 Января 2014г. В местной Азовской газете «</a:t>
            </a:r>
            <a:r>
              <a:rPr lang="ru-RU" sz="2000" dirty="0" err="1" smtClean="0"/>
              <a:t>Читайка</a:t>
            </a:r>
            <a:r>
              <a:rPr lang="ru-RU" sz="2000" dirty="0" smtClean="0"/>
              <a:t>» написала авторскую сказку к Рождеству «У ледяной ёлки» 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6637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«</a:t>
            </a:r>
            <a:r>
              <a:rPr lang="ru-RU" sz="2400" dirty="0" smtClean="0"/>
              <a:t>Развития представлений о человеке в истории культуры»                                                                    / Нравственно – патриотическое воспитание , Родной край/Г.Н. </a:t>
            </a:r>
            <a:r>
              <a:rPr lang="ru-RU" sz="2400" dirty="0" err="1" smtClean="0"/>
              <a:t>Калайтанова</a:t>
            </a:r>
            <a:r>
              <a:rPr lang="ru-RU" sz="2400" dirty="0" smtClean="0"/>
              <a:t>, Т.И. </a:t>
            </a:r>
            <a:r>
              <a:rPr lang="ru-RU" sz="2400" dirty="0" err="1" smtClean="0"/>
              <a:t>Агуреева</a:t>
            </a:r>
            <a:r>
              <a:rPr lang="ru-RU" sz="2400" dirty="0" smtClean="0"/>
              <a:t>.  Ростов – на – Дону , Издательство  РОИПК и ПРПО, 2001г.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«Азовские родники Дона» . По ознакомлению детей дошкольного возраста  с культурой донского казачества . Л.В. </a:t>
            </a:r>
            <a:r>
              <a:rPr lang="ru-RU" sz="2400" dirty="0" err="1" smtClean="0"/>
              <a:t>Музыченко</a:t>
            </a:r>
            <a:r>
              <a:rPr lang="ru-RU" sz="2400" dirty="0" smtClean="0"/>
              <a:t> . Ростов – на – Дону, Издательство ГБОУ ДПОРО РИПК и ППРО , 2010г. 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lnSpc>
                <a:spcPts val="1800"/>
              </a:lnSpc>
              <a:buNone/>
            </a:pPr>
            <a:r>
              <a:rPr lang="ru-RU" sz="2400" dirty="0" smtClean="0"/>
              <a:t>Фамилия Имя Отчество : </a:t>
            </a:r>
            <a:r>
              <a:rPr lang="ru-RU" sz="2400" dirty="0" err="1" smtClean="0"/>
              <a:t>Карастелева</a:t>
            </a:r>
            <a:r>
              <a:rPr lang="ru-RU" sz="2400" dirty="0" smtClean="0"/>
              <a:t> Светлана </a:t>
            </a:r>
          </a:p>
          <a:p>
            <a:pPr>
              <a:lnSpc>
                <a:spcPts val="1800"/>
              </a:lnSpc>
              <a:buNone/>
            </a:pPr>
            <a:r>
              <a:rPr lang="ru-RU" sz="2400" dirty="0" smtClean="0"/>
              <a:t>                                                   Анатольевна 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Должность : воспитатель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Образование : средне специальное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Квалификация : первая категория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Педагогический стаж: 11 лет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В данном учреждении : 12 лет  </a:t>
            </a:r>
            <a:r>
              <a:rPr lang="ru-RU" sz="2400" dirty="0" smtClean="0"/>
              <a:t>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Приоритетное направление моей деятельности: «Социально – личностное развития детей дошкольного возраста» </a:t>
            </a:r>
          </a:p>
          <a:p>
            <a:pPr>
              <a:lnSpc>
                <a:spcPts val="2300"/>
              </a:lnSpc>
              <a:buNone/>
            </a:pPr>
            <a:r>
              <a:rPr lang="ru-RU" sz="2400" dirty="0" smtClean="0"/>
              <a:t>                            Актуальность  </a:t>
            </a:r>
          </a:p>
          <a:p>
            <a:pPr>
              <a:lnSpc>
                <a:spcPts val="1700"/>
              </a:lnSpc>
              <a:buNone/>
            </a:pPr>
            <a:r>
              <a:rPr lang="ru-RU" sz="2000" dirty="0" smtClean="0"/>
              <a:t>В настоящее  время особое внимание уделяется проблеме социально – личностного развития и воспитания дошкольников, являющейся одним из компонентов  проекта Государственного стандарта по дошкольному образованию. Повышению внимания к проблемам социализации связано  с изменением социально – политических и социально – экономических условий жизни, с нестабильностью в обществе. В сложившейся ныне ситуации острейшего дефицита культуры общения , доброты и внимания друг к другу . </a:t>
            </a:r>
          </a:p>
          <a:p>
            <a:pPr>
              <a:lnSpc>
                <a:spcPts val="1700"/>
              </a:lnSpc>
              <a:buNone/>
            </a:pPr>
            <a:r>
              <a:rPr lang="ru-RU" sz="2000" dirty="0" smtClean="0"/>
              <a:t>Проблема приобщения к  социальному миру всегда была и ныне остается из ведущих в процессе формирования личности ребенка. </a:t>
            </a:r>
            <a:endParaRPr lang="ru-RU" sz="2000" dirty="0" smtClean="0"/>
          </a:p>
          <a:p>
            <a:pPr>
              <a:lnSpc>
                <a:spcPts val="2300"/>
              </a:lnSpc>
              <a:buNone/>
            </a:pPr>
            <a:endParaRPr lang="ru-RU" sz="2400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Исторический анализ убеждает в необходимости оказать ребенку квалифицированную помощь в сложном процессе вхождения в мир людей. Социализация дошкольника предполагает развития умения адекватно ориентироваться в доступном ему социальном окружении, осознавать </a:t>
            </a:r>
            <a:r>
              <a:rPr lang="ru-RU" sz="2000" dirty="0" err="1" smtClean="0"/>
              <a:t>самоценность</a:t>
            </a:r>
            <a:r>
              <a:rPr lang="ru-RU" sz="2000" dirty="0" smtClean="0"/>
              <a:t> собственной личности и других людей, выражать чувства и отношение к миру в соответствии с культурными традициями общества. </a:t>
            </a:r>
          </a:p>
          <a:p>
            <a:pPr>
              <a:buNone/>
            </a:pPr>
            <a:r>
              <a:rPr lang="ru-RU" sz="2000" dirty="0" smtClean="0"/>
              <a:t>Цель – становление основ ценностного отношения к элементам социальной культуры : толерантного – к людям разных национальностей , возрастным и </a:t>
            </a:r>
            <a:r>
              <a:rPr lang="ru-RU" sz="2000" dirty="0" err="1" smtClean="0"/>
              <a:t>гендерным</a:t>
            </a:r>
            <a:r>
              <a:rPr lang="ru-RU" sz="2000" dirty="0" smtClean="0"/>
              <a:t> ценностям , бережного и уважительного – к собственным ценностям и достояниям истории  гуманного – к людям , природе, окружающему миру. </a:t>
            </a:r>
          </a:p>
          <a:p>
            <a:pPr>
              <a:buNone/>
            </a:pPr>
            <a:r>
              <a:rPr lang="ru-RU" sz="2000" dirty="0" smtClean="0"/>
              <a:t>  </a:t>
            </a:r>
            <a:endParaRPr lang="ru-RU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00430" y="2500306"/>
            <a:ext cx="1785950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3200" dirty="0" smtClean="0"/>
              <a:t>задачи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852" y="500042"/>
            <a:ext cx="2343160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  <a:buNone/>
            </a:pPr>
            <a:r>
              <a:rPr lang="ru-RU" dirty="0" smtClean="0"/>
              <a:t>Создание условий для положительного  самоощущения  у ребенка и уверенности  в своих возможностях.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500042"/>
            <a:ext cx="2214578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Формировать у ребенка чувства собственного достоинства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72132" y="2357430"/>
            <a:ext cx="250033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Формировать у ребенка положительное отношение к окружающим людям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5786" y="2428868"/>
            <a:ext cx="2286016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Развивать у детей чувства ответственности за другого человека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00" y="4143380"/>
            <a:ext cx="2786082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Формировать у детей социальные навыки  , разрешение конфликтных ситуации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57818" y="4143380"/>
            <a:ext cx="3000396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Создание предметно – развивающей среды для социального развития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rot="16200000" flipH="1">
            <a:off x="4786314" y="3786190"/>
            <a:ext cx="57150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3750463" y="3821909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3144036" y="3214686"/>
            <a:ext cx="284959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3464711" y="2321711"/>
            <a:ext cx="21431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3"/>
            <a:endCxn id="7" idx="1"/>
          </p:cNvCxnSpPr>
          <p:nvPr/>
        </p:nvCxnSpPr>
        <p:spPr>
          <a:xfrm>
            <a:off x="5286380" y="3107529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4714876" y="2357430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Изучение литературы : 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«В мире вежливых слов» Л. </a:t>
            </a:r>
            <a:r>
              <a:rPr lang="ru-RU" sz="1800" dirty="0" err="1" smtClean="0"/>
              <a:t>Фесюкова</a:t>
            </a:r>
            <a:r>
              <a:rPr lang="ru-RU" sz="1800" dirty="0" smtClean="0"/>
              <a:t>.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«Весёлый этикет» Н.Е. Богуславская , Куприна.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Проблемы формирования личности – М  Просвещение 1995г.   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Учим детей общению . Характер, коммуникабельность – Ярославль:  Академия развития 1997г.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smtClean="0"/>
              <a:t>Развития эмоционального мира детей – Ярославль : Академия развития 1996г. 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err="1" smtClean="0"/>
              <a:t>Игротерапия</a:t>
            </a:r>
            <a:r>
              <a:rPr lang="ru-RU" sz="1800" dirty="0" smtClean="0"/>
              <a:t> общения . </a:t>
            </a:r>
            <a:r>
              <a:rPr lang="ru-RU" sz="1800" dirty="0" err="1" smtClean="0"/>
              <a:t>Понфилова</a:t>
            </a:r>
            <a:r>
              <a:rPr lang="ru-RU" sz="1800" dirty="0" smtClean="0"/>
              <a:t> М.А. </a:t>
            </a:r>
          </a:p>
          <a:p>
            <a:pPr>
              <a:buNone/>
            </a:pPr>
            <a:r>
              <a:rPr lang="ru-RU" sz="1800" dirty="0" smtClean="0"/>
              <a:t>Проводила беседы за круглым столом , консультации  для родителей  « Я и мои друзья» « Семья и культура» « играем вместе»  </a:t>
            </a:r>
          </a:p>
          <a:p>
            <a:pPr>
              <a:buNone/>
            </a:pPr>
            <a:r>
              <a:rPr lang="ru-RU" sz="1800" dirty="0" smtClean="0"/>
              <a:t>Приобщение родителей : в создании активной развивающей среды , обеспечивающей единые подходы к развитию личности в семье и детском коллективе. </a:t>
            </a:r>
            <a:endParaRPr lang="ru-RU" sz="1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Достижение детей /вывод/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66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К концу года дети заметно подросли и окрепли. Стали увереннее  в самообслуживании. Проявляют высокую познавательную активность , пользуются разнообразными обследовательскими действиями: умеют группировать объекты по цвету , форме, величине, назначению, количеству. ; умеют составлять целое из 4-6 частей осваивают счет. Вырос интерес к коллективным играм и общению со сверстниками . Они радуются своим достижениям и новым возможностям. </a:t>
            </a:r>
            <a:endParaRPr lang="ru-RU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Перспективы на следующий учебный год.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Развивать связную речь.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Обогащать представления об объектах и явлениях природы.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Создавать содержательную основу для развития игровой деятельности.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Продолжать воспитывать доброжелательные отношения между детьми.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Пробуждать интерес к творческим проявлениям  в игре.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Ознакомление с окружающим миром через ролевые игры.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Продолжать работу по самообразованию по приоритетному направлению.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Продолжать привлекать родителей к активному участию </a:t>
            </a:r>
            <a:r>
              <a:rPr lang="ru-RU" sz="2400" smtClean="0"/>
              <a:t>в жизни Д/С. 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Инновации в образовательной деятельности по областям.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/>
              <a:t>Физическое – направление.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Образовательная область – Физическая культура, Здоровье. </a:t>
            </a:r>
          </a:p>
          <a:p>
            <a:pPr>
              <a:buNone/>
            </a:pPr>
            <a:r>
              <a:rPr lang="ru-RU" sz="2400" dirty="0" smtClean="0"/>
              <a:t>Цель :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Содействовать развитию физических качеств , накопление и обогащению развития двигательного опыта;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Приобщать к здоровому образу жизни ;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Овладение культурно -гигиеническими навыками и умениями;  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Научить детей выполнять разнообразные виды движении.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етский сад\DSC015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38600" cy="4500594"/>
          </a:xfrm>
          <a:prstGeom prst="rect">
            <a:avLst/>
          </a:prstGeom>
          <a:noFill/>
        </p:spPr>
      </p:pic>
      <p:pic>
        <p:nvPicPr>
          <p:cNvPr id="1028" name="Picture 4" descr="D:\детский сад\DSC015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138642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Наши результаты: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66376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Основные антропологические  и физиологические показатели соответствуют возрастным нормам.  Дети владеют основами гигиенической культуры                                                                                            ( умывание, правильно пользуются столовыми приборами – вилкой, ложкой) Проявляют высокий интерес  к двигательной деятельности (ходьба, бег, лазанье, прыжки, бросание). Владеют навыками самостоятельно одеваться , раздеваться, основами гигиенической культуры (умывание , расчёсывание и т.д.) . </a:t>
            </a:r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В своей работе мы используем нетрадиционные виды упражнений такие как: «Игровой </a:t>
            </a:r>
            <a:r>
              <a:rPr lang="ru-RU" sz="2400" dirty="0" err="1" smtClean="0"/>
              <a:t>самомассаж</a:t>
            </a:r>
            <a:r>
              <a:rPr lang="ru-RU" sz="2400" dirty="0" smtClean="0"/>
              <a:t>» ,  «Пальчиковая  гимнастика» , «</a:t>
            </a:r>
            <a:r>
              <a:rPr lang="ru-RU" sz="2400" dirty="0" err="1" smtClean="0"/>
              <a:t>Креативная</a:t>
            </a:r>
            <a:r>
              <a:rPr lang="ru-RU" sz="2400" dirty="0" smtClean="0"/>
              <a:t>  гимнастика» , «</a:t>
            </a:r>
            <a:r>
              <a:rPr lang="ru-RU" sz="2400" dirty="0" err="1" smtClean="0"/>
              <a:t>Играпластика</a:t>
            </a:r>
            <a:r>
              <a:rPr lang="ru-RU" sz="2400" dirty="0" smtClean="0"/>
              <a:t>» 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2400" dirty="0" smtClean="0"/>
              <a:t>Социально – личностное направление. </a:t>
            </a:r>
          </a:p>
          <a:p>
            <a:pPr>
              <a:lnSpc>
                <a:spcPts val="3000"/>
              </a:lnSpc>
            </a:pPr>
            <a:r>
              <a:rPr lang="ru-RU" sz="2400" dirty="0" smtClean="0"/>
              <a:t>Образовательная область – социализация, труд , безопасность.  </a:t>
            </a:r>
          </a:p>
          <a:p>
            <a:pPr>
              <a:lnSpc>
                <a:spcPts val="3000"/>
              </a:lnSpc>
              <a:buNone/>
            </a:pPr>
            <a:r>
              <a:rPr lang="ru-RU" sz="2400" dirty="0" smtClean="0"/>
              <a:t>Цель: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обогащению развития игровой деятельности детей.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Оптимизировать дружеские  взаимоотношения между детьми в группе с помощью игр, создавать у каждого ребенка «Детского сада – Дома радости» оптимистичное, радостное настроение . 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Содействовать использованию природного материала (песок , снег, вода) . </a:t>
            </a:r>
          </a:p>
          <a:p>
            <a:pPr>
              <a:lnSpc>
                <a:spcPts val="3000"/>
              </a:lnSpc>
              <a:buFont typeface="Wingdings" pitchFamily="2" charset="2"/>
              <a:buChar char="v"/>
            </a:pPr>
            <a:r>
              <a:rPr lang="ru-RU" sz="2400" dirty="0" smtClean="0"/>
              <a:t>Оказывать и поддерживать желание детей соединять  ролевую игру с конструированием , строительной игрой .</a:t>
            </a:r>
          </a:p>
          <a:p>
            <a:pPr>
              <a:buFont typeface="Wingdings" pitchFamily="2" charset="2"/>
              <a:buChar char="v"/>
            </a:pP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814</TotalTime>
  <Words>3506</Words>
  <Application>Microsoft Office PowerPoint</Application>
  <PresentationFormat>Экран (4:3)</PresentationFormat>
  <Paragraphs>334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Апекс</vt:lpstr>
      <vt:lpstr> Аналитический отчёт:  «Педагогические достижения за 2013 – 2014г  вторая младшая группа №5 «Теремок»  Воспитатели : Духова Марина Викторовна.  Карастелева Светлана Анатольевна </vt:lpstr>
      <vt:lpstr>Характеристика группы: </vt:lpstr>
      <vt:lpstr>Программно – методическое обеспечение:  </vt:lpstr>
      <vt:lpstr>Слайд 4</vt:lpstr>
      <vt:lpstr>Слайд 5</vt:lpstr>
      <vt:lpstr>Инновации в образовательной деятельности по областям.</vt:lpstr>
      <vt:lpstr>Слайд 7</vt:lpstr>
      <vt:lpstr>Наши результаты:</vt:lpstr>
      <vt:lpstr>Слайд 9</vt:lpstr>
      <vt:lpstr>Слайд 10</vt:lpstr>
      <vt:lpstr>Слайд 11</vt:lpstr>
      <vt:lpstr>Слайд 12</vt:lpstr>
      <vt:lpstr>Слайд 13</vt:lpstr>
      <vt:lpstr>Наши результаты: </vt:lpstr>
      <vt:lpstr>Слайд 15</vt:lpstr>
      <vt:lpstr>Слайд 16</vt:lpstr>
      <vt:lpstr>Слайд 17</vt:lpstr>
      <vt:lpstr>Слайд 18</vt:lpstr>
      <vt:lpstr>Слайд 19</vt:lpstr>
      <vt:lpstr>Слайд 20</vt:lpstr>
      <vt:lpstr>Наши результаты: </vt:lpstr>
      <vt:lpstr>Слайд 22</vt:lpstr>
      <vt:lpstr>Слайд 23</vt:lpstr>
      <vt:lpstr>Слайд 24</vt:lpstr>
      <vt:lpstr>Наши результаты: </vt:lpstr>
      <vt:lpstr>Слайд 26</vt:lpstr>
      <vt:lpstr>Результат освоения программы</vt:lpstr>
      <vt:lpstr>Слайд 28</vt:lpstr>
      <vt:lpstr>Слайд 29</vt:lpstr>
      <vt:lpstr>Слайд 30</vt:lpstr>
      <vt:lpstr>Слайд 31</vt:lpstr>
      <vt:lpstr>Интересные события в жизни группы  </vt:lpstr>
      <vt:lpstr>Слайд 33</vt:lpstr>
      <vt:lpstr>Слайд 34</vt:lpstr>
      <vt:lpstr>Слайд 35</vt:lpstr>
      <vt:lpstr>Слайд 36</vt:lpstr>
      <vt:lpstr>Слайд 37</vt:lpstr>
      <vt:lpstr>Слайд 38</vt:lpstr>
      <vt:lpstr>Новые инновационные формы работы с родителями </vt:lpstr>
      <vt:lpstr>Слайд 40</vt:lpstr>
      <vt:lpstr>Слайд 41</vt:lpstr>
      <vt:lpstr>Обновление предметно – развивающей среды </vt:lpstr>
      <vt:lpstr>Слайд 43</vt:lpstr>
      <vt:lpstr>Слайд 44</vt:lpstr>
      <vt:lpstr>Слайд 45</vt:lpstr>
      <vt:lpstr>Самообразование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Достижение детей /вывод/</vt:lpstr>
      <vt:lpstr>Перспективы на следующий учебный год.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</dc:title>
  <dc:creator>1</dc:creator>
  <cp:lastModifiedBy>1</cp:lastModifiedBy>
  <cp:revision>89</cp:revision>
  <dcterms:created xsi:type="dcterms:W3CDTF">2014-06-05T08:18:19Z</dcterms:created>
  <dcterms:modified xsi:type="dcterms:W3CDTF">2014-06-28T19:11:47Z</dcterms:modified>
</cp:coreProperties>
</file>