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99" r:id="rId1"/>
  </p:sldMasterIdLst>
  <p:notesMasterIdLst>
    <p:notesMasterId r:id="rId11"/>
  </p:notesMasterIdLst>
  <p:sldIdLst>
    <p:sldId id="533" r:id="rId2"/>
    <p:sldId id="536" r:id="rId3"/>
    <p:sldId id="537" r:id="rId4"/>
    <p:sldId id="538" r:id="rId5"/>
    <p:sldId id="539" r:id="rId6"/>
    <p:sldId id="547" r:id="rId7"/>
    <p:sldId id="540" r:id="rId8"/>
    <p:sldId id="518" r:id="rId9"/>
    <p:sldId id="544" r:id="rId1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7AAE"/>
    <a:srgbClr val="8368A4"/>
    <a:srgbClr val="9780B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718" autoAdjust="0"/>
  </p:normalViewPr>
  <p:slideViewPr>
    <p:cSldViewPr>
      <p:cViewPr>
        <p:scale>
          <a:sx n="60" d="100"/>
          <a:sy n="60" d="100"/>
        </p:scale>
        <p:origin x="-1656" y="-5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6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6" Type="http://schemas.openxmlformats.org/officeDocument/2006/relationships/image" Target="../media/image22.png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DF77B2-7B15-47AF-88E2-E57F729AE588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F99F452-A01C-44FC-B083-2FC1C6E85316}">
      <dgm:prSet phldrT="[Текст]" custT="1"/>
      <dgm:spPr>
        <a:blipFill rotWithShape="0">
          <a:blip xmlns:r="http://schemas.openxmlformats.org/officeDocument/2006/relationships" r:embed="rId1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r>
            <a:rPr lang="ru-RU" sz="2000" dirty="0" smtClean="0">
              <a:solidFill>
                <a:schemeClr val="bg2"/>
              </a:solidFill>
            </a:rPr>
            <a:t>Система работы воспитателя</a:t>
          </a:r>
          <a:endParaRPr lang="ru-RU" sz="2000" dirty="0">
            <a:solidFill>
              <a:schemeClr val="bg2"/>
            </a:solidFill>
          </a:endParaRPr>
        </a:p>
      </dgm:t>
    </dgm:pt>
    <dgm:pt modelId="{E3F8737E-498B-4AFD-86B6-6E41AB39C35E}" type="parTrans" cxnId="{3874CCE7-39E0-49BD-A506-216D16A72FDE}">
      <dgm:prSet/>
      <dgm:spPr/>
      <dgm:t>
        <a:bodyPr/>
        <a:lstStyle/>
        <a:p>
          <a:endParaRPr lang="ru-RU"/>
        </a:p>
      </dgm:t>
    </dgm:pt>
    <dgm:pt modelId="{13CB1F10-13F1-4608-ACDF-0E7CF45412BC}" type="sibTrans" cxnId="{3874CCE7-39E0-49BD-A506-216D16A72FDE}">
      <dgm:prSet/>
      <dgm:spPr/>
      <dgm:t>
        <a:bodyPr/>
        <a:lstStyle/>
        <a:p>
          <a:endParaRPr lang="ru-RU"/>
        </a:p>
      </dgm:t>
    </dgm:pt>
    <dgm:pt modelId="{60D5D562-CFDE-42C9-A768-DB6F06C4183F}">
      <dgm:prSet phldrT="[Текст]" custT="1"/>
      <dgm:spPr>
        <a:blipFill rotWithShape="0">
          <a:blip xmlns:r="http://schemas.openxmlformats.org/officeDocument/2006/relationships"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r>
            <a:rPr lang="ru-RU" sz="1800" dirty="0" smtClean="0">
              <a:solidFill>
                <a:schemeClr val="bg2"/>
              </a:solidFill>
            </a:rPr>
            <a:t>Непосредственно-образовательная деятельность</a:t>
          </a:r>
          <a:endParaRPr lang="ru-RU" sz="1800" dirty="0">
            <a:solidFill>
              <a:schemeClr val="bg2"/>
            </a:solidFill>
          </a:endParaRPr>
        </a:p>
      </dgm:t>
    </dgm:pt>
    <dgm:pt modelId="{57DF2B7A-E3BD-49E0-9C16-7B814C8860C0}" type="parTrans" cxnId="{4CB6CCB9-CC8C-4377-8941-B6EB3A6F1103}">
      <dgm:prSet/>
      <dgm:spPr>
        <a:ln>
          <a:solidFill>
            <a:srgbClr val="FFFF00"/>
          </a:solidFill>
        </a:ln>
      </dgm:spPr>
      <dgm:t>
        <a:bodyPr/>
        <a:lstStyle/>
        <a:p>
          <a:endParaRPr lang="ru-RU"/>
        </a:p>
      </dgm:t>
    </dgm:pt>
    <dgm:pt modelId="{86EED2A4-E274-4C03-BB5C-7E5FF1079E6A}" type="sibTrans" cxnId="{4CB6CCB9-CC8C-4377-8941-B6EB3A6F1103}">
      <dgm:prSet/>
      <dgm:spPr/>
      <dgm:t>
        <a:bodyPr/>
        <a:lstStyle/>
        <a:p>
          <a:endParaRPr lang="ru-RU"/>
        </a:p>
      </dgm:t>
    </dgm:pt>
    <dgm:pt modelId="{C9E48A32-92A0-41DB-831E-D833587E2DA3}">
      <dgm:prSet phldrT="[Текст]" custT="1"/>
      <dgm:spPr>
        <a:blipFill rotWithShape="0">
          <a:blip xmlns:r="http://schemas.openxmlformats.org/officeDocument/2006/relationships"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r>
            <a:rPr lang="ru-RU" sz="1800" dirty="0" smtClean="0">
              <a:solidFill>
                <a:schemeClr val="bg2"/>
              </a:solidFill>
            </a:rPr>
            <a:t>В режимных моментах</a:t>
          </a:r>
          <a:endParaRPr lang="ru-RU" sz="1800" dirty="0">
            <a:solidFill>
              <a:schemeClr val="bg2"/>
            </a:solidFill>
          </a:endParaRPr>
        </a:p>
      </dgm:t>
    </dgm:pt>
    <dgm:pt modelId="{3783DE85-21CB-4DA7-B602-72CE05857980}" type="parTrans" cxnId="{784A2610-7452-4BBD-9E42-6563AD390060}">
      <dgm:prSet/>
      <dgm:spPr>
        <a:ln>
          <a:solidFill>
            <a:srgbClr val="FFFF00"/>
          </a:solidFill>
        </a:ln>
      </dgm:spPr>
      <dgm:t>
        <a:bodyPr/>
        <a:lstStyle/>
        <a:p>
          <a:endParaRPr lang="ru-RU"/>
        </a:p>
      </dgm:t>
    </dgm:pt>
    <dgm:pt modelId="{6160F645-D49B-4529-AD67-663C9C282247}" type="sibTrans" cxnId="{784A2610-7452-4BBD-9E42-6563AD390060}">
      <dgm:prSet/>
      <dgm:spPr/>
      <dgm:t>
        <a:bodyPr/>
        <a:lstStyle/>
        <a:p>
          <a:endParaRPr lang="ru-RU"/>
        </a:p>
      </dgm:t>
    </dgm:pt>
    <dgm:pt modelId="{B70B39C3-7F26-4A7D-9DC4-25233104A427}">
      <dgm:prSet phldrT="[Текст]" custT="1"/>
      <dgm:spPr>
        <a:blipFill rotWithShape="0">
          <a:blip xmlns:r="http://schemas.openxmlformats.org/officeDocument/2006/relationships"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r>
            <a:rPr lang="ru-RU" sz="1800" dirty="0" smtClean="0">
              <a:solidFill>
                <a:schemeClr val="bg2"/>
              </a:solidFill>
            </a:rPr>
            <a:t>Взаимодействие</a:t>
          </a:r>
        </a:p>
        <a:p>
          <a:r>
            <a:rPr lang="ru-RU" sz="1800" dirty="0" smtClean="0">
              <a:solidFill>
                <a:schemeClr val="bg2"/>
              </a:solidFill>
            </a:rPr>
            <a:t> с семьей</a:t>
          </a:r>
          <a:endParaRPr lang="ru-RU" sz="1800" dirty="0">
            <a:solidFill>
              <a:schemeClr val="bg2"/>
            </a:solidFill>
          </a:endParaRPr>
        </a:p>
      </dgm:t>
    </dgm:pt>
    <dgm:pt modelId="{06412098-CC2F-43DB-9914-99FF61BCB056}" type="parTrans" cxnId="{2C1B8800-CEF9-4521-BA40-FA25A8B5FA80}">
      <dgm:prSet/>
      <dgm:spPr>
        <a:ln>
          <a:solidFill>
            <a:srgbClr val="FFFF00"/>
          </a:solidFill>
        </a:ln>
      </dgm:spPr>
      <dgm:t>
        <a:bodyPr/>
        <a:lstStyle/>
        <a:p>
          <a:endParaRPr lang="ru-RU"/>
        </a:p>
      </dgm:t>
    </dgm:pt>
    <dgm:pt modelId="{1B1F5822-17AC-44BB-87F2-1E5A24EC143C}" type="sibTrans" cxnId="{2C1B8800-CEF9-4521-BA40-FA25A8B5FA80}">
      <dgm:prSet/>
      <dgm:spPr/>
      <dgm:t>
        <a:bodyPr/>
        <a:lstStyle/>
        <a:p>
          <a:endParaRPr lang="ru-RU"/>
        </a:p>
      </dgm:t>
    </dgm:pt>
    <dgm:pt modelId="{BAE776F4-D9C1-4196-9404-F8342A81B3AF}">
      <dgm:prSet custT="1"/>
      <dgm:spPr>
        <a:blipFill rotWithShape="0">
          <a:blip xmlns:r="http://schemas.openxmlformats.org/officeDocument/2006/relationships"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r>
            <a:rPr lang="ru-RU" sz="1800" dirty="0" smtClean="0">
              <a:solidFill>
                <a:schemeClr val="bg2"/>
              </a:solidFill>
            </a:rPr>
            <a:t>Самостоятельная</a:t>
          </a:r>
          <a:r>
            <a:rPr lang="ru-RU" sz="1800" baseline="0" dirty="0" smtClean="0">
              <a:solidFill>
                <a:schemeClr val="bg2"/>
              </a:solidFill>
            </a:rPr>
            <a:t> деятельность детей</a:t>
          </a:r>
          <a:endParaRPr lang="ru-RU" sz="1800" dirty="0">
            <a:solidFill>
              <a:schemeClr val="bg2"/>
            </a:solidFill>
          </a:endParaRPr>
        </a:p>
      </dgm:t>
    </dgm:pt>
    <dgm:pt modelId="{493D5E68-5A4B-46ED-A41C-FE830FE5444A}" type="parTrans" cxnId="{BF91937C-9D6E-4C92-8A50-F97ADFDE8111}">
      <dgm:prSet/>
      <dgm:spPr>
        <a:ln>
          <a:solidFill>
            <a:srgbClr val="FFFF00"/>
          </a:solidFill>
        </a:ln>
      </dgm:spPr>
      <dgm:t>
        <a:bodyPr/>
        <a:lstStyle/>
        <a:p>
          <a:endParaRPr lang="ru-RU"/>
        </a:p>
      </dgm:t>
    </dgm:pt>
    <dgm:pt modelId="{6DA79998-22B0-472F-B1BC-757730C2BC41}" type="sibTrans" cxnId="{BF91937C-9D6E-4C92-8A50-F97ADFDE8111}">
      <dgm:prSet/>
      <dgm:spPr/>
      <dgm:t>
        <a:bodyPr/>
        <a:lstStyle/>
        <a:p>
          <a:endParaRPr lang="ru-RU"/>
        </a:p>
      </dgm:t>
    </dgm:pt>
    <dgm:pt modelId="{8509769E-D12A-4DCE-8F6A-3A3C81D601A9}">
      <dgm:prSet custRadScaleRad="117861" custRadScaleInc="5758"/>
      <dgm:spPr/>
      <dgm:t>
        <a:bodyPr/>
        <a:lstStyle/>
        <a:p>
          <a:endParaRPr lang="ru-RU" dirty="0"/>
        </a:p>
      </dgm:t>
    </dgm:pt>
    <dgm:pt modelId="{55F3E4EA-48CA-4D81-B516-B64DB4596F68}" type="parTrans" cxnId="{40196725-5C3E-4031-AE6D-F195838EAA07}">
      <dgm:prSet/>
      <dgm:spPr>
        <a:ln>
          <a:solidFill>
            <a:srgbClr val="FFFF00"/>
          </a:solidFill>
        </a:ln>
      </dgm:spPr>
      <dgm:t>
        <a:bodyPr/>
        <a:lstStyle/>
        <a:p>
          <a:endParaRPr lang="ru-RU"/>
        </a:p>
      </dgm:t>
    </dgm:pt>
    <dgm:pt modelId="{CB533B21-C0D6-45C8-82B3-EE20CBCD6995}" type="sibTrans" cxnId="{40196725-5C3E-4031-AE6D-F195838EAA07}">
      <dgm:prSet/>
      <dgm:spPr/>
      <dgm:t>
        <a:bodyPr/>
        <a:lstStyle/>
        <a:p>
          <a:endParaRPr lang="ru-RU"/>
        </a:p>
      </dgm:t>
    </dgm:pt>
    <dgm:pt modelId="{C1ED9924-F840-49C0-BE98-402E11D7FBC8}">
      <dgm:prSet custT="1"/>
      <dgm:spPr>
        <a:blipFill rotWithShape="0">
          <a:blip xmlns:r="http://schemas.openxmlformats.org/officeDocument/2006/relationships" r:embed="rId6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r>
            <a:rPr lang="ru-RU" sz="1800" dirty="0" smtClean="0"/>
            <a:t>Индивидуальная работа</a:t>
          </a:r>
          <a:endParaRPr lang="ru-RU" sz="1800" dirty="0"/>
        </a:p>
      </dgm:t>
    </dgm:pt>
    <dgm:pt modelId="{170084C8-C25E-47A2-94B7-3C335E15F36A}" type="parTrans" cxnId="{BE0670AD-7F23-45DD-B328-B397F18E403E}">
      <dgm:prSet/>
      <dgm:spPr>
        <a:ln>
          <a:solidFill>
            <a:srgbClr val="FFFF00"/>
          </a:solidFill>
        </a:ln>
      </dgm:spPr>
      <dgm:t>
        <a:bodyPr/>
        <a:lstStyle/>
        <a:p>
          <a:endParaRPr lang="ru-RU"/>
        </a:p>
      </dgm:t>
    </dgm:pt>
    <dgm:pt modelId="{1865AE79-AFB5-49FA-9F91-FAB69DFF720E}" type="sibTrans" cxnId="{BE0670AD-7F23-45DD-B328-B397F18E403E}">
      <dgm:prSet/>
      <dgm:spPr/>
      <dgm:t>
        <a:bodyPr/>
        <a:lstStyle/>
        <a:p>
          <a:endParaRPr lang="ru-RU"/>
        </a:p>
      </dgm:t>
    </dgm:pt>
    <dgm:pt modelId="{5BAE3EC5-ECC8-4404-BA43-EB04D321C7B8}" type="pres">
      <dgm:prSet presAssocID="{DDDF77B2-7B15-47AF-88E2-E57F729AE588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78A14C6-699B-4135-9AD5-A6FBD17AAE7F}" type="pres">
      <dgm:prSet presAssocID="{FF99F452-A01C-44FC-B083-2FC1C6E85316}" presName="centerShape" presStyleLbl="node0" presStyleIdx="0" presStyleCnt="1" custScaleX="109376" custLinFactNeighborX="1701" custLinFactNeighborY="-3442"/>
      <dgm:spPr/>
      <dgm:t>
        <a:bodyPr/>
        <a:lstStyle/>
        <a:p>
          <a:endParaRPr lang="ru-RU"/>
        </a:p>
      </dgm:t>
    </dgm:pt>
    <dgm:pt modelId="{13E06F7A-B56B-423C-A21F-923D1A5C49C4}" type="pres">
      <dgm:prSet presAssocID="{57DF2B7A-E3BD-49E0-9C16-7B814C8860C0}" presName="Name9" presStyleLbl="parChTrans1D2" presStyleIdx="0" presStyleCnt="5"/>
      <dgm:spPr/>
      <dgm:t>
        <a:bodyPr/>
        <a:lstStyle/>
        <a:p>
          <a:endParaRPr lang="ru-RU"/>
        </a:p>
      </dgm:t>
    </dgm:pt>
    <dgm:pt modelId="{5B970639-58B1-4DD6-B656-D10C64D4A364}" type="pres">
      <dgm:prSet presAssocID="{57DF2B7A-E3BD-49E0-9C16-7B814C8860C0}" presName="connTx" presStyleLbl="parChTrans1D2" presStyleIdx="0" presStyleCnt="5"/>
      <dgm:spPr/>
      <dgm:t>
        <a:bodyPr/>
        <a:lstStyle/>
        <a:p>
          <a:endParaRPr lang="ru-RU"/>
        </a:p>
      </dgm:t>
    </dgm:pt>
    <dgm:pt modelId="{582D1C62-0F3D-4933-83A8-95DFA61FEA79}" type="pres">
      <dgm:prSet presAssocID="{60D5D562-CFDE-42C9-A768-DB6F06C4183F}" presName="node" presStyleLbl="node1" presStyleIdx="0" presStyleCnt="5" custScaleX="148740" custScaleY="87375" custRadScaleRad="98710" custRadScaleInc="-40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BF1A50-CAE1-4761-9A98-777E922A7FA0}" type="pres">
      <dgm:prSet presAssocID="{3783DE85-21CB-4DA7-B602-72CE05857980}" presName="Name9" presStyleLbl="parChTrans1D2" presStyleIdx="1" presStyleCnt="5"/>
      <dgm:spPr/>
      <dgm:t>
        <a:bodyPr/>
        <a:lstStyle/>
        <a:p>
          <a:endParaRPr lang="ru-RU"/>
        </a:p>
      </dgm:t>
    </dgm:pt>
    <dgm:pt modelId="{D622101B-163E-4F52-B4FA-3BCDC8D9AEB8}" type="pres">
      <dgm:prSet presAssocID="{3783DE85-21CB-4DA7-B602-72CE05857980}" presName="connTx" presStyleLbl="parChTrans1D2" presStyleIdx="1" presStyleCnt="5"/>
      <dgm:spPr/>
      <dgm:t>
        <a:bodyPr/>
        <a:lstStyle/>
        <a:p>
          <a:endParaRPr lang="ru-RU"/>
        </a:p>
      </dgm:t>
    </dgm:pt>
    <dgm:pt modelId="{9ADD508C-F96E-40BB-A76A-8E7652AC4D53}" type="pres">
      <dgm:prSet presAssocID="{C9E48A32-92A0-41DB-831E-D833587E2DA3}" presName="node" presStyleLbl="node1" presStyleIdx="1" presStyleCnt="5" custScaleX="111735" custScaleY="84413" custRadScaleRad="122639" custRadScaleInc="-4080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9A6D54-137B-4AE2-8562-92C4B7128967}" type="pres">
      <dgm:prSet presAssocID="{170084C8-C25E-47A2-94B7-3C335E15F36A}" presName="Name9" presStyleLbl="parChTrans1D2" presStyleIdx="2" presStyleCnt="5"/>
      <dgm:spPr/>
      <dgm:t>
        <a:bodyPr/>
        <a:lstStyle/>
        <a:p>
          <a:endParaRPr lang="ru-RU"/>
        </a:p>
      </dgm:t>
    </dgm:pt>
    <dgm:pt modelId="{4CEA351B-8365-475E-BE58-D57A1967BFD6}" type="pres">
      <dgm:prSet presAssocID="{170084C8-C25E-47A2-94B7-3C335E15F36A}" presName="connTx" presStyleLbl="parChTrans1D2" presStyleIdx="2" presStyleCnt="5"/>
      <dgm:spPr/>
      <dgm:t>
        <a:bodyPr/>
        <a:lstStyle/>
        <a:p>
          <a:endParaRPr lang="ru-RU"/>
        </a:p>
      </dgm:t>
    </dgm:pt>
    <dgm:pt modelId="{31D52304-DA10-450B-854F-EA64A05E08EC}" type="pres">
      <dgm:prSet presAssocID="{C1ED9924-F840-49C0-BE98-402E11D7FBC8}" presName="node" presStyleLbl="node1" presStyleIdx="2" presStyleCnt="5" custScaleX="124677" custScaleY="87232" custRadScaleRad="105082" custRadScaleInc="-446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77A873-A34B-4E2C-9975-E947224E684D}" type="pres">
      <dgm:prSet presAssocID="{493D5E68-5A4B-46ED-A41C-FE830FE5444A}" presName="Name9" presStyleLbl="parChTrans1D2" presStyleIdx="3" presStyleCnt="5"/>
      <dgm:spPr/>
      <dgm:t>
        <a:bodyPr/>
        <a:lstStyle/>
        <a:p>
          <a:endParaRPr lang="ru-RU"/>
        </a:p>
      </dgm:t>
    </dgm:pt>
    <dgm:pt modelId="{592A96D6-0766-477B-8E29-6FD4A94F07E8}" type="pres">
      <dgm:prSet presAssocID="{493D5E68-5A4B-46ED-A41C-FE830FE5444A}" presName="connTx" presStyleLbl="parChTrans1D2" presStyleIdx="3" presStyleCnt="5"/>
      <dgm:spPr/>
      <dgm:t>
        <a:bodyPr/>
        <a:lstStyle/>
        <a:p>
          <a:endParaRPr lang="ru-RU"/>
        </a:p>
      </dgm:t>
    </dgm:pt>
    <dgm:pt modelId="{B51D2294-81C6-4E19-A979-75E4F271EC54}" type="pres">
      <dgm:prSet presAssocID="{BAE776F4-D9C1-4196-9404-F8342A81B3AF}" presName="node" presStyleLbl="node1" presStyleIdx="3" presStyleCnt="5" custScaleX="152613" custRadScaleRad="103508" custRadScaleInc="374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ECCADB-7E21-4B9E-BB85-B293EE3AAF73}" type="pres">
      <dgm:prSet presAssocID="{06412098-CC2F-43DB-9914-99FF61BCB056}" presName="Name9" presStyleLbl="parChTrans1D2" presStyleIdx="4" presStyleCnt="5"/>
      <dgm:spPr/>
      <dgm:t>
        <a:bodyPr/>
        <a:lstStyle/>
        <a:p>
          <a:endParaRPr lang="ru-RU"/>
        </a:p>
      </dgm:t>
    </dgm:pt>
    <dgm:pt modelId="{7CE2A1CA-F510-4EC6-BA39-43FBC7CF1ECC}" type="pres">
      <dgm:prSet presAssocID="{06412098-CC2F-43DB-9914-99FF61BCB056}" presName="connTx" presStyleLbl="parChTrans1D2" presStyleIdx="4" presStyleCnt="5"/>
      <dgm:spPr/>
      <dgm:t>
        <a:bodyPr/>
        <a:lstStyle/>
        <a:p>
          <a:endParaRPr lang="ru-RU"/>
        </a:p>
      </dgm:t>
    </dgm:pt>
    <dgm:pt modelId="{0C5F087C-5228-4DB9-A213-C5FB983A6390}" type="pres">
      <dgm:prSet presAssocID="{B70B39C3-7F26-4A7D-9DC4-25233104A427}" presName="node" presStyleLbl="node1" presStyleIdx="4" presStyleCnt="5" custScaleX="114023" custScaleY="77904" custRadScaleRad="118946" custRadScaleInc="3916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F91937C-9D6E-4C92-8A50-F97ADFDE8111}" srcId="{FF99F452-A01C-44FC-B083-2FC1C6E85316}" destId="{BAE776F4-D9C1-4196-9404-F8342A81B3AF}" srcOrd="3" destOrd="0" parTransId="{493D5E68-5A4B-46ED-A41C-FE830FE5444A}" sibTransId="{6DA79998-22B0-472F-B1BC-757730C2BC41}"/>
    <dgm:cxn modelId="{B6133922-F991-47B4-8B3D-1E44DC5FE19B}" type="presOf" srcId="{06412098-CC2F-43DB-9914-99FF61BCB056}" destId="{8AECCADB-7E21-4B9E-BB85-B293EE3AAF73}" srcOrd="0" destOrd="0" presId="urn:microsoft.com/office/officeart/2005/8/layout/radial1"/>
    <dgm:cxn modelId="{6F463D5B-97C9-4616-92FF-9204A23049D6}" type="presOf" srcId="{57DF2B7A-E3BD-49E0-9C16-7B814C8860C0}" destId="{13E06F7A-B56B-423C-A21F-923D1A5C49C4}" srcOrd="0" destOrd="0" presId="urn:microsoft.com/office/officeart/2005/8/layout/radial1"/>
    <dgm:cxn modelId="{3874CCE7-39E0-49BD-A506-216D16A72FDE}" srcId="{DDDF77B2-7B15-47AF-88E2-E57F729AE588}" destId="{FF99F452-A01C-44FC-B083-2FC1C6E85316}" srcOrd="0" destOrd="0" parTransId="{E3F8737E-498B-4AFD-86B6-6E41AB39C35E}" sibTransId="{13CB1F10-13F1-4608-ACDF-0E7CF45412BC}"/>
    <dgm:cxn modelId="{2C1B8800-CEF9-4521-BA40-FA25A8B5FA80}" srcId="{FF99F452-A01C-44FC-B083-2FC1C6E85316}" destId="{B70B39C3-7F26-4A7D-9DC4-25233104A427}" srcOrd="4" destOrd="0" parTransId="{06412098-CC2F-43DB-9914-99FF61BCB056}" sibTransId="{1B1F5822-17AC-44BB-87F2-1E5A24EC143C}"/>
    <dgm:cxn modelId="{7D5454A9-0022-4084-A34B-D3AB1E0C14D4}" type="presOf" srcId="{493D5E68-5A4B-46ED-A41C-FE830FE5444A}" destId="{592A96D6-0766-477B-8E29-6FD4A94F07E8}" srcOrd="1" destOrd="0" presId="urn:microsoft.com/office/officeart/2005/8/layout/radial1"/>
    <dgm:cxn modelId="{582CEFB2-35CC-4687-BB24-4DFA20F2D3B7}" type="presOf" srcId="{FF99F452-A01C-44FC-B083-2FC1C6E85316}" destId="{D78A14C6-699B-4135-9AD5-A6FBD17AAE7F}" srcOrd="0" destOrd="0" presId="urn:microsoft.com/office/officeart/2005/8/layout/radial1"/>
    <dgm:cxn modelId="{BE0670AD-7F23-45DD-B328-B397F18E403E}" srcId="{FF99F452-A01C-44FC-B083-2FC1C6E85316}" destId="{C1ED9924-F840-49C0-BE98-402E11D7FBC8}" srcOrd="2" destOrd="0" parTransId="{170084C8-C25E-47A2-94B7-3C335E15F36A}" sibTransId="{1865AE79-AFB5-49FA-9F91-FAB69DFF720E}"/>
    <dgm:cxn modelId="{649AC1E8-5783-4D01-B220-D2C899B56EF2}" type="presOf" srcId="{06412098-CC2F-43DB-9914-99FF61BCB056}" destId="{7CE2A1CA-F510-4EC6-BA39-43FBC7CF1ECC}" srcOrd="1" destOrd="0" presId="urn:microsoft.com/office/officeart/2005/8/layout/radial1"/>
    <dgm:cxn modelId="{A32F9736-3C80-4744-A653-AAB66045FFBE}" type="presOf" srcId="{60D5D562-CFDE-42C9-A768-DB6F06C4183F}" destId="{582D1C62-0F3D-4933-83A8-95DFA61FEA79}" srcOrd="0" destOrd="0" presId="urn:microsoft.com/office/officeart/2005/8/layout/radial1"/>
    <dgm:cxn modelId="{E8206E53-6CC6-47B9-89FE-CE1446B877A3}" type="presOf" srcId="{170084C8-C25E-47A2-94B7-3C335E15F36A}" destId="{A29A6D54-137B-4AE2-8562-92C4B7128967}" srcOrd="0" destOrd="0" presId="urn:microsoft.com/office/officeart/2005/8/layout/radial1"/>
    <dgm:cxn modelId="{7633CD2C-6C67-4707-9EBF-A2E6649BE05C}" type="presOf" srcId="{493D5E68-5A4B-46ED-A41C-FE830FE5444A}" destId="{1F77A873-A34B-4E2C-9975-E947224E684D}" srcOrd="0" destOrd="0" presId="urn:microsoft.com/office/officeart/2005/8/layout/radial1"/>
    <dgm:cxn modelId="{47417452-6B39-4F30-B754-4F7DD039281F}" type="presOf" srcId="{3783DE85-21CB-4DA7-B602-72CE05857980}" destId="{D622101B-163E-4F52-B4FA-3BCDC8D9AEB8}" srcOrd="1" destOrd="0" presId="urn:microsoft.com/office/officeart/2005/8/layout/radial1"/>
    <dgm:cxn modelId="{F97F1B7C-A6C6-46F2-B398-A4B1A406B4CE}" type="presOf" srcId="{DDDF77B2-7B15-47AF-88E2-E57F729AE588}" destId="{5BAE3EC5-ECC8-4404-BA43-EB04D321C7B8}" srcOrd="0" destOrd="0" presId="urn:microsoft.com/office/officeart/2005/8/layout/radial1"/>
    <dgm:cxn modelId="{24DA07FA-EFA7-4647-A23B-D8225D998F8A}" type="presOf" srcId="{C1ED9924-F840-49C0-BE98-402E11D7FBC8}" destId="{31D52304-DA10-450B-854F-EA64A05E08EC}" srcOrd="0" destOrd="0" presId="urn:microsoft.com/office/officeart/2005/8/layout/radial1"/>
    <dgm:cxn modelId="{3D2F100C-D42C-4633-A4C4-516B4C8A6907}" type="presOf" srcId="{57DF2B7A-E3BD-49E0-9C16-7B814C8860C0}" destId="{5B970639-58B1-4DD6-B656-D10C64D4A364}" srcOrd="1" destOrd="0" presId="urn:microsoft.com/office/officeart/2005/8/layout/radial1"/>
    <dgm:cxn modelId="{8695944C-7C0F-44EF-9BD4-599155B0D355}" type="presOf" srcId="{3783DE85-21CB-4DA7-B602-72CE05857980}" destId="{87BF1A50-CAE1-4761-9A98-777E922A7FA0}" srcOrd="0" destOrd="0" presId="urn:microsoft.com/office/officeart/2005/8/layout/radial1"/>
    <dgm:cxn modelId="{3D80D1EC-1993-4B9F-85A6-34BADF8A8E09}" type="presOf" srcId="{BAE776F4-D9C1-4196-9404-F8342A81B3AF}" destId="{B51D2294-81C6-4E19-A979-75E4F271EC54}" srcOrd="0" destOrd="0" presId="urn:microsoft.com/office/officeart/2005/8/layout/radial1"/>
    <dgm:cxn modelId="{4CB6CCB9-CC8C-4377-8941-B6EB3A6F1103}" srcId="{FF99F452-A01C-44FC-B083-2FC1C6E85316}" destId="{60D5D562-CFDE-42C9-A768-DB6F06C4183F}" srcOrd="0" destOrd="0" parTransId="{57DF2B7A-E3BD-49E0-9C16-7B814C8860C0}" sibTransId="{86EED2A4-E274-4C03-BB5C-7E5FF1079E6A}"/>
    <dgm:cxn modelId="{F0FC5335-9180-45C8-95C5-1F5AD6D5AC96}" type="presOf" srcId="{C9E48A32-92A0-41DB-831E-D833587E2DA3}" destId="{9ADD508C-F96E-40BB-A76A-8E7652AC4D53}" srcOrd="0" destOrd="0" presId="urn:microsoft.com/office/officeart/2005/8/layout/radial1"/>
    <dgm:cxn modelId="{B8E4A6E3-5BF0-4FD0-9028-6D953B73FB65}" type="presOf" srcId="{170084C8-C25E-47A2-94B7-3C335E15F36A}" destId="{4CEA351B-8365-475E-BE58-D57A1967BFD6}" srcOrd="1" destOrd="0" presId="urn:microsoft.com/office/officeart/2005/8/layout/radial1"/>
    <dgm:cxn modelId="{784A2610-7452-4BBD-9E42-6563AD390060}" srcId="{FF99F452-A01C-44FC-B083-2FC1C6E85316}" destId="{C9E48A32-92A0-41DB-831E-D833587E2DA3}" srcOrd="1" destOrd="0" parTransId="{3783DE85-21CB-4DA7-B602-72CE05857980}" sibTransId="{6160F645-D49B-4529-AD67-663C9C282247}"/>
    <dgm:cxn modelId="{40196725-5C3E-4031-AE6D-F195838EAA07}" srcId="{DDDF77B2-7B15-47AF-88E2-E57F729AE588}" destId="{8509769E-D12A-4DCE-8F6A-3A3C81D601A9}" srcOrd="1" destOrd="0" parTransId="{55F3E4EA-48CA-4D81-B516-B64DB4596F68}" sibTransId="{CB533B21-C0D6-45C8-82B3-EE20CBCD6995}"/>
    <dgm:cxn modelId="{98E98177-F01D-40BC-A4FA-905A80E50126}" type="presOf" srcId="{B70B39C3-7F26-4A7D-9DC4-25233104A427}" destId="{0C5F087C-5228-4DB9-A213-C5FB983A6390}" srcOrd="0" destOrd="0" presId="urn:microsoft.com/office/officeart/2005/8/layout/radial1"/>
    <dgm:cxn modelId="{F36AE14F-FE07-47A4-8E5C-F54550637A03}" type="presParOf" srcId="{5BAE3EC5-ECC8-4404-BA43-EB04D321C7B8}" destId="{D78A14C6-699B-4135-9AD5-A6FBD17AAE7F}" srcOrd="0" destOrd="0" presId="urn:microsoft.com/office/officeart/2005/8/layout/radial1"/>
    <dgm:cxn modelId="{52AC33CD-8DE9-44F8-94D3-E79B70665C1B}" type="presParOf" srcId="{5BAE3EC5-ECC8-4404-BA43-EB04D321C7B8}" destId="{13E06F7A-B56B-423C-A21F-923D1A5C49C4}" srcOrd="1" destOrd="0" presId="urn:microsoft.com/office/officeart/2005/8/layout/radial1"/>
    <dgm:cxn modelId="{5AD59F25-8EC1-4179-ADFC-0D1C1552DA30}" type="presParOf" srcId="{13E06F7A-B56B-423C-A21F-923D1A5C49C4}" destId="{5B970639-58B1-4DD6-B656-D10C64D4A364}" srcOrd="0" destOrd="0" presId="urn:microsoft.com/office/officeart/2005/8/layout/radial1"/>
    <dgm:cxn modelId="{A40186B8-626A-4BF5-ABF3-48123C8C613C}" type="presParOf" srcId="{5BAE3EC5-ECC8-4404-BA43-EB04D321C7B8}" destId="{582D1C62-0F3D-4933-83A8-95DFA61FEA79}" srcOrd="2" destOrd="0" presId="urn:microsoft.com/office/officeart/2005/8/layout/radial1"/>
    <dgm:cxn modelId="{6E8EB6A8-CD72-43B4-813A-9E3A947F16BD}" type="presParOf" srcId="{5BAE3EC5-ECC8-4404-BA43-EB04D321C7B8}" destId="{87BF1A50-CAE1-4761-9A98-777E922A7FA0}" srcOrd="3" destOrd="0" presId="urn:microsoft.com/office/officeart/2005/8/layout/radial1"/>
    <dgm:cxn modelId="{7613BD1F-F342-4595-959D-AA612DD22B8F}" type="presParOf" srcId="{87BF1A50-CAE1-4761-9A98-777E922A7FA0}" destId="{D622101B-163E-4F52-B4FA-3BCDC8D9AEB8}" srcOrd="0" destOrd="0" presId="urn:microsoft.com/office/officeart/2005/8/layout/radial1"/>
    <dgm:cxn modelId="{6729638F-E232-4EBA-B358-F17CA29DD7E5}" type="presParOf" srcId="{5BAE3EC5-ECC8-4404-BA43-EB04D321C7B8}" destId="{9ADD508C-F96E-40BB-A76A-8E7652AC4D53}" srcOrd="4" destOrd="0" presId="urn:microsoft.com/office/officeart/2005/8/layout/radial1"/>
    <dgm:cxn modelId="{CBADFC9E-5464-468A-AA59-C99426202EFC}" type="presParOf" srcId="{5BAE3EC5-ECC8-4404-BA43-EB04D321C7B8}" destId="{A29A6D54-137B-4AE2-8562-92C4B7128967}" srcOrd="5" destOrd="0" presId="urn:microsoft.com/office/officeart/2005/8/layout/radial1"/>
    <dgm:cxn modelId="{7BBF60E9-B75E-4EDF-81A8-0552452969C3}" type="presParOf" srcId="{A29A6D54-137B-4AE2-8562-92C4B7128967}" destId="{4CEA351B-8365-475E-BE58-D57A1967BFD6}" srcOrd="0" destOrd="0" presId="urn:microsoft.com/office/officeart/2005/8/layout/radial1"/>
    <dgm:cxn modelId="{25855D30-39F5-45D6-82C3-04B96CF4120A}" type="presParOf" srcId="{5BAE3EC5-ECC8-4404-BA43-EB04D321C7B8}" destId="{31D52304-DA10-450B-854F-EA64A05E08EC}" srcOrd="6" destOrd="0" presId="urn:microsoft.com/office/officeart/2005/8/layout/radial1"/>
    <dgm:cxn modelId="{DA43B124-2251-444C-8C59-1DC1665C2369}" type="presParOf" srcId="{5BAE3EC5-ECC8-4404-BA43-EB04D321C7B8}" destId="{1F77A873-A34B-4E2C-9975-E947224E684D}" srcOrd="7" destOrd="0" presId="urn:microsoft.com/office/officeart/2005/8/layout/radial1"/>
    <dgm:cxn modelId="{4731F060-FA12-4E37-8512-E03219C1CAEA}" type="presParOf" srcId="{1F77A873-A34B-4E2C-9975-E947224E684D}" destId="{592A96D6-0766-477B-8E29-6FD4A94F07E8}" srcOrd="0" destOrd="0" presId="urn:microsoft.com/office/officeart/2005/8/layout/radial1"/>
    <dgm:cxn modelId="{EFF6ED96-9435-4C02-824B-1DD324AB14EA}" type="presParOf" srcId="{5BAE3EC5-ECC8-4404-BA43-EB04D321C7B8}" destId="{B51D2294-81C6-4E19-A979-75E4F271EC54}" srcOrd="8" destOrd="0" presId="urn:microsoft.com/office/officeart/2005/8/layout/radial1"/>
    <dgm:cxn modelId="{C66F3E79-A286-47DB-A1F6-A1A1D645496D}" type="presParOf" srcId="{5BAE3EC5-ECC8-4404-BA43-EB04D321C7B8}" destId="{8AECCADB-7E21-4B9E-BB85-B293EE3AAF73}" srcOrd="9" destOrd="0" presId="urn:microsoft.com/office/officeart/2005/8/layout/radial1"/>
    <dgm:cxn modelId="{508B0A4F-7ED7-45D3-AC61-7E211E264B2A}" type="presParOf" srcId="{8AECCADB-7E21-4B9E-BB85-B293EE3AAF73}" destId="{7CE2A1CA-F510-4EC6-BA39-43FBC7CF1ECC}" srcOrd="0" destOrd="0" presId="urn:microsoft.com/office/officeart/2005/8/layout/radial1"/>
    <dgm:cxn modelId="{BE28885B-9D78-4140-A236-1862FA61D2BF}" type="presParOf" srcId="{5BAE3EC5-ECC8-4404-BA43-EB04D321C7B8}" destId="{0C5F087C-5228-4DB9-A213-C5FB983A6390}" srcOrd="10" destOrd="0" presId="urn:microsoft.com/office/officeart/2005/8/layout/radial1"/>
  </dgm:cxnLst>
  <dgm:bg>
    <a:blipFill>
      <a:blip xmlns:r="http://schemas.openxmlformats.org/officeDocument/2006/relationships" r:embed="rId7"/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78A14C6-699B-4135-9AD5-A6FBD17AAE7F}">
      <dsp:nvSpPr>
        <dsp:cNvPr id="0" name=""/>
        <dsp:cNvSpPr/>
      </dsp:nvSpPr>
      <dsp:spPr>
        <a:xfrm>
          <a:off x="3563862" y="2420877"/>
          <a:ext cx="2219154" cy="2028922"/>
        </a:xfrm>
        <a:prstGeom prst="ellipse">
          <a:avLst/>
        </a:prstGeom>
        <a:blipFill rotWithShape="0">
          <a:blip xmlns:r="http://schemas.openxmlformats.org/officeDocument/2006/relationships" r:embed="rId1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bg2"/>
              </a:solidFill>
            </a:rPr>
            <a:t>Система работы воспитателя</a:t>
          </a:r>
          <a:endParaRPr lang="ru-RU" sz="2000" kern="1200" dirty="0">
            <a:solidFill>
              <a:schemeClr val="bg2"/>
            </a:solidFill>
          </a:endParaRPr>
        </a:p>
      </dsp:txBody>
      <dsp:txXfrm>
        <a:off x="3563862" y="2420877"/>
        <a:ext cx="2219154" cy="2028922"/>
      </dsp:txXfrm>
    </dsp:sp>
    <dsp:sp modelId="{13E06F7A-B56B-423C-A21F-923D1A5C49C4}">
      <dsp:nvSpPr>
        <dsp:cNvPr id="0" name=""/>
        <dsp:cNvSpPr/>
      </dsp:nvSpPr>
      <dsp:spPr>
        <a:xfrm rot="15978861">
          <a:off x="4327984" y="2139911"/>
          <a:ext cx="526592" cy="39939"/>
        </a:xfrm>
        <a:custGeom>
          <a:avLst/>
          <a:gdLst/>
          <a:ahLst/>
          <a:cxnLst/>
          <a:rect l="0" t="0" r="0" b="0"/>
          <a:pathLst>
            <a:path>
              <a:moveTo>
                <a:pt x="0" y="19969"/>
              </a:moveTo>
              <a:lnTo>
                <a:pt x="526592" y="19969"/>
              </a:lnTo>
            </a:path>
          </a:pathLst>
        </a:custGeom>
        <a:noFill/>
        <a:ln w="1905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5978861">
        <a:off x="4578115" y="2146716"/>
        <a:ext cx="26329" cy="26329"/>
      </dsp:txXfrm>
    </dsp:sp>
    <dsp:sp modelId="{582D1C62-0F3D-4933-83A8-95DFA61FEA79}">
      <dsp:nvSpPr>
        <dsp:cNvPr id="0" name=""/>
        <dsp:cNvSpPr/>
      </dsp:nvSpPr>
      <dsp:spPr>
        <a:xfrm>
          <a:off x="3008389" y="124992"/>
          <a:ext cx="3017819" cy="1772770"/>
        </a:xfrm>
        <a:prstGeom prst="ellipse">
          <a:avLst/>
        </a:prstGeom>
        <a:blipFill rotWithShape="0">
          <a:blip xmlns:r="http://schemas.openxmlformats.org/officeDocument/2006/relationships"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2"/>
              </a:solidFill>
            </a:rPr>
            <a:t>Непосредственно-образовательная деятельность</a:t>
          </a:r>
          <a:endParaRPr lang="ru-RU" sz="1800" kern="1200" dirty="0">
            <a:solidFill>
              <a:schemeClr val="bg2"/>
            </a:solidFill>
          </a:endParaRPr>
        </a:p>
      </dsp:txBody>
      <dsp:txXfrm>
        <a:off x="3008389" y="124992"/>
        <a:ext cx="3017819" cy="1772770"/>
      </dsp:txXfrm>
    </dsp:sp>
    <dsp:sp modelId="{87BF1A50-CAE1-4761-9A98-777E922A7FA0}">
      <dsp:nvSpPr>
        <dsp:cNvPr id="0" name=""/>
        <dsp:cNvSpPr/>
      </dsp:nvSpPr>
      <dsp:spPr>
        <a:xfrm rot="11497996">
          <a:off x="2539758" y="3085428"/>
          <a:ext cx="1062117" cy="39939"/>
        </a:xfrm>
        <a:custGeom>
          <a:avLst/>
          <a:gdLst/>
          <a:ahLst/>
          <a:cxnLst/>
          <a:rect l="0" t="0" r="0" b="0"/>
          <a:pathLst>
            <a:path>
              <a:moveTo>
                <a:pt x="0" y="19969"/>
              </a:moveTo>
              <a:lnTo>
                <a:pt x="1062117" y="19969"/>
              </a:lnTo>
            </a:path>
          </a:pathLst>
        </a:custGeom>
        <a:noFill/>
        <a:ln w="1905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1497996">
        <a:off x="3044264" y="3078845"/>
        <a:ext cx="53105" cy="53105"/>
      </dsp:txXfrm>
    </dsp:sp>
    <dsp:sp modelId="{9ADD508C-F96E-40BB-A76A-8E7652AC4D53}">
      <dsp:nvSpPr>
        <dsp:cNvPr id="0" name=""/>
        <dsp:cNvSpPr/>
      </dsp:nvSpPr>
      <dsp:spPr>
        <a:xfrm>
          <a:off x="323531" y="1916823"/>
          <a:ext cx="2267016" cy="1712674"/>
        </a:xfrm>
        <a:prstGeom prst="ellipse">
          <a:avLst/>
        </a:prstGeom>
        <a:blipFill rotWithShape="0">
          <a:blip xmlns:r="http://schemas.openxmlformats.org/officeDocument/2006/relationships"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2"/>
              </a:solidFill>
            </a:rPr>
            <a:t>В режимных моментах</a:t>
          </a:r>
          <a:endParaRPr lang="ru-RU" sz="1800" kern="1200" dirty="0">
            <a:solidFill>
              <a:schemeClr val="bg2"/>
            </a:solidFill>
          </a:endParaRPr>
        </a:p>
      </dsp:txBody>
      <dsp:txXfrm>
        <a:off x="323531" y="1916823"/>
        <a:ext cx="2267016" cy="1712674"/>
      </dsp:txXfrm>
    </dsp:sp>
    <dsp:sp modelId="{A29A6D54-137B-4AE2-8562-92C4B7128967}">
      <dsp:nvSpPr>
        <dsp:cNvPr id="0" name=""/>
        <dsp:cNvSpPr/>
      </dsp:nvSpPr>
      <dsp:spPr>
        <a:xfrm rot="2516688">
          <a:off x="5373277" y="4365155"/>
          <a:ext cx="714106" cy="39939"/>
        </a:xfrm>
        <a:custGeom>
          <a:avLst/>
          <a:gdLst/>
          <a:ahLst/>
          <a:cxnLst/>
          <a:rect l="0" t="0" r="0" b="0"/>
          <a:pathLst>
            <a:path>
              <a:moveTo>
                <a:pt x="0" y="19969"/>
              </a:moveTo>
              <a:lnTo>
                <a:pt x="714106" y="19969"/>
              </a:lnTo>
            </a:path>
          </a:pathLst>
        </a:custGeom>
        <a:noFill/>
        <a:ln w="1905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2516688">
        <a:off x="5712477" y="4367272"/>
        <a:ext cx="35705" cy="35705"/>
      </dsp:txXfrm>
    </dsp:sp>
    <dsp:sp modelId="{31D52304-DA10-450B-854F-EA64A05E08EC}">
      <dsp:nvSpPr>
        <dsp:cNvPr id="0" name=""/>
        <dsp:cNvSpPr/>
      </dsp:nvSpPr>
      <dsp:spPr>
        <a:xfrm>
          <a:off x="5508102" y="4437109"/>
          <a:ext cx="2529599" cy="1769869"/>
        </a:xfrm>
        <a:prstGeom prst="ellipse">
          <a:avLst/>
        </a:prstGeom>
        <a:blipFill rotWithShape="0">
          <a:blip xmlns:r="http://schemas.openxmlformats.org/officeDocument/2006/relationships"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Индивидуальная работа</a:t>
          </a:r>
          <a:endParaRPr lang="ru-RU" sz="1800" kern="1200" dirty="0"/>
        </a:p>
      </dsp:txBody>
      <dsp:txXfrm>
        <a:off x="5508102" y="4437109"/>
        <a:ext cx="2529599" cy="1769869"/>
      </dsp:txXfrm>
    </dsp:sp>
    <dsp:sp modelId="{1F77A873-A34B-4E2C-9975-E947224E684D}">
      <dsp:nvSpPr>
        <dsp:cNvPr id="0" name=""/>
        <dsp:cNvSpPr/>
      </dsp:nvSpPr>
      <dsp:spPr>
        <a:xfrm rot="8274912">
          <a:off x="3333508" y="4340066"/>
          <a:ext cx="632006" cy="39939"/>
        </a:xfrm>
        <a:custGeom>
          <a:avLst/>
          <a:gdLst/>
          <a:ahLst/>
          <a:cxnLst/>
          <a:rect l="0" t="0" r="0" b="0"/>
          <a:pathLst>
            <a:path>
              <a:moveTo>
                <a:pt x="0" y="19969"/>
              </a:moveTo>
              <a:lnTo>
                <a:pt x="632006" y="19969"/>
              </a:lnTo>
            </a:path>
          </a:pathLst>
        </a:custGeom>
        <a:noFill/>
        <a:ln w="1905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8274912">
        <a:off x="3633711" y="4344235"/>
        <a:ext cx="31600" cy="31600"/>
      </dsp:txXfrm>
    </dsp:sp>
    <dsp:sp modelId="{B51D2294-81C6-4E19-A979-75E4F271EC54}">
      <dsp:nvSpPr>
        <dsp:cNvPr id="0" name=""/>
        <dsp:cNvSpPr/>
      </dsp:nvSpPr>
      <dsp:spPr>
        <a:xfrm>
          <a:off x="957578" y="4378466"/>
          <a:ext cx="3096399" cy="2028922"/>
        </a:xfrm>
        <a:prstGeom prst="ellipse">
          <a:avLst/>
        </a:prstGeom>
        <a:blipFill rotWithShape="0">
          <a:blip xmlns:r="http://schemas.openxmlformats.org/officeDocument/2006/relationships"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2"/>
              </a:solidFill>
            </a:rPr>
            <a:t>Самостоятельная</a:t>
          </a:r>
          <a:r>
            <a:rPr lang="ru-RU" sz="1800" kern="1200" baseline="0" dirty="0" smtClean="0">
              <a:solidFill>
                <a:schemeClr val="bg2"/>
              </a:solidFill>
            </a:rPr>
            <a:t> деятельность детей</a:t>
          </a:r>
          <a:endParaRPr lang="ru-RU" sz="1800" kern="1200" dirty="0">
            <a:solidFill>
              <a:schemeClr val="bg2"/>
            </a:solidFill>
          </a:endParaRPr>
        </a:p>
      </dsp:txBody>
      <dsp:txXfrm>
        <a:off x="957578" y="4378466"/>
        <a:ext cx="3096399" cy="2028922"/>
      </dsp:txXfrm>
    </dsp:sp>
    <dsp:sp modelId="{8AECCADB-7E21-4B9E-BB85-B293EE3AAF73}">
      <dsp:nvSpPr>
        <dsp:cNvPr id="0" name=""/>
        <dsp:cNvSpPr/>
      </dsp:nvSpPr>
      <dsp:spPr>
        <a:xfrm rot="20497403">
          <a:off x="5695911" y="2942821"/>
          <a:ext cx="799996" cy="39939"/>
        </a:xfrm>
        <a:custGeom>
          <a:avLst/>
          <a:gdLst/>
          <a:ahLst/>
          <a:cxnLst/>
          <a:rect l="0" t="0" r="0" b="0"/>
          <a:pathLst>
            <a:path>
              <a:moveTo>
                <a:pt x="0" y="19969"/>
              </a:moveTo>
              <a:lnTo>
                <a:pt x="799996" y="19969"/>
              </a:lnTo>
            </a:path>
          </a:pathLst>
        </a:custGeom>
        <a:noFill/>
        <a:ln w="1905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20497403">
        <a:off x="6075909" y="2942791"/>
        <a:ext cx="39999" cy="39999"/>
      </dsp:txXfrm>
    </dsp:sp>
    <dsp:sp modelId="{0C5F087C-5228-4DB9-A213-C5FB983A6390}">
      <dsp:nvSpPr>
        <dsp:cNvPr id="0" name=""/>
        <dsp:cNvSpPr/>
      </dsp:nvSpPr>
      <dsp:spPr>
        <a:xfrm>
          <a:off x="6359061" y="1700800"/>
          <a:ext cx="2313438" cy="1580611"/>
        </a:xfrm>
        <a:prstGeom prst="ellipse">
          <a:avLst/>
        </a:prstGeom>
        <a:blipFill rotWithShape="0">
          <a:blip xmlns:r="http://schemas.openxmlformats.org/officeDocument/2006/relationships" r:embed="rId6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2"/>
              </a:solidFill>
            </a:rPr>
            <a:t>Взаимодействие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2"/>
              </a:solidFill>
            </a:rPr>
            <a:t> с семьей</a:t>
          </a:r>
          <a:endParaRPr lang="ru-RU" sz="1800" kern="1200" dirty="0">
            <a:solidFill>
              <a:schemeClr val="bg2"/>
            </a:solidFill>
          </a:endParaRPr>
        </a:p>
      </dsp:txBody>
      <dsp:txXfrm>
        <a:off x="6359061" y="1700800"/>
        <a:ext cx="2313438" cy="15806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FC701A-BD44-4C8B-9B6B-9CE55781E0C2}" type="datetimeFigureOut">
              <a:rPr lang="ru-RU" smtClean="0"/>
              <a:pPr/>
              <a:t>05.04.2017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0F393F-8C2B-46B6-8640-246C06D5C6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54765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DF3014D-D3B2-4210-AF22-2769F36918F1}" type="slidenum">
              <a:rPr lang="ru-RU"/>
              <a:pPr eaLnBrk="1" hangingPunct="1"/>
              <a:t>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39062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8F30B343-019E-44B8-B9E0-4DB4C36EEACB}" type="datetimeFigureOut">
              <a:rPr lang="ru-RU" smtClean="0"/>
              <a:pPr>
                <a:defRPr/>
              </a:pPr>
              <a:t>05.04.2017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pPr>
              <a:defRPr/>
            </a:pPr>
            <a:fld id="{9120D875-2B98-4823-B1C3-559036F824D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Прямоугольник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Прямоугольник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032A1D-AB9B-4248-BF07-565F748E1019}" type="datetimeFigureOut">
              <a:rPr lang="ru-RU" smtClean="0"/>
              <a:pPr>
                <a:defRPr/>
              </a:pPr>
              <a:t>05.04.2017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911EFE-E6B6-4894-A7DA-C21A63388F6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5769-07B1-442C-A450-3D3C4ACB3991}" type="datetimeFigureOut">
              <a:rPr lang="ru-RU" smtClean="0"/>
              <a:pPr>
                <a:defRPr/>
              </a:pPr>
              <a:t>05.04.2017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202DF2-BF69-4DAE-8CA1-3E7DCC203B4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Равнобедренный треугольник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D12DDD-B127-4E92-839E-AA5765646BBC}" type="datetimeFigureOut">
              <a:rPr lang="ru-RU" smtClean="0"/>
              <a:pPr>
                <a:defRPr/>
              </a:pPr>
              <a:t>05.04.2017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1FE581-89B6-42BD-9607-26BF7388D1A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pPr>
              <a:defRPr/>
            </a:pPr>
            <a:fld id="{AEE5EE31-3F44-4917-92F6-1942D5C7B03B}" type="datetimeFigureOut">
              <a:rPr lang="ru-RU" smtClean="0"/>
              <a:pPr>
                <a:defRPr/>
              </a:pPr>
              <a:t>05.04.2017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pPr>
              <a:defRPr/>
            </a:pPr>
            <a:fld id="{66277315-5C68-4249-A62F-F3E2B6D8E41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188B4EC-3B21-495B-B361-09C7A5089010}" type="datetimeFigureOut">
              <a:rPr lang="ru-RU" smtClean="0"/>
              <a:pPr>
                <a:defRPr/>
              </a:pPr>
              <a:t>05.04.2017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04040D-A0C0-413A-95AC-A33BF4C7FD7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262BD4-D4C4-4A1A-A750-4CBEF2308A81}" type="datetimeFigureOut">
              <a:rPr lang="ru-RU" smtClean="0"/>
              <a:pPr>
                <a:defRPr/>
              </a:pPr>
              <a:t>05.04.2017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1D65CC-5398-48AC-8FBA-60AB6D2C274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3E5DA9-659D-4273-9918-4DAC6003E921}" type="datetimeFigureOut">
              <a:rPr lang="ru-RU" smtClean="0"/>
              <a:pPr>
                <a:defRPr/>
              </a:pPr>
              <a:t>05.04.2017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E225AB-1E6F-4F6C-95B1-33D09CA90BC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4F35C6-0B8E-4649-B1EC-FB590E6DF4F9}" type="datetimeFigureOut">
              <a:rPr lang="ru-RU" smtClean="0"/>
              <a:pPr>
                <a:defRPr/>
              </a:pPr>
              <a:t>05.04.2017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6F2C06-8E40-42C3-940B-ED429931E35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12DBED-4988-440D-AA34-C38B7E7D67E3}" type="datetimeFigureOut">
              <a:rPr lang="ru-RU" smtClean="0"/>
              <a:pPr>
                <a:defRPr/>
              </a:pPr>
              <a:t>05.04.2017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CF6092-AEC0-40AA-AA4A-483BAC38313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CCBCC1-2F5E-4239-8460-6E88EF486CBA}" type="datetimeFigureOut">
              <a:rPr lang="ru-RU" smtClean="0"/>
              <a:pPr>
                <a:defRPr/>
              </a:pPr>
              <a:t>05.04.2017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A860A6-687B-4073-8768-2052C5CC294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72073ED-E75E-49F5-9214-C1A2D4604D1C}" type="datetimeFigureOut">
              <a:rPr lang="ru-RU" smtClean="0"/>
              <a:pPr>
                <a:defRPr/>
              </a:pPr>
              <a:t>05.04.2017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450138AC-D3C0-4485-B6E5-A14DC9102EA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8" name="Прямая соединительная линия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Прямая соединительная линия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Равнобедренный треугольник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9.gif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8.gif"/><Relationship Id="rId4" Type="http://schemas.openxmlformats.org/officeDocument/2006/relationships/diagramLayout" Target="../diagrams/layout1.xml"/><Relationship Id="rId9" Type="http://schemas.openxmlformats.org/officeDocument/2006/relationships/image" Target="../media/image27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500066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2000" dirty="0" smtClean="0"/>
              <a:t>        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Меняются времена, эпохи, люди. Но вечным остаётся стремление человека к добру, любви, свету, красоте, истине.</a:t>
            </a:r>
          </a:p>
          <a:p>
            <a:pPr>
              <a:buNone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      Д.С. Лихачев говорил: «Любовь к родному краю, родной культуре, родному речи начинается с малого – любви к своей семье, к своему жилищу, к своему детскому саду. Постепенно расширяясь, эта любовь переходит в любовь к родной стране, к ее истории, прошлому и настоящему, ко всему человечеству»</a:t>
            </a:r>
          </a:p>
          <a:p>
            <a:pPr>
              <a:buNone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      Чувство любви к Родине – это одно из самых сильных чувств, без него человек ущербен, не ощущает своих корней. А почувствует ли человек привязанность к родной земле или отдалится от нее, это уже зависит от обстоятельств жизни и воспитания. Поэтому важно, чтобы ребенок уже в дошкольном возрасте почувствовал личную ответственность за родную землю и ее будущее. 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428604"/>
            <a:ext cx="82868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Методической работы с кадрами по патриотическому воспитанию дошкольников .</a:t>
            </a:r>
            <a:endParaRPr lang="ru-RU" sz="2800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2852"/>
            <a:ext cx="8229600" cy="6715148"/>
          </a:xfrm>
          <a:noFill/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Главной целью осуществления методической работы с кадрами по патриотическому воспитанию дошкольников является совершенствование работы дошкольного учреждения по данной проблеме.  Мировоззрение педагога, его личный пример, взгляды, суждения, активная жизненная позиция – самые эффективные факторы воспитания. Никакие знания воспитателя не дадут эффекта, если сам он не будет любить свою страну, свой город, свой народ. В воспитании все должно основываться на личности воспитателя.  </a:t>
            </a:r>
          </a:p>
          <a:p>
            <a:endParaRPr lang="ru-RU" dirty="0"/>
          </a:p>
        </p:txBody>
      </p:sp>
      <p:pic>
        <p:nvPicPr>
          <p:cNvPr id="4" name="Picture 2" descr="E:\фото занятия\4 гр гжель\4 гр Занятие Гжель\CIMG23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58" y="3071810"/>
            <a:ext cx="4260266" cy="350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572000" y="3143248"/>
            <a:ext cx="4562558" cy="3469616"/>
          </a:xfrm>
          <a:prstGeom prst="rect">
            <a:avLst/>
          </a:prstGeom>
          <a:noFill/>
          <a:ln/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3250">
        <p15:prstTrans prst="origami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1261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   Суть нравственно- патриотического воспитания  наш коллектив видит в том, чтобы посеять и взрастить в детской душе семена любви к родной природе, к родному дому и семье, к истории и культуре страны, созданной трудами родных и близких людей, тех, кого зовут соотечественниками. </a:t>
            </a:r>
          </a:p>
        </p:txBody>
      </p:sp>
      <p:pic>
        <p:nvPicPr>
          <p:cNvPr id="4" name="Picture 3" descr="E:\фото занятия\4 гр гжель\4 гр Занятие Гжель\CIMG23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3050"/>
            <a:ext cx="3201799" cy="235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E:\фото занятия\4 гр гжель\4 гр Занятие Гжель\CIMG24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000504"/>
            <a:ext cx="3227508" cy="2857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E:\Стажировочная площадка -занятия, вДОУ -фото\Изображение 4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1643050"/>
            <a:ext cx="2714644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DSC0053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78" y="4000504"/>
            <a:ext cx="2725977" cy="2857496"/>
          </a:xfrm>
          <a:prstGeom prst="rect">
            <a:avLst/>
          </a:prstGeom>
          <a:noFill/>
        </p:spPr>
      </p:pic>
      <p:pic>
        <p:nvPicPr>
          <p:cNvPr id="9" name="Picture 2" descr="празд 9  мая 017"/>
          <p:cNvPicPr>
            <a:picLocks noChangeAspect="1" noChangeArrowheads="1"/>
          </p:cNvPicPr>
          <p:nvPr/>
        </p:nvPicPr>
        <p:blipFill>
          <a:blip r:embed="rId6" cstate="print">
            <a:lum bright="6000"/>
          </a:blip>
          <a:srcRect/>
          <a:stretch>
            <a:fillRect/>
          </a:stretch>
        </p:blipFill>
        <p:spPr bwMode="auto">
          <a:xfrm>
            <a:off x="5929322" y="1714488"/>
            <a:ext cx="3214678" cy="2226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4" descr="DSC0049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29322" y="4000504"/>
            <a:ext cx="3186432" cy="285749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E:\утренник23 февоаля 2015г\DSC0835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00364" cy="2214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F:\утренник23 февоаля 2015г\DSC0834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14554"/>
            <a:ext cx="3000364" cy="2000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4" descr="DSC0193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0"/>
            <a:ext cx="2857488" cy="2143116"/>
          </a:xfrm>
          <a:prstGeom prst="rect">
            <a:avLst/>
          </a:prstGeom>
          <a:noFill/>
        </p:spPr>
      </p:pic>
      <p:pic>
        <p:nvPicPr>
          <p:cNvPr id="8" name="Picture 2" descr="E:\2014-2015  уч. год в МБДОУ №59\ФОТО праздник 23 февраля -6группа\DSC019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4214818"/>
            <a:ext cx="2928926" cy="2643182"/>
          </a:xfrm>
          <a:prstGeom prst="rect">
            <a:avLst/>
          </a:prstGeom>
          <a:noFill/>
        </p:spPr>
      </p:pic>
      <p:pic>
        <p:nvPicPr>
          <p:cNvPr id="10" name="Picture 3" descr="E:\всероссийский конкурс\КОНКУРС ВСЕ РАЗДЕЛЫ,\военные на празднике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8926" y="2143116"/>
            <a:ext cx="2914651" cy="2071702"/>
          </a:xfrm>
          <a:prstGeom prst="rect">
            <a:avLst/>
          </a:prstGeom>
          <a:noFill/>
        </p:spPr>
      </p:pic>
      <p:pic>
        <p:nvPicPr>
          <p:cNvPr id="12" name="Picture 2" descr="E:\всероссийский конкурс\КОНКУРС ВСЕ РАЗДЕЛЫ,\фотодень побды с ветераном\DSC0241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57884" y="0"/>
            <a:ext cx="3286116" cy="2143116"/>
          </a:xfrm>
          <a:prstGeom prst="rect">
            <a:avLst/>
          </a:prstGeom>
          <a:noFill/>
        </p:spPr>
      </p:pic>
      <p:pic>
        <p:nvPicPr>
          <p:cNvPr id="13" name="Picture 3" descr="E:\всероссийский конкурс\КОНКУРС ВСЕ РАЗДЕЛЫ,\фотодень побды с ветераном\DSC0242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57884" y="2143116"/>
            <a:ext cx="3286116" cy="2071702"/>
          </a:xfrm>
          <a:prstGeom prst="rect">
            <a:avLst/>
          </a:prstGeom>
          <a:noFill/>
        </p:spPr>
      </p:pic>
      <p:pic>
        <p:nvPicPr>
          <p:cNvPr id="14" name="Picture 3" descr="F:\фото семинара в ноябае2012-занятия\DSC0303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28926" y="4143380"/>
            <a:ext cx="2928958" cy="2714620"/>
          </a:xfrm>
          <a:prstGeom prst="rect">
            <a:avLst/>
          </a:prstGeom>
          <a:noFill/>
        </p:spPr>
      </p:pic>
      <p:pic>
        <p:nvPicPr>
          <p:cNvPr id="1026" name="Picture 2" descr="E:\ВСЕРОССИЙСКИЙ КОНКУРС ПОСЛЕДНИЙ\DSC03179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857884" y="4214818"/>
            <a:ext cx="3286116" cy="264318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Лента лицом вверх 3"/>
          <p:cNvSpPr/>
          <p:nvPr/>
        </p:nvSpPr>
        <p:spPr>
          <a:xfrm>
            <a:off x="401638" y="260350"/>
            <a:ext cx="8101012" cy="792163"/>
          </a:xfrm>
          <a:prstGeom prst="ribbon2">
            <a:avLst>
              <a:gd name="adj1" fmla="val 16667"/>
              <a:gd name="adj2" fmla="val 67176"/>
            </a:avLst>
          </a:prstGeom>
          <a:gradFill flip="none" rotWithShape="1">
            <a:gsLst>
              <a:gs pos="0">
                <a:srgbClr val="FFFF00"/>
              </a:gs>
              <a:gs pos="100000">
                <a:srgbClr val="7030A0"/>
              </a:gs>
            </a:gsLst>
            <a:lin ang="5400000" scaled="1"/>
            <a:tileRect/>
          </a:gradFill>
          <a:ln w="57150">
            <a:solidFill>
              <a:srgbClr val="0070C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Модель формирования нравственно – патриотических чувств </a:t>
            </a:r>
            <a:endParaRPr lang="ru-RU" sz="2000" b="1" dirty="0">
              <a:solidFill>
                <a:schemeClr val="tx1"/>
              </a:solidFill>
            </a:endParaRPr>
          </a:p>
        </p:txBody>
      </p:sp>
      <p:grpSp>
        <p:nvGrpSpPr>
          <p:cNvPr id="6" name="Группа 7"/>
          <p:cNvGrpSpPr>
            <a:grpSpLocks/>
          </p:cNvGrpSpPr>
          <p:nvPr/>
        </p:nvGrpSpPr>
        <p:grpSpPr bwMode="auto">
          <a:xfrm>
            <a:off x="2397125" y="1154113"/>
            <a:ext cx="3967163" cy="395287"/>
            <a:chOff x="678157" y="32606"/>
            <a:chExt cx="3967591" cy="629718"/>
          </a:xfrm>
        </p:grpSpPr>
        <p:sp>
          <p:nvSpPr>
            <p:cNvPr id="9" name="Прямоугольник с двумя скругленными соседними углами 8"/>
            <p:cNvSpPr/>
            <p:nvPr/>
          </p:nvSpPr>
          <p:spPr>
            <a:xfrm rot="5400000">
              <a:off x="2347093" y="-1636331"/>
              <a:ext cx="629718" cy="3967591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Прямоугольник 9"/>
            <p:cNvSpPr/>
            <p:nvPr/>
          </p:nvSpPr>
          <p:spPr>
            <a:xfrm>
              <a:off x="678157" y="62954"/>
              <a:ext cx="3937425" cy="56902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35128" tIns="12065" rIns="12065" bIns="12065" spcCol="1270" anchor="ctr"/>
            <a:lstStyle/>
            <a:p>
              <a:pPr marL="0" lvl="1" algn="ctr" defTabSz="844550">
                <a:lnSpc>
                  <a:spcPct val="90000"/>
                </a:lnSpc>
                <a:spcAft>
                  <a:spcPct val="15000"/>
                </a:spcAft>
                <a:defRPr/>
              </a:pPr>
              <a:r>
                <a:rPr lang="ru-RU" sz="1600" dirty="0"/>
                <a:t>Создание условий</a:t>
              </a:r>
            </a:p>
          </p:txBody>
        </p:sp>
      </p:grpSp>
      <p:grpSp>
        <p:nvGrpSpPr>
          <p:cNvPr id="7" name="Группа 10"/>
          <p:cNvGrpSpPr>
            <a:grpSpLocks/>
          </p:cNvGrpSpPr>
          <p:nvPr/>
        </p:nvGrpSpPr>
        <p:grpSpPr bwMode="auto">
          <a:xfrm>
            <a:off x="6051550" y="1939925"/>
            <a:ext cx="2697163" cy="407988"/>
            <a:chOff x="678157" y="32606"/>
            <a:chExt cx="3967591" cy="629718"/>
          </a:xfrm>
        </p:grpSpPr>
        <p:sp>
          <p:nvSpPr>
            <p:cNvPr id="12" name="Прямоугольник с двумя скругленными соседними углами 11"/>
            <p:cNvSpPr/>
            <p:nvPr/>
          </p:nvSpPr>
          <p:spPr>
            <a:xfrm rot="5400000">
              <a:off x="2347094" y="-1636331"/>
              <a:ext cx="629718" cy="3967591"/>
            </a:xfrm>
            <a:prstGeom prst="round2SameRect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Прямоугольник 12"/>
            <p:cNvSpPr/>
            <p:nvPr/>
          </p:nvSpPr>
          <p:spPr>
            <a:xfrm>
              <a:off x="678157" y="64460"/>
              <a:ext cx="3937232" cy="566010"/>
            </a:xfrm>
            <a:prstGeom prst="rect">
              <a:avLst/>
            </a:prstGeom>
            <a:ln>
              <a:solidFill>
                <a:schemeClr val="accent6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35128" tIns="12065" rIns="12065" bIns="12065" spcCol="1270" anchor="ctr"/>
            <a:lstStyle/>
            <a:p>
              <a:pPr marL="0" lvl="1" defTabSz="844550">
                <a:lnSpc>
                  <a:spcPct val="90000"/>
                </a:lnSpc>
                <a:spcAft>
                  <a:spcPct val="15000"/>
                </a:spcAft>
                <a:defRPr/>
              </a:pPr>
              <a:r>
                <a:rPr lang="ru-RU" sz="1600" dirty="0"/>
                <a:t>Возвращение к традициям</a:t>
              </a:r>
            </a:p>
          </p:txBody>
        </p:sp>
      </p:grpSp>
      <p:grpSp>
        <p:nvGrpSpPr>
          <p:cNvPr id="8" name="Группа 15"/>
          <p:cNvGrpSpPr>
            <a:grpSpLocks/>
          </p:cNvGrpSpPr>
          <p:nvPr/>
        </p:nvGrpSpPr>
        <p:grpSpPr bwMode="auto">
          <a:xfrm>
            <a:off x="3290888" y="1924050"/>
            <a:ext cx="2460625" cy="438150"/>
            <a:chOff x="581016" y="-356000"/>
            <a:chExt cx="3967590" cy="629718"/>
          </a:xfrm>
        </p:grpSpPr>
        <p:sp>
          <p:nvSpPr>
            <p:cNvPr id="17" name="Прямоугольник с двумя скругленными соседними углами 16"/>
            <p:cNvSpPr/>
            <p:nvPr/>
          </p:nvSpPr>
          <p:spPr>
            <a:xfrm rot="5400000">
              <a:off x="2249953" y="-2024937"/>
              <a:ext cx="629718" cy="3967590"/>
            </a:xfrm>
            <a:prstGeom prst="round2SameRect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Прямоугольник 17"/>
            <p:cNvSpPr/>
            <p:nvPr/>
          </p:nvSpPr>
          <p:spPr>
            <a:xfrm>
              <a:off x="611733" y="-251047"/>
              <a:ext cx="3936873" cy="422094"/>
            </a:xfrm>
            <a:prstGeom prst="rect">
              <a:avLst/>
            </a:prstGeom>
            <a:ln>
              <a:solidFill>
                <a:schemeClr val="accent6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35128" tIns="12065" rIns="12065" bIns="12065" spcCol="1270" anchor="ctr"/>
            <a:lstStyle/>
            <a:p>
              <a:pPr marL="0" lvl="1" defTabSz="844550">
                <a:lnSpc>
                  <a:spcPct val="90000"/>
                </a:lnSpc>
                <a:spcAft>
                  <a:spcPct val="15000"/>
                </a:spcAft>
                <a:defRPr/>
              </a:pPr>
              <a:r>
                <a:rPr lang="ru-RU" sz="1600" dirty="0"/>
                <a:t>Знакомство с культурой</a:t>
              </a:r>
            </a:p>
          </p:txBody>
        </p:sp>
      </p:grpSp>
      <p:grpSp>
        <p:nvGrpSpPr>
          <p:cNvPr id="11" name="Группа 18"/>
          <p:cNvGrpSpPr>
            <a:grpSpLocks/>
          </p:cNvGrpSpPr>
          <p:nvPr/>
        </p:nvGrpSpPr>
        <p:grpSpPr bwMode="auto">
          <a:xfrm>
            <a:off x="717550" y="1958975"/>
            <a:ext cx="2257425" cy="350838"/>
            <a:chOff x="678157" y="32606"/>
            <a:chExt cx="3967591" cy="629718"/>
          </a:xfrm>
        </p:grpSpPr>
        <p:sp>
          <p:nvSpPr>
            <p:cNvPr id="20" name="Прямоугольник с двумя скругленными соседними углами 19"/>
            <p:cNvSpPr/>
            <p:nvPr/>
          </p:nvSpPr>
          <p:spPr>
            <a:xfrm rot="5400000">
              <a:off x="2347094" y="-1636331"/>
              <a:ext cx="629718" cy="3967591"/>
            </a:xfrm>
            <a:prstGeom prst="round2SameRect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Прямоугольник 20"/>
            <p:cNvSpPr/>
            <p:nvPr/>
          </p:nvSpPr>
          <p:spPr>
            <a:xfrm>
              <a:off x="678157" y="63950"/>
              <a:ext cx="3936900" cy="567029"/>
            </a:xfrm>
            <a:prstGeom prst="rect">
              <a:avLst/>
            </a:prstGeom>
            <a:ln>
              <a:solidFill>
                <a:schemeClr val="accent6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35128" tIns="12065" rIns="12065" bIns="12065" spcCol="1270" anchor="ctr"/>
            <a:lstStyle/>
            <a:p>
              <a:pPr marL="0" lvl="1" algn="ctr" defTabSz="844550">
                <a:lnSpc>
                  <a:spcPct val="90000"/>
                </a:lnSpc>
                <a:spcAft>
                  <a:spcPct val="15000"/>
                </a:spcAft>
                <a:defRPr/>
              </a:pPr>
              <a:r>
                <a:rPr lang="ru-RU" sz="1600" dirty="0"/>
                <a:t>Наличие гена</a:t>
              </a:r>
            </a:p>
          </p:txBody>
        </p:sp>
      </p:grpSp>
      <p:grpSp>
        <p:nvGrpSpPr>
          <p:cNvPr id="14" name="Группа 21"/>
          <p:cNvGrpSpPr>
            <a:grpSpLocks/>
          </p:cNvGrpSpPr>
          <p:nvPr/>
        </p:nvGrpSpPr>
        <p:grpSpPr bwMode="auto">
          <a:xfrm>
            <a:off x="3302000" y="3863975"/>
            <a:ext cx="2749550" cy="284163"/>
            <a:chOff x="678157" y="32606"/>
            <a:chExt cx="3967591" cy="629718"/>
          </a:xfrm>
        </p:grpSpPr>
        <p:sp>
          <p:nvSpPr>
            <p:cNvPr id="23" name="Прямоугольник с двумя скругленными соседними углами 22"/>
            <p:cNvSpPr/>
            <p:nvPr/>
          </p:nvSpPr>
          <p:spPr>
            <a:xfrm rot="5400000">
              <a:off x="2347093" y="-1636329"/>
              <a:ext cx="629718" cy="3967591"/>
            </a:xfrm>
            <a:prstGeom prst="round2SameRect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Прямоугольник 23"/>
            <p:cNvSpPr/>
            <p:nvPr/>
          </p:nvSpPr>
          <p:spPr>
            <a:xfrm>
              <a:off x="678157" y="64269"/>
              <a:ext cx="3937812" cy="566392"/>
            </a:xfrm>
            <a:prstGeom prst="rect">
              <a:avLst/>
            </a:prstGeom>
            <a:ln>
              <a:solidFill>
                <a:schemeClr val="accent6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35128" tIns="12065" rIns="12065" bIns="12065" spcCol="1270" anchor="ctr"/>
            <a:lstStyle/>
            <a:p>
              <a:pPr marL="0" lvl="1" algn="ctr" defTabSz="844550">
                <a:lnSpc>
                  <a:spcPct val="90000"/>
                </a:lnSpc>
                <a:spcAft>
                  <a:spcPct val="15000"/>
                </a:spcAft>
                <a:defRPr/>
              </a:pPr>
              <a:r>
                <a:rPr lang="ru-RU" sz="1600" dirty="0"/>
                <a:t>Окружающий мир</a:t>
              </a:r>
            </a:p>
          </p:txBody>
        </p:sp>
      </p:grpSp>
      <p:grpSp>
        <p:nvGrpSpPr>
          <p:cNvPr id="15" name="Группа 24"/>
          <p:cNvGrpSpPr>
            <a:grpSpLocks/>
          </p:cNvGrpSpPr>
          <p:nvPr/>
        </p:nvGrpSpPr>
        <p:grpSpPr bwMode="auto">
          <a:xfrm>
            <a:off x="4575175" y="2560638"/>
            <a:ext cx="2679700" cy="277812"/>
            <a:chOff x="678157" y="32606"/>
            <a:chExt cx="3967591" cy="629718"/>
          </a:xfrm>
        </p:grpSpPr>
        <p:sp>
          <p:nvSpPr>
            <p:cNvPr id="26" name="Прямоугольник с двумя скругленными соседними углами 25"/>
            <p:cNvSpPr/>
            <p:nvPr/>
          </p:nvSpPr>
          <p:spPr>
            <a:xfrm rot="5400000">
              <a:off x="2347094" y="-1636330"/>
              <a:ext cx="629718" cy="3967591"/>
            </a:xfrm>
            <a:prstGeom prst="round2SameRect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Прямоугольник 26"/>
            <p:cNvSpPr/>
            <p:nvPr/>
          </p:nvSpPr>
          <p:spPr>
            <a:xfrm>
              <a:off x="908503" y="93778"/>
              <a:ext cx="3669082" cy="568546"/>
            </a:xfrm>
            <a:prstGeom prst="rect">
              <a:avLst/>
            </a:prstGeom>
            <a:ln>
              <a:solidFill>
                <a:schemeClr val="accent6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35128" tIns="12065" rIns="12065" bIns="12065" spcCol="1270" anchor="ctr"/>
            <a:lstStyle/>
            <a:p>
              <a:pPr marL="0" lvl="1" algn="ctr" defTabSz="844550">
                <a:lnSpc>
                  <a:spcPct val="90000"/>
                </a:lnSpc>
                <a:spcAft>
                  <a:spcPct val="15000"/>
                </a:spcAft>
                <a:defRPr/>
              </a:pPr>
              <a:r>
                <a:rPr lang="ru-RU" sz="1600" dirty="0"/>
                <a:t>Материальная культура</a:t>
              </a:r>
            </a:p>
          </p:txBody>
        </p:sp>
      </p:grpSp>
      <p:grpSp>
        <p:nvGrpSpPr>
          <p:cNvPr id="16" name="Группа 27"/>
          <p:cNvGrpSpPr>
            <a:grpSpLocks/>
          </p:cNvGrpSpPr>
          <p:nvPr/>
        </p:nvGrpSpPr>
        <p:grpSpPr bwMode="auto">
          <a:xfrm>
            <a:off x="1735138" y="3054350"/>
            <a:ext cx="5767387" cy="284163"/>
            <a:chOff x="494894" y="1867"/>
            <a:chExt cx="3972773" cy="629718"/>
          </a:xfrm>
        </p:grpSpPr>
        <p:sp>
          <p:nvSpPr>
            <p:cNvPr id="29" name="Прямоугольник с двумя скругленными соседними углами 28"/>
            <p:cNvSpPr/>
            <p:nvPr/>
          </p:nvSpPr>
          <p:spPr>
            <a:xfrm rot="5400000">
              <a:off x="2169155" y="-1666926"/>
              <a:ext cx="629718" cy="3967306"/>
            </a:xfrm>
            <a:prstGeom prst="round2SameRect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Прямоугольник 29"/>
            <p:cNvSpPr/>
            <p:nvPr/>
          </p:nvSpPr>
          <p:spPr>
            <a:xfrm>
              <a:off x="494894" y="1867"/>
              <a:ext cx="3936687" cy="569911"/>
            </a:xfrm>
            <a:prstGeom prst="rect">
              <a:avLst/>
            </a:prstGeom>
            <a:ln>
              <a:solidFill>
                <a:schemeClr val="accent6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35128" tIns="12065" rIns="12065" bIns="12065" spcCol="1270" anchor="ctr"/>
            <a:lstStyle/>
            <a:p>
              <a:pPr marL="0" lvl="1" algn="ctr" defTabSz="844550">
                <a:lnSpc>
                  <a:spcPct val="90000"/>
                </a:lnSpc>
                <a:spcAft>
                  <a:spcPct val="15000"/>
                </a:spcAft>
                <a:defRPr/>
              </a:pPr>
              <a:r>
                <a:rPr lang="ru-RU" sz="1600" dirty="0"/>
                <a:t>Пути формирования патриотических чувств</a:t>
              </a:r>
            </a:p>
          </p:txBody>
        </p:sp>
      </p:grpSp>
      <p:grpSp>
        <p:nvGrpSpPr>
          <p:cNvPr id="19" name="Группа 30"/>
          <p:cNvGrpSpPr>
            <a:grpSpLocks/>
          </p:cNvGrpSpPr>
          <p:nvPr/>
        </p:nvGrpSpPr>
        <p:grpSpPr bwMode="auto">
          <a:xfrm>
            <a:off x="3476625" y="3509963"/>
            <a:ext cx="2257425" cy="214312"/>
            <a:chOff x="678157" y="32606"/>
            <a:chExt cx="3967591" cy="629718"/>
          </a:xfrm>
        </p:grpSpPr>
        <p:sp>
          <p:nvSpPr>
            <p:cNvPr id="32" name="Прямоугольник с двумя скругленными соседними углами 31"/>
            <p:cNvSpPr/>
            <p:nvPr/>
          </p:nvSpPr>
          <p:spPr>
            <a:xfrm rot="5400000">
              <a:off x="2347094" y="-1636332"/>
              <a:ext cx="629718" cy="3967591"/>
            </a:xfrm>
            <a:prstGeom prst="round2SameRect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Прямоугольник 32"/>
            <p:cNvSpPr/>
            <p:nvPr/>
          </p:nvSpPr>
          <p:spPr>
            <a:xfrm>
              <a:off x="678157" y="65257"/>
              <a:ext cx="3936900" cy="564417"/>
            </a:xfrm>
            <a:prstGeom prst="rect">
              <a:avLst/>
            </a:prstGeom>
            <a:ln>
              <a:solidFill>
                <a:schemeClr val="accent6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35128" tIns="12065" rIns="12065" bIns="12065" spcCol="1270" anchor="ctr"/>
            <a:lstStyle/>
            <a:p>
              <a:pPr marL="0" lvl="1" algn="ctr" defTabSz="844550">
                <a:lnSpc>
                  <a:spcPct val="90000"/>
                </a:lnSpc>
                <a:spcAft>
                  <a:spcPct val="15000"/>
                </a:spcAft>
                <a:defRPr/>
              </a:pPr>
              <a:r>
                <a:rPr lang="ru-RU" sz="1600" dirty="0"/>
                <a:t>Семья</a:t>
              </a:r>
            </a:p>
          </p:txBody>
        </p:sp>
      </p:grpSp>
      <p:grpSp>
        <p:nvGrpSpPr>
          <p:cNvPr id="22" name="Группа 33"/>
          <p:cNvGrpSpPr>
            <a:grpSpLocks/>
          </p:cNvGrpSpPr>
          <p:nvPr/>
        </p:nvGrpSpPr>
        <p:grpSpPr bwMode="auto">
          <a:xfrm>
            <a:off x="6327775" y="3849688"/>
            <a:ext cx="2270125" cy="285750"/>
            <a:chOff x="1163958" y="-117197"/>
            <a:chExt cx="4001465" cy="629720"/>
          </a:xfrm>
        </p:grpSpPr>
        <p:sp>
          <p:nvSpPr>
            <p:cNvPr id="35" name="Прямоугольник с двумя скругленными соседними углами 34"/>
            <p:cNvSpPr/>
            <p:nvPr/>
          </p:nvSpPr>
          <p:spPr>
            <a:xfrm rot="5400000">
              <a:off x="2866621" y="-1786281"/>
              <a:ext cx="629720" cy="3967886"/>
            </a:xfrm>
            <a:prstGeom prst="round2SameRect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6" name="Прямоугольник 35"/>
            <p:cNvSpPr/>
            <p:nvPr/>
          </p:nvSpPr>
          <p:spPr>
            <a:xfrm>
              <a:off x="1163958" y="-85712"/>
              <a:ext cx="4001465" cy="598235"/>
            </a:xfrm>
            <a:prstGeom prst="rect">
              <a:avLst/>
            </a:prstGeom>
            <a:ln>
              <a:solidFill>
                <a:schemeClr val="accent6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35128" tIns="12065" rIns="12065" bIns="12065" spcCol="1270" anchor="ctr"/>
            <a:lstStyle/>
            <a:p>
              <a:pPr marL="0" lvl="1" algn="ctr" defTabSz="844550">
                <a:lnSpc>
                  <a:spcPct val="90000"/>
                </a:lnSpc>
                <a:spcAft>
                  <a:spcPct val="15000"/>
                </a:spcAft>
                <a:defRPr/>
              </a:pPr>
              <a:r>
                <a:rPr lang="ru-RU" sz="1600" dirty="0"/>
                <a:t>Другие люди</a:t>
              </a:r>
            </a:p>
          </p:txBody>
        </p:sp>
      </p:grpSp>
      <p:grpSp>
        <p:nvGrpSpPr>
          <p:cNvPr id="25" name="Группа 40"/>
          <p:cNvGrpSpPr>
            <a:grpSpLocks/>
          </p:cNvGrpSpPr>
          <p:nvPr/>
        </p:nvGrpSpPr>
        <p:grpSpPr bwMode="auto">
          <a:xfrm>
            <a:off x="2190750" y="4959350"/>
            <a:ext cx="4613275" cy="615950"/>
            <a:chOff x="662788" y="-92288"/>
            <a:chExt cx="3879828" cy="668105"/>
          </a:xfrm>
        </p:grpSpPr>
        <p:sp>
          <p:nvSpPr>
            <p:cNvPr id="42" name="Прямоугольник с двумя скругленными соседними углами 41"/>
            <p:cNvSpPr/>
            <p:nvPr/>
          </p:nvSpPr>
          <p:spPr>
            <a:xfrm rot="5400000">
              <a:off x="2287591" y="-1679208"/>
              <a:ext cx="630223" cy="3879828"/>
            </a:xfrm>
            <a:prstGeom prst="round2SameRect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3" name="Прямоугольник 42"/>
            <p:cNvSpPr/>
            <p:nvPr/>
          </p:nvSpPr>
          <p:spPr>
            <a:xfrm>
              <a:off x="665458" y="-92288"/>
              <a:ext cx="3877158" cy="668105"/>
            </a:xfrm>
            <a:prstGeom prst="rect">
              <a:avLst/>
            </a:prstGeom>
            <a:ln>
              <a:solidFill>
                <a:schemeClr val="accent6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35128" tIns="12065" rIns="12065" bIns="12065" spcCol="1270" anchor="ctr"/>
            <a:lstStyle/>
            <a:p>
              <a:pPr marL="0" lvl="1" algn="ctr" defTabSz="844550">
                <a:lnSpc>
                  <a:spcPct val="90000"/>
                </a:lnSpc>
                <a:spcAft>
                  <a:spcPct val="15000"/>
                </a:spcAft>
                <a:defRPr/>
              </a:pPr>
              <a:r>
                <a:rPr lang="ru-RU" sz="1600" dirty="0"/>
                <a:t>Результат патриотического воспитания: </a:t>
              </a:r>
            </a:p>
            <a:p>
              <a:pPr marL="0" lvl="1" algn="ctr" defTabSz="844550">
                <a:lnSpc>
                  <a:spcPct val="90000"/>
                </a:lnSpc>
                <a:spcAft>
                  <a:spcPct val="15000"/>
                </a:spcAft>
                <a:defRPr/>
              </a:pPr>
              <a:r>
                <a:rPr lang="ru-RU" sz="1600" dirty="0"/>
                <a:t>интерес и привязанность у дошкольников</a:t>
              </a:r>
            </a:p>
          </p:txBody>
        </p:sp>
      </p:grpSp>
      <p:grpSp>
        <p:nvGrpSpPr>
          <p:cNvPr id="28" name="Группа 43"/>
          <p:cNvGrpSpPr>
            <a:grpSpLocks/>
          </p:cNvGrpSpPr>
          <p:nvPr/>
        </p:nvGrpSpPr>
        <p:grpSpPr bwMode="auto">
          <a:xfrm>
            <a:off x="314325" y="3878263"/>
            <a:ext cx="2749550" cy="284162"/>
            <a:chOff x="678158" y="32603"/>
            <a:chExt cx="3967590" cy="629719"/>
          </a:xfrm>
        </p:grpSpPr>
        <p:sp>
          <p:nvSpPr>
            <p:cNvPr id="45" name="Прямоугольник с двумя скругленными соседними углами 44"/>
            <p:cNvSpPr/>
            <p:nvPr/>
          </p:nvSpPr>
          <p:spPr>
            <a:xfrm rot="5400000">
              <a:off x="2347094" y="-1636333"/>
              <a:ext cx="629719" cy="3967590"/>
            </a:xfrm>
            <a:prstGeom prst="round2SameRect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6" name="Прямоугольник 45"/>
            <p:cNvSpPr/>
            <p:nvPr/>
          </p:nvSpPr>
          <p:spPr>
            <a:xfrm>
              <a:off x="678158" y="64264"/>
              <a:ext cx="3937811" cy="566397"/>
            </a:xfrm>
            <a:prstGeom prst="rect">
              <a:avLst/>
            </a:prstGeom>
            <a:ln>
              <a:solidFill>
                <a:schemeClr val="accent6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35128" tIns="12065" rIns="12065" bIns="12065" spcCol="1270" anchor="ctr"/>
            <a:lstStyle/>
            <a:p>
              <a:pPr marL="0" lvl="1" algn="ctr" defTabSz="844550">
                <a:lnSpc>
                  <a:spcPct val="90000"/>
                </a:lnSpc>
                <a:spcAft>
                  <a:spcPct val="15000"/>
                </a:spcAft>
                <a:defRPr/>
              </a:pPr>
              <a:r>
                <a:rPr lang="ru-RU" sz="1600" dirty="0"/>
                <a:t>Учреждения социума</a:t>
              </a:r>
            </a:p>
          </p:txBody>
        </p:sp>
      </p:grpSp>
      <p:grpSp>
        <p:nvGrpSpPr>
          <p:cNvPr id="31" name="Группа 46"/>
          <p:cNvGrpSpPr>
            <a:grpSpLocks/>
          </p:cNvGrpSpPr>
          <p:nvPr/>
        </p:nvGrpSpPr>
        <p:grpSpPr bwMode="auto">
          <a:xfrm>
            <a:off x="1560513" y="4465638"/>
            <a:ext cx="2727325" cy="284162"/>
            <a:chOff x="678157" y="32606"/>
            <a:chExt cx="3967591" cy="629718"/>
          </a:xfrm>
        </p:grpSpPr>
        <p:sp>
          <p:nvSpPr>
            <p:cNvPr id="48" name="Прямоугольник с двумя скругленными соседними углами 47"/>
            <p:cNvSpPr/>
            <p:nvPr/>
          </p:nvSpPr>
          <p:spPr>
            <a:xfrm rot="5400000">
              <a:off x="2347094" y="-1636332"/>
              <a:ext cx="629718" cy="3967591"/>
            </a:xfrm>
            <a:prstGeom prst="round2SameRect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Прямоугольник 48"/>
            <p:cNvSpPr/>
            <p:nvPr/>
          </p:nvSpPr>
          <p:spPr>
            <a:xfrm>
              <a:off x="678157" y="64267"/>
              <a:ext cx="3937568" cy="566397"/>
            </a:xfrm>
            <a:prstGeom prst="rect">
              <a:avLst/>
            </a:prstGeom>
            <a:ln>
              <a:solidFill>
                <a:schemeClr val="accent6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35128" tIns="12065" rIns="12065" bIns="12065" spcCol="1270" anchor="ctr"/>
            <a:lstStyle/>
            <a:p>
              <a:pPr marL="0" lvl="1" algn="ctr" defTabSz="844550">
                <a:lnSpc>
                  <a:spcPct val="90000"/>
                </a:lnSpc>
                <a:spcAft>
                  <a:spcPct val="15000"/>
                </a:spcAft>
                <a:defRPr/>
              </a:pPr>
              <a:r>
                <a:rPr lang="ru-RU" sz="1600" dirty="0"/>
                <a:t>Рукотворный мир</a:t>
              </a:r>
            </a:p>
          </p:txBody>
        </p:sp>
      </p:grpSp>
      <p:grpSp>
        <p:nvGrpSpPr>
          <p:cNvPr id="34" name="Группа 49"/>
          <p:cNvGrpSpPr>
            <a:grpSpLocks/>
          </p:cNvGrpSpPr>
          <p:nvPr/>
        </p:nvGrpSpPr>
        <p:grpSpPr bwMode="auto">
          <a:xfrm>
            <a:off x="4752975" y="4451350"/>
            <a:ext cx="2749550" cy="284163"/>
            <a:chOff x="678157" y="32606"/>
            <a:chExt cx="3967591" cy="629718"/>
          </a:xfrm>
        </p:grpSpPr>
        <p:sp>
          <p:nvSpPr>
            <p:cNvPr id="51" name="Прямоугольник с двумя скругленными соседними углами 50"/>
            <p:cNvSpPr/>
            <p:nvPr/>
          </p:nvSpPr>
          <p:spPr>
            <a:xfrm rot="5400000">
              <a:off x="2347093" y="-1636329"/>
              <a:ext cx="629718" cy="3967591"/>
            </a:xfrm>
            <a:prstGeom prst="round2SameRect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2" name="Прямоугольник 51"/>
            <p:cNvSpPr/>
            <p:nvPr/>
          </p:nvSpPr>
          <p:spPr>
            <a:xfrm>
              <a:off x="678157" y="64269"/>
              <a:ext cx="3937812" cy="566392"/>
            </a:xfrm>
            <a:prstGeom prst="rect">
              <a:avLst/>
            </a:prstGeom>
            <a:ln>
              <a:solidFill>
                <a:schemeClr val="accent6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35128" tIns="12065" rIns="12065" bIns="12065" spcCol="1270" anchor="ctr"/>
            <a:lstStyle/>
            <a:p>
              <a:pPr marL="0" lvl="1" algn="ctr" defTabSz="844550">
                <a:lnSpc>
                  <a:spcPct val="90000"/>
                </a:lnSpc>
                <a:spcAft>
                  <a:spcPct val="15000"/>
                </a:spcAft>
                <a:defRPr/>
              </a:pPr>
              <a:r>
                <a:rPr lang="ru-RU" sz="1600" dirty="0"/>
                <a:t>Нерукотворный мир</a:t>
              </a:r>
            </a:p>
          </p:txBody>
        </p:sp>
      </p:grpSp>
      <p:grpSp>
        <p:nvGrpSpPr>
          <p:cNvPr id="37" name="Группа 52"/>
          <p:cNvGrpSpPr>
            <a:grpSpLocks/>
          </p:cNvGrpSpPr>
          <p:nvPr/>
        </p:nvGrpSpPr>
        <p:grpSpPr bwMode="auto">
          <a:xfrm>
            <a:off x="642938" y="5973763"/>
            <a:ext cx="2332037" cy="285750"/>
            <a:chOff x="678157" y="32606"/>
            <a:chExt cx="3967591" cy="629718"/>
          </a:xfrm>
        </p:grpSpPr>
        <p:sp>
          <p:nvSpPr>
            <p:cNvPr id="54" name="Прямоугольник с двумя скругленными соседними углами 53"/>
            <p:cNvSpPr/>
            <p:nvPr/>
          </p:nvSpPr>
          <p:spPr>
            <a:xfrm rot="5400000">
              <a:off x="2347094" y="-1636332"/>
              <a:ext cx="629718" cy="3967591"/>
            </a:xfrm>
            <a:prstGeom prst="round2SameRect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5" name="Прямоугольник 54"/>
            <p:cNvSpPr/>
            <p:nvPr/>
          </p:nvSpPr>
          <p:spPr>
            <a:xfrm>
              <a:off x="678157" y="64091"/>
              <a:ext cx="3937882" cy="566746"/>
            </a:xfrm>
            <a:prstGeom prst="rect">
              <a:avLst/>
            </a:prstGeom>
            <a:ln>
              <a:solidFill>
                <a:schemeClr val="accent6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35128" tIns="12065" rIns="12065" bIns="12065" spcCol="1270" anchor="ctr"/>
            <a:lstStyle/>
            <a:p>
              <a:pPr marL="0" lvl="1" algn="ctr" defTabSz="844550">
                <a:lnSpc>
                  <a:spcPct val="90000"/>
                </a:lnSpc>
                <a:spcAft>
                  <a:spcPct val="15000"/>
                </a:spcAft>
                <a:defRPr/>
              </a:pPr>
              <a:r>
                <a:rPr lang="ru-RU" sz="1600" dirty="0"/>
                <a:t>К родному дому</a:t>
              </a:r>
            </a:p>
          </p:txBody>
        </p:sp>
      </p:grpSp>
      <p:grpSp>
        <p:nvGrpSpPr>
          <p:cNvPr id="38" name="Группа 55"/>
          <p:cNvGrpSpPr>
            <a:grpSpLocks/>
          </p:cNvGrpSpPr>
          <p:nvPr/>
        </p:nvGrpSpPr>
        <p:grpSpPr bwMode="auto">
          <a:xfrm>
            <a:off x="1581150" y="2566988"/>
            <a:ext cx="2749550" cy="285750"/>
            <a:chOff x="678157" y="32606"/>
            <a:chExt cx="3967591" cy="629718"/>
          </a:xfrm>
        </p:grpSpPr>
        <p:sp>
          <p:nvSpPr>
            <p:cNvPr id="57" name="Прямоугольник с двумя скругленными соседними углами 56"/>
            <p:cNvSpPr/>
            <p:nvPr/>
          </p:nvSpPr>
          <p:spPr>
            <a:xfrm rot="5400000">
              <a:off x="2347094" y="-1636331"/>
              <a:ext cx="629718" cy="3967591"/>
            </a:xfrm>
            <a:prstGeom prst="round2SameRect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8" name="Прямоугольник 57"/>
            <p:cNvSpPr/>
            <p:nvPr/>
          </p:nvSpPr>
          <p:spPr>
            <a:xfrm>
              <a:off x="678157" y="64091"/>
              <a:ext cx="3937812" cy="566746"/>
            </a:xfrm>
            <a:prstGeom prst="rect">
              <a:avLst/>
            </a:prstGeom>
            <a:ln>
              <a:solidFill>
                <a:schemeClr val="accent6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35128" tIns="12065" rIns="12065" bIns="12065" spcCol="1270" anchor="ctr"/>
            <a:lstStyle/>
            <a:p>
              <a:pPr marL="0" lvl="1" algn="ctr" defTabSz="844550">
                <a:lnSpc>
                  <a:spcPct val="90000"/>
                </a:lnSpc>
                <a:spcAft>
                  <a:spcPct val="15000"/>
                </a:spcAft>
                <a:defRPr/>
              </a:pPr>
              <a:r>
                <a:rPr lang="ru-RU" sz="1600" dirty="0"/>
                <a:t>Духовная культура</a:t>
              </a:r>
            </a:p>
          </p:txBody>
        </p:sp>
      </p:grpSp>
      <p:grpSp>
        <p:nvGrpSpPr>
          <p:cNvPr id="39" name="Группа 60"/>
          <p:cNvGrpSpPr>
            <a:grpSpLocks/>
          </p:cNvGrpSpPr>
          <p:nvPr/>
        </p:nvGrpSpPr>
        <p:grpSpPr bwMode="auto">
          <a:xfrm>
            <a:off x="3344863" y="5988050"/>
            <a:ext cx="2330450" cy="284163"/>
            <a:chOff x="678157" y="32606"/>
            <a:chExt cx="3967591" cy="629718"/>
          </a:xfrm>
        </p:grpSpPr>
        <p:sp>
          <p:nvSpPr>
            <p:cNvPr id="62" name="Прямоугольник с двумя скругленными соседними углами 61"/>
            <p:cNvSpPr/>
            <p:nvPr/>
          </p:nvSpPr>
          <p:spPr>
            <a:xfrm rot="5400000">
              <a:off x="2347093" y="-1636329"/>
              <a:ext cx="629718" cy="3967591"/>
            </a:xfrm>
            <a:prstGeom prst="round2SameRect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3" name="Прямоугольник 62"/>
            <p:cNvSpPr/>
            <p:nvPr/>
          </p:nvSpPr>
          <p:spPr>
            <a:xfrm>
              <a:off x="678157" y="64269"/>
              <a:ext cx="3937860" cy="566392"/>
            </a:xfrm>
            <a:prstGeom prst="rect">
              <a:avLst/>
            </a:prstGeom>
            <a:ln>
              <a:solidFill>
                <a:schemeClr val="accent6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35128" tIns="12065" rIns="12065" bIns="12065" spcCol="1270" anchor="ctr"/>
            <a:lstStyle/>
            <a:p>
              <a:pPr marL="0" lvl="1" algn="ctr" defTabSz="844550">
                <a:lnSpc>
                  <a:spcPct val="90000"/>
                </a:lnSpc>
                <a:spcAft>
                  <a:spcPct val="15000"/>
                </a:spcAft>
                <a:defRPr/>
              </a:pPr>
              <a:r>
                <a:rPr lang="ru-RU" sz="1600" dirty="0"/>
                <a:t>К семье</a:t>
              </a:r>
            </a:p>
          </p:txBody>
        </p:sp>
      </p:grpSp>
      <p:grpSp>
        <p:nvGrpSpPr>
          <p:cNvPr id="40" name="Группа 63"/>
          <p:cNvGrpSpPr>
            <a:grpSpLocks/>
          </p:cNvGrpSpPr>
          <p:nvPr/>
        </p:nvGrpSpPr>
        <p:grpSpPr bwMode="auto">
          <a:xfrm>
            <a:off x="6051550" y="5959475"/>
            <a:ext cx="2332038" cy="285750"/>
            <a:chOff x="678157" y="32606"/>
            <a:chExt cx="3967591" cy="629718"/>
          </a:xfrm>
        </p:grpSpPr>
        <p:sp>
          <p:nvSpPr>
            <p:cNvPr id="65" name="Прямоугольник с двумя скругленными соседними углами 64"/>
            <p:cNvSpPr/>
            <p:nvPr/>
          </p:nvSpPr>
          <p:spPr>
            <a:xfrm rot="5400000">
              <a:off x="2347094" y="-1636330"/>
              <a:ext cx="629718" cy="3967591"/>
            </a:xfrm>
            <a:prstGeom prst="round2SameRect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6" name="Прямоугольник 65"/>
            <p:cNvSpPr/>
            <p:nvPr/>
          </p:nvSpPr>
          <p:spPr>
            <a:xfrm>
              <a:off x="678157" y="64093"/>
              <a:ext cx="3937880" cy="566746"/>
            </a:xfrm>
            <a:prstGeom prst="rect">
              <a:avLst/>
            </a:prstGeom>
            <a:ln>
              <a:solidFill>
                <a:schemeClr val="accent6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35128" tIns="12065" rIns="12065" bIns="12065" spcCol="1270" anchor="ctr"/>
            <a:lstStyle/>
            <a:p>
              <a:pPr marL="0" lvl="1" algn="ctr" defTabSz="844550">
                <a:lnSpc>
                  <a:spcPct val="90000"/>
                </a:lnSpc>
                <a:spcAft>
                  <a:spcPct val="15000"/>
                </a:spcAft>
                <a:defRPr/>
              </a:pPr>
              <a:r>
                <a:rPr lang="ru-RU" sz="1600" dirty="0"/>
                <a:t>К роду</a:t>
              </a:r>
            </a:p>
          </p:txBody>
        </p:sp>
      </p:grpSp>
      <p:cxnSp>
        <p:nvCxnSpPr>
          <p:cNvPr id="68" name="Прямая со стрелкой 67"/>
          <p:cNvCxnSpPr/>
          <p:nvPr/>
        </p:nvCxnSpPr>
        <p:spPr>
          <a:xfrm>
            <a:off x="7519988" y="1704975"/>
            <a:ext cx="0" cy="2317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 стрелкой 73"/>
          <p:cNvCxnSpPr/>
          <p:nvPr/>
        </p:nvCxnSpPr>
        <p:spPr>
          <a:xfrm flipH="1">
            <a:off x="1711325" y="1717675"/>
            <a:ext cx="0" cy="2063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/>
          <p:cNvCxnSpPr/>
          <p:nvPr/>
        </p:nvCxnSpPr>
        <p:spPr>
          <a:xfrm>
            <a:off x="1741488" y="1717675"/>
            <a:ext cx="57610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 стрелкой 93"/>
          <p:cNvCxnSpPr>
            <a:stCxn id="10" idx="2"/>
          </p:cNvCxnSpPr>
          <p:nvPr/>
        </p:nvCxnSpPr>
        <p:spPr>
          <a:xfrm>
            <a:off x="4365625" y="1530350"/>
            <a:ext cx="0" cy="3937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я со стрелкой 100"/>
          <p:cNvCxnSpPr>
            <a:stCxn id="17" idx="0"/>
          </p:cNvCxnSpPr>
          <p:nvPr/>
        </p:nvCxnSpPr>
        <p:spPr>
          <a:xfrm>
            <a:off x="4521200" y="2362200"/>
            <a:ext cx="987425" cy="198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Прямая со стрелкой 102"/>
          <p:cNvCxnSpPr>
            <a:stCxn id="17" idx="0"/>
          </p:cNvCxnSpPr>
          <p:nvPr/>
        </p:nvCxnSpPr>
        <p:spPr>
          <a:xfrm flipH="1">
            <a:off x="3668713" y="2362200"/>
            <a:ext cx="852487" cy="1873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Прямая со стрелкой 106"/>
          <p:cNvCxnSpPr/>
          <p:nvPr/>
        </p:nvCxnSpPr>
        <p:spPr>
          <a:xfrm>
            <a:off x="6588125" y="3394075"/>
            <a:ext cx="0" cy="2222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я со стрелкой 107"/>
          <p:cNvCxnSpPr/>
          <p:nvPr/>
        </p:nvCxnSpPr>
        <p:spPr>
          <a:xfrm>
            <a:off x="2397125" y="3338513"/>
            <a:ext cx="0" cy="3143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108"/>
          <p:cNvCxnSpPr/>
          <p:nvPr/>
        </p:nvCxnSpPr>
        <p:spPr>
          <a:xfrm>
            <a:off x="5715000" y="3568700"/>
            <a:ext cx="12255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Прямая со стрелкой 113"/>
          <p:cNvCxnSpPr/>
          <p:nvPr/>
        </p:nvCxnSpPr>
        <p:spPr>
          <a:xfrm>
            <a:off x="6946900" y="3568700"/>
            <a:ext cx="0" cy="2952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Прямая соединительная линия 115"/>
          <p:cNvCxnSpPr/>
          <p:nvPr/>
        </p:nvCxnSpPr>
        <p:spPr>
          <a:xfrm>
            <a:off x="2190750" y="3568700"/>
            <a:ext cx="12366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Прямая со стрелкой 118"/>
          <p:cNvCxnSpPr/>
          <p:nvPr/>
        </p:nvCxnSpPr>
        <p:spPr>
          <a:xfrm>
            <a:off x="2193925" y="3562350"/>
            <a:ext cx="0" cy="3222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Прямая со стрелкой 122"/>
          <p:cNvCxnSpPr/>
          <p:nvPr/>
        </p:nvCxnSpPr>
        <p:spPr>
          <a:xfrm>
            <a:off x="4365625" y="4162425"/>
            <a:ext cx="835025" cy="255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Прямая со стрелкой 126"/>
          <p:cNvCxnSpPr/>
          <p:nvPr/>
        </p:nvCxnSpPr>
        <p:spPr>
          <a:xfrm flipH="1">
            <a:off x="3476625" y="4162425"/>
            <a:ext cx="833438" cy="254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Прямая со стрелкой 15370"/>
          <p:cNvCxnSpPr>
            <a:endCxn id="62" idx="2"/>
          </p:cNvCxnSpPr>
          <p:nvPr/>
        </p:nvCxnSpPr>
        <p:spPr>
          <a:xfrm>
            <a:off x="5765800" y="5575300"/>
            <a:ext cx="1287463" cy="3841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Прямая со стрелкой 15374"/>
          <p:cNvCxnSpPr>
            <a:endCxn id="62" idx="2"/>
          </p:cNvCxnSpPr>
          <p:nvPr/>
        </p:nvCxnSpPr>
        <p:spPr>
          <a:xfrm flipH="1">
            <a:off x="2000250" y="5575300"/>
            <a:ext cx="1668463" cy="3841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 стрелкой 15378"/>
          <p:cNvCxnSpPr>
            <a:endCxn id="62" idx="2"/>
          </p:cNvCxnSpPr>
          <p:nvPr/>
        </p:nvCxnSpPr>
        <p:spPr>
          <a:xfrm>
            <a:off x="4510088" y="5575300"/>
            <a:ext cx="0" cy="4127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4214091883"/>
              </p:ext>
            </p:extLst>
          </p:nvPr>
        </p:nvGraphicFramePr>
        <p:xfrm>
          <a:off x="0" y="1"/>
          <a:ext cx="9143999" cy="6857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123" name="Picture 3" descr="D:\Мои документы\Мои рисунки\Slide\Изображение\Изображение 2105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5589588"/>
            <a:ext cx="145415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5" descr="D:\Мои документы\Мои рисунки\Slide\Изображение\Изображение 2535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2950" y="333375"/>
            <a:ext cx="1819275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6" descr="D:\Мои документы\Мои рисунки\Slide\Изображение\Изображение 2740.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988" y="333375"/>
            <a:ext cx="1757362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8" descr="D:\Мои документы\Мои рисунки\Slide\Изображение\Изображение 2108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088" y="5300663"/>
            <a:ext cx="968375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857232"/>
            <a:ext cx="8429684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softEdge rad="635000"/>
          </a:effectLst>
        </p:spPr>
        <p:txBody>
          <a:bodyPr wrap="square">
            <a:spAutoFit/>
          </a:bodyPr>
          <a:lstStyle/>
          <a:p>
            <a:pPr algn="ctr"/>
            <a:endParaRPr lang="ru-RU" sz="2000" b="1" dirty="0">
              <a:solidFill>
                <a:schemeClr val="accent6">
                  <a:lumMod val="2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7158" y="-1326148"/>
            <a:ext cx="87868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5720" y="0"/>
            <a:ext cx="9138280" cy="6858000"/>
          </a:xfrm>
          <a:blipFill>
            <a:blip r:embed="rId2" cstate="print">
              <a:alphaModFix amt="74000"/>
            </a:blip>
            <a:stretch>
              <a:fillRect/>
            </a:stretch>
          </a:blip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Полноценное развитие, воспитание и образование детей могут 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осуществиться 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только 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при условии: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Ребенку необходимо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создать</a:t>
            </a:r>
            <a:r>
              <a:rPr lang="ru-RU" sz="2800" b="1" i="1" spc="3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развивающую предметно-пространственную среду.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pPr algn="ctr">
              <a:buClr>
                <a:srgbClr val="003300"/>
              </a:buClr>
            </a:pPr>
            <a:r>
              <a:rPr lang="ru-RU" sz="2800" b="1" i="1" dirty="0" smtClean="0">
                <a:solidFill>
                  <a:srgbClr val="003300"/>
                </a:solidFill>
                <a:latin typeface="Georgia" panose="02040502050405020303" pitchFamily="18" charset="0"/>
              </a:rPr>
              <a:t>Рядом </a:t>
            </a:r>
            <a:r>
              <a:rPr lang="ru-RU" sz="2800" b="1" i="1" dirty="0">
                <a:solidFill>
                  <a:srgbClr val="003300"/>
                </a:solidFill>
                <a:latin typeface="Georgia" panose="02040502050405020303" pitchFamily="18" charset="0"/>
              </a:rPr>
              <a:t>с ребенком должны быть любящие, понимающие, ответственные и высокопрофессиональные </a:t>
            </a:r>
            <a:r>
              <a:rPr lang="ru-RU" sz="2800" b="1" i="1" dirty="0" smtClean="0">
                <a:solidFill>
                  <a:srgbClr val="003300"/>
                </a:solidFill>
                <a:latin typeface="Georgia" panose="02040502050405020303" pitchFamily="18" charset="0"/>
              </a:rPr>
              <a:t>педагоги.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Важно учитывать особенности каждого ребенка. И не только те, которые проявляются в индивидуальных темпах развития, но и те, которые связаны со здоровьем детей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.</a:t>
            </a:r>
            <a:endParaRPr lang="ru-RU" sz="2800" b="1" i="1" dirty="0">
              <a:solidFill>
                <a:srgbClr val="003300"/>
              </a:solidFill>
              <a:latin typeface="Georgia" panose="02040502050405020303" pitchFamily="18" charset="0"/>
            </a:endParaRPr>
          </a:p>
          <a:p>
            <a:pPr algn="ctr">
              <a:buClr>
                <a:srgbClr val="003300"/>
              </a:buClr>
            </a:pPr>
            <a:r>
              <a:rPr lang="ru-RU" sz="2800" b="1" i="1" dirty="0" smtClean="0">
                <a:solidFill>
                  <a:srgbClr val="003300"/>
                </a:solidFill>
                <a:latin typeface="Georgia" panose="02040502050405020303" pitchFamily="18" charset="0"/>
              </a:rPr>
              <a:t>Среду </a:t>
            </a:r>
            <a:r>
              <a:rPr lang="ru-RU" sz="2800" b="1" i="1" dirty="0">
                <a:solidFill>
                  <a:srgbClr val="003300"/>
                </a:solidFill>
                <a:latin typeface="Georgia" panose="02040502050405020303" pitchFamily="18" charset="0"/>
              </a:rPr>
              <a:t>важно наполнить эмоциональным комфортом, душевным теплом, весельем и </a:t>
            </a:r>
            <a:r>
              <a:rPr lang="ru-RU" sz="2800" b="1" i="1" dirty="0" smtClean="0">
                <a:solidFill>
                  <a:srgbClr val="003300"/>
                </a:solidFill>
                <a:latin typeface="Georgia" panose="02040502050405020303" pitchFamily="18" charset="0"/>
              </a:rPr>
              <a:t>гармонией.</a:t>
            </a:r>
          </a:p>
          <a:p>
            <a:pPr algn="ctr">
              <a:buClr>
                <a:srgbClr val="003300"/>
              </a:buClr>
            </a:pPr>
            <a:endParaRPr lang="ru-RU" sz="2800" b="1" i="1" dirty="0">
              <a:solidFill>
                <a:srgbClr val="003300"/>
              </a:solidFill>
              <a:latin typeface="Georgia" panose="02040502050405020303" pitchFamily="18" charset="0"/>
            </a:endParaRPr>
          </a:p>
          <a:p>
            <a:pPr algn="ctr">
              <a:buClr>
                <a:srgbClr val="003300"/>
              </a:buClr>
            </a:pPr>
            <a:endParaRPr lang="ru-RU" sz="2800" b="1" i="1" dirty="0" smtClean="0">
              <a:solidFill>
                <a:srgbClr val="003300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2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МБДОУ №59 «ЛАКОМКА</a:t>
            </a: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» имеет оптимальную развивающую предметно-пространственную среду в соответствии с ФГОС  для нравственно-патриотического воспитания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/>
          </a:p>
        </p:txBody>
      </p:sp>
      <p:pic>
        <p:nvPicPr>
          <p:cNvPr id="4" name="Picture 2" descr="C:\Users\Лакомка\Desktop\ПЕЧАТАТЬ СЕМИНАР\Фото развивающая среда по патриот. уголки 2015 МБДОУ №59\DSC0934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2984"/>
            <a:ext cx="4214810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Users\Лакомка\Desktop\ПЕЧАТАТЬ СЕМИНАР\Фото развивающая среда по патриот. уголки 2015 МБДОУ №59\DSC093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071546"/>
            <a:ext cx="4214810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C:\Users\Лакомка\Desktop\ПЕЧАТАТЬ СЕМИНАР\Фото развивающая среда по патриот. уголки 2015 МБДОУ №59\DSC093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68" y="3500438"/>
            <a:ext cx="2643206" cy="31432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C:\Users\Лакомка\Desktop\ПЕЧАТАТЬ СЕМИНАР\Фото развивающая среда по патриот. уголки 2015 МБДОУ №59\DSC093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71876"/>
            <a:ext cx="3857620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C:\Users\Лакомка\Desktop\ПЕЧАТАТЬ СЕМИНАР\Фото развивающая среда по патриот. уголки 2015 МБДОУ №59\DSC0936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00760" y="3571876"/>
            <a:ext cx="3143240" cy="3286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Лакомка\Desktop\ПЕЧАТАТЬ СЕМИНАР\Фото развивающая среда по патриот. уголки 2015 МБДОУ №59\DSC093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071802" cy="3232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C:\Users\Лакомка\Desktop\ПЕЧАТАТЬ СЕМИНАР\Фото развивающая среда по патриот. уголки 2015 МБДОУ №59\DSC093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1262" y="0"/>
            <a:ext cx="2952738" cy="3214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Users\Лакомка\Desktop\ПЕЧАТАТЬ СЕМИНАР\Фото развивающая среда по патриот. уголки 2015 МБДОУ №59\DSC093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Picture 2" descr="C:\Users\Лакомка\Desktop\ПЕЧАТАТЬ СЕМИНАР\Фото развивающая среда по патриот. уголки 2015 МБДОУ №59\DSC0938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3500438"/>
            <a:ext cx="4429124" cy="335756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Picture 2" descr="C:\Users\Лакомка\Desktop\ПЕЧАТАТЬ СЕМИНАР\Фото развивающая среда по патриот. уголки 2015 МБДОУ №59\DSC093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71802" y="0"/>
            <a:ext cx="3143272" cy="3214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чальная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Начальная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3750</TotalTime>
  <Words>439</Words>
  <Application>Microsoft Office PowerPoint</Application>
  <PresentationFormat>Экран (4:3)</PresentationFormat>
  <Paragraphs>40</Paragraphs>
  <Slides>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Начальная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МБДОУ №59 «ЛАКОМКА» имеет оптимальную развивающую предметно-пространственную среду в соответствии с ФГОС  для нравственно-патриотического воспитания.</vt:lpstr>
      <vt:lpstr>Слайд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Валерий</dc:creator>
  <cp:lastModifiedBy>Лакомка</cp:lastModifiedBy>
  <cp:revision>307</cp:revision>
  <dcterms:created xsi:type="dcterms:W3CDTF">2014-11-11T17:46:11Z</dcterms:created>
  <dcterms:modified xsi:type="dcterms:W3CDTF">2017-04-05T06:40:44Z</dcterms:modified>
</cp:coreProperties>
</file>