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76" r:id="rId4"/>
    <p:sldId id="260" r:id="rId5"/>
    <p:sldId id="271" r:id="rId6"/>
    <p:sldId id="265" r:id="rId7"/>
    <p:sldId id="267" r:id="rId8"/>
    <p:sldId id="277" r:id="rId9"/>
    <p:sldId id="270" r:id="rId10"/>
    <p:sldId id="264" r:id="rId11"/>
    <p:sldId id="274" r:id="rId12"/>
    <p:sldId id="263" r:id="rId13"/>
    <p:sldId id="279" r:id="rId14"/>
    <p:sldId id="262" r:id="rId15"/>
    <p:sldId id="272" r:id="rId16"/>
    <p:sldId id="280" r:id="rId17"/>
    <p:sldId id="261" r:id="rId18"/>
    <p:sldId id="258" r:id="rId19"/>
    <p:sldId id="259" r:id="rId20"/>
    <p:sldId id="268" r:id="rId21"/>
    <p:sldId id="275" r:id="rId22"/>
    <p:sldId id="266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F84E"/>
    <a:srgbClr val="39A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2" d="100"/>
          <a:sy n="52" d="100"/>
        </p:scale>
        <p:origin x="-2082" y="-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62144-4904-4CE2-AFDD-7D13922CF53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B51625-85D5-473F-9F48-F7024125E7C6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bg1"/>
        </a:solidFill>
        <a:ln w="38100">
          <a:solidFill>
            <a:srgbClr val="FF0000"/>
          </a:solidFill>
        </a:ln>
      </dgm:spPr>
      <dgm:t>
        <a:bodyPr/>
        <a:lstStyle/>
        <a:p>
          <a:pPr algn="ctr"/>
          <a:r>
            <a:rPr lang="ru-RU" sz="4400" b="1" dirty="0" smtClean="0">
              <a:solidFill>
                <a:srgbClr val="FF0000"/>
              </a:solidFill>
              <a:latin typeface="Monotype Corsiva" pitchFamily="66" charset="0"/>
            </a:rPr>
            <a:t>Развивающая предметно -пространственная среда</a:t>
          </a:r>
        </a:p>
      </dgm:t>
    </dgm:pt>
    <dgm:pt modelId="{F5F3E365-3FB5-4A64-87BE-480262FCCB65}" type="parTrans" cxnId="{3D0A3B44-2422-410F-9116-4EF7B0F27FE3}">
      <dgm:prSet/>
      <dgm:spPr/>
      <dgm:t>
        <a:bodyPr/>
        <a:lstStyle/>
        <a:p>
          <a:endParaRPr lang="ru-RU"/>
        </a:p>
      </dgm:t>
    </dgm:pt>
    <dgm:pt modelId="{5FBA4A12-D1A8-4DA1-9B8F-3516A4DDF4C4}" type="sibTrans" cxnId="{3D0A3B44-2422-410F-9116-4EF7B0F27FE3}">
      <dgm:prSet/>
      <dgm:spPr/>
      <dgm:t>
        <a:bodyPr/>
        <a:lstStyle/>
        <a:p>
          <a:endParaRPr lang="ru-RU"/>
        </a:p>
      </dgm:t>
    </dgm:pt>
    <dgm:pt modelId="{A09E9A13-B524-44D9-9E02-3CBFEB81AE53}" type="pres">
      <dgm:prSet presAssocID="{95962144-4904-4CE2-AFDD-7D13922CF5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112F62-3463-4414-A0AF-AE4FE336787B}" type="pres">
      <dgm:prSet presAssocID="{00B51625-85D5-473F-9F48-F7024125E7C6}" presName="node" presStyleLbl="node1" presStyleIdx="0" presStyleCnt="1" custScaleX="82167" custScaleY="31351" custLinFactNeighborX="-1190" custLinFactNeighborY="3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0A3B44-2422-410F-9116-4EF7B0F27FE3}" srcId="{95962144-4904-4CE2-AFDD-7D13922CF537}" destId="{00B51625-85D5-473F-9F48-F7024125E7C6}" srcOrd="0" destOrd="0" parTransId="{F5F3E365-3FB5-4A64-87BE-480262FCCB65}" sibTransId="{5FBA4A12-D1A8-4DA1-9B8F-3516A4DDF4C4}"/>
    <dgm:cxn modelId="{0170E97E-28EA-44A0-B833-97BB3F82E6FD}" type="presOf" srcId="{00B51625-85D5-473F-9F48-F7024125E7C6}" destId="{31112F62-3463-4414-A0AF-AE4FE336787B}" srcOrd="0" destOrd="0" presId="urn:microsoft.com/office/officeart/2005/8/layout/default"/>
    <dgm:cxn modelId="{B2DC3F7E-1609-4866-8140-4C45227B1581}" type="presOf" srcId="{95962144-4904-4CE2-AFDD-7D13922CF537}" destId="{A09E9A13-B524-44D9-9E02-3CBFEB81AE53}" srcOrd="0" destOrd="0" presId="urn:microsoft.com/office/officeart/2005/8/layout/default"/>
    <dgm:cxn modelId="{11795D5D-7011-45DB-82FF-97E506B135BD}" type="presParOf" srcId="{A09E9A13-B524-44D9-9E02-3CBFEB81AE53}" destId="{31112F62-3463-4414-A0AF-AE4FE336787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12F62-3463-4414-A0AF-AE4FE336787B}">
      <dsp:nvSpPr>
        <dsp:cNvPr id="0" name=""/>
        <dsp:cNvSpPr/>
      </dsp:nvSpPr>
      <dsp:spPr>
        <a:xfrm>
          <a:off x="576063" y="360050"/>
          <a:ext cx="6087600" cy="1393642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FF0000"/>
              </a:solidFill>
              <a:latin typeface="Monotype Corsiva" pitchFamily="66" charset="0"/>
            </a:rPr>
            <a:t>Развивающая предметно -пространственная среда</a:t>
          </a:r>
        </a:p>
      </dsp:txBody>
      <dsp:txXfrm>
        <a:off x="576063" y="360050"/>
        <a:ext cx="6087600" cy="1393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F84E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2187733" cy="1548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9589733"/>
              </p:ext>
            </p:extLst>
          </p:nvPr>
        </p:nvGraphicFramePr>
        <p:xfrm>
          <a:off x="1331640" y="2852936"/>
          <a:ext cx="7416056" cy="1833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1578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Муниципальное дошкольное образовательное учреждение центр развития ребёнка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детский сад первой категории №59 «Лакомка» 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1226369"/>
            <a:ext cx="4968552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младшая группа  №5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Теремок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5482" y="6117892"/>
            <a:ext cx="399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с. Кулешовка  Азовского района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2016-2017 учебный год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4941168"/>
            <a:ext cx="44644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Воспитатели: 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Шелест С.В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. – воспитатель высшей категории;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Леонова О.В. – воспитатель первой категории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40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90" y="1435779"/>
            <a:ext cx="3500516" cy="262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0"/>
          <a:stretch/>
        </p:blipFill>
        <p:spPr>
          <a:xfrm>
            <a:off x="5153722" y="3896909"/>
            <a:ext cx="3695331" cy="255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26064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развивающих игр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t="39639" r="16290" b="4330"/>
          <a:stretch/>
        </p:blipFill>
        <p:spPr>
          <a:xfrm>
            <a:off x="316134" y="1435780"/>
            <a:ext cx="5017556" cy="50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20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5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конструирования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b="16775"/>
          <a:stretch/>
        </p:blipFill>
        <p:spPr>
          <a:xfrm>
            <a:off x="449796" y="1340768"/>
            <a:ext cx="8316416" cy="52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7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5727" r="8261" b="-536"/>
          <a:stretch/>
        </p:blipFill>
        <p:spPr>
          <a:xfrm>
            <a:off x="467544" y="1102097"/>
            <a:ext cx="8208911" cy="531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332656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Экологическое окно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981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04664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Речевое развитие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1369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 использовать  дружелюбный,  спокойный  тон,  речевые формы  вежливого  общения  со  взрослыми  и 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сверстниками;  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здороваться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прощаться, благодарить, выражать просьбу,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знакомиться;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азвивать 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 отвечать  на  вопросы,  используя  форму  простого предложения или высказывания из 2-3-х простых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фраз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обогащать 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словарь  детей  за  счет  расширения  представлений  о  людях, предметах, объектах природы ближайшего окружения, их действиях, ярко выраженных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особенностях;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  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  воспроизводить   ритм   стихотворения,   правильно пользоваться речевым дыханием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227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7" b="10828"/>
          <a:stretch/>
        </p:blipFill>
        <p:spPr>
          <a:xfrm>
            <a:off x="271566" y="1163653"/>
            <a:ext cx="8337959" cy="4641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33265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книги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728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3327" r="6936" b="5369"/>
          <a:stretch/>
        </p:blipFill>
        <p:spPr>
          <a:xfrm rot="5400000">
            <a:off x="4392375" y="1520395"/>
            <a:ext cx="4967761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2755" r="12000" b="3639"/>
          <a:stretch/>
        </p:blipFill>
        <p:spPr>
          <a:xfrm>
            <a:off x="251521" y="943119"/>
            <a:ext cx="4541706" cy="461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00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Художественно-эстетическое развитие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556" y="1180668"/>
            <a:ext cx="81729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формировать 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сенсорный  опыт  и  развивать  положительный  эмоциональный отклик детей на эстетические свойства и качества предметов, на эстетическую сторону явлений природы и окружающего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мира;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богащать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слушания литературных произведений за счет разных малых форм фольклора (потешек, песенок, прибауток), простых народных и авторских сказок (в  основном  о  животных),  рассказов  и  стихов  о  детях,  их  играх,  игрушках, повседневной бытовой деятельности, о знакомых детям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животных;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азвивать 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умения  создавать  простые  изображения,  принимать  замысел, предложенный  взрослым,  раскрывать  его  в  работе,  используя  освоенные  способы создания изображения, формы, элементарную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композицию;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еализацию самостоятельной творческой деятельности детей (изобразительной, музыкальной, театральной и др.)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844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260648"/>
            <a:ext cx="8039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Музыкальный уголок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40215" r="15000" b="14409"/>
          <a:stretch/>
        </p:blipFill>
        <p:spPr>
          <a:xfrm>
            <a:off x="395536" y="1412776"/>
            <a:ext cx="84324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1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33265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Театральный уголок 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7631" r="14843" b="14519"/>
          <a:stretch/>
        </p:blipFill>
        <p:spPr>
          <a:xfrm>
            <a:off x="424811" y="1340768"/>
            <a:ext cx="8323653" cy="512371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7631" r="14843" b="14519"/>
          <a:stretch/>
        </p:blipFill>
        <p:spPr>
          <a:xfrm>
            <a:off x="577211" y="1493168"/>
            <a:ext cx="8323653" cy="512371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709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r="18515" b="10571"/>
          <a:stretch/>
        </p:blipFill>
        <p:spPr>
          <a:xfrm>
            <a:off x="179512" y="2201187"/>
            <a:ext cx="4847147" cy="4462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61456" y="332656"/>
            <a:ext cx="585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Пальчиковый театр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r="3871" b="11398"/>
          <a:stretch/>
        </p:blipFill>
        <p:spPr>
          <a:xfrm>
            <a:off x="3635895" y="1316035"/>
            <a:ext cx="5351203" cy="397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78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04664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Предметно-пространственная развивающая среда во 2-й младшей группе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628800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Одно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важных условий воспитательно-образовательной работы в дошкольном учреждении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соответствии с ФГОС  ДО –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правильная организация предметно-развивающей предметной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среды.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Она должна быть : содержательно-насыщенной, трансформируемой, полифункциональной, вариативной, доступной и безопасной.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нашей группе  содержание  предметно-пространственной среды организовано в соответствии с образовательными областями ФГОС ДО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возрастными особенностями детей данного возраста.. .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6236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 b="20242"/>
          <a:stretch/>
        </p:blipFill>
        <p:spPr>
          <a:xfrm>
            <a:off x="323528" y="1356852"/>
            <a:ext cx="8496944" cy="509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61864" y="260648"/>
            <a:ext cx="7254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именинника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9422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60648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Физическое развитие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3588" y="980728"/>
            <a:ext cx="78848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Создать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для занятия физическими упражнениями в группе,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стимулировать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желание детей заниматься двигательной деятельностью.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Воспитывать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детей осознанное отношение к своему здоровью.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Укрепление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мышц нижних и верхних конечностей,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профилактика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плоскостопия;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профилактика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простудных заболеваний;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укрепление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мышц спинного позвоночника,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предупреждение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сколиоза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8345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332656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Спортивный уголок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2" y="1195322"/>
            <a:ext cx="8338160" cy="536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166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8136904" cy="4707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40466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Массажная дорожка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503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33265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Социально-коммуникативное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1196752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пособствовать 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установлению  положительных  контактов между  детьми, основанных на общих интересах к действиям с игрушками, предметами и взаимной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симпатии;</a:t>
            </a:r>
          </a:p>
          <a:p>
            <a:pPr marL="285750" indent="-285750">
              <a:buFontTx/>
              <a:buChar char="-"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азвивать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эмоциональную отзывчивость, любовь к родителям, привязанность и доверие к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воспитателю;</a:t>
            </a:r>
          </a:p>
          <a:p>
            <a:pPr marL="285750" indent="-285750">
              <a:buFontTx/>
              <a:buChar char="-"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омогать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детям в освоении способов взаимодействия со сверстниками в игре,  в повседневном  общении  и  бытовой  деятельности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 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культуры поведения в детском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саду.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2122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"/>
          <a:stretch/>
        </p:blipFill>
        <p:spPr>
          <a:xfrm>
            <a:off x="231121" y="2060848"/>
            <a:ext cx="6948772" cy="452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2" y="260648"/>
            <a:ext cx="3829538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95585" y="62237"/>
            <a:ext cx="4952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по </a:t>
            </a:r>
          </a:p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Патриотическому</a:t>
            </a:r>
          </a:p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воспитанию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7934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9" b="72030"/>
          <a:stretch/>
        </p:blipFill>
        <p:spPr>
          <a:xfrm>
            <a:off x="179512" y="1169016"/>
            <a:ext cx="5180056" cy="147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2" b="7700"/>
          <a:stretch/>
        </p:blipFill>
        <p:spPr>
          <a:xfrm rot="5400000">
            <a:off x="6341132" y="1610912"/>
            <a:ext cx="2953775" cy="2027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 b="10177"/>
          <a:stretch/>
        </p:blipFill>
        <p:spPr>
          <a:xfrm>
            <a:off x="5508105" y="4122792"/>
            <a:ext cx="3323688" cy="251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по дорожному движению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47797"/>
            <a:ext cx="868617" cy="310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5278" r="6636"/>
          <a:stretch/>
        </p:blipFill>
        <p:spPr>
          <a:xfrm>
            <a:off x="179511" y="2633052"/>
            <a:ext cx="5180057" cy="4103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24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/>
          <a:stretch/>
        </p:blipFill>
        <p:spPr>
          <a:xfrm>
            <a:off x="189876" y="1120526"/>
            <a:ext cx="4238108" cy="252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6129" y="4193945"/>
            <a:ext cx="2784309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/>
          <a:stretch/>
        </p:blipFill>
        <p:spPr>
          <a:xfrm>
            <a:off x="179512" y="3805083"/>
            <a:ext cx="4719029" cy="281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42" y="1130623"/>
            <a:ext cx="3952708" cy="267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7584" y="260648"/>
            <a:ext cx="7767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игры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304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30089"/>
            <a:ext cx="7236804" cy="5427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67335"/>
            <a:ext cx="885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«Больница»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987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8864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Познавательное развитие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773415"/>
            <a:ext cx="828092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 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мышления и пальчиковой моторики,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освоение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операций вкладывания, наложения, соединения частей в целое;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развитие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зрительного восприятия и внимания;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формирование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обследовательских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навыков;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знакомство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геометрическими фигурами и формами предметов;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группировки предметов по цвету, размеру, форме;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выявление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отношения групп предметов по количеству и числу (много, мало, один);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способности использовать речь для определения смысла своих действий;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умения группировать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предметы по определённому признаку, 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последовательно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составлять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картинки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224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5" y="1030090"/>
            <a:ext cx="2846715" cy="1973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4738940"/>
            <a:ext cx="3002071" cy="183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87" y="974063"/>
            <a:ext cx="2911459" cy="205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6" y="4581129"/>
            <a:ext cx="2630690" cy="199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28" y="3032948"/>
            <a:ext cx="2482540" cy="177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74063"/>
            <a:ext cx="2786047" cy="205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32948"/>
            <a:ext cx="1819376" cy="175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87" y="4738940"/>
            <a:ext cx="2911459" cy="1881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32342" y="260648"/>
            <a:ext cx="8597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по сенсорному развитию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6" y="3032949"/>
            <a:ext cx="2035402" cy="17059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400" y="3032948"/>
            <a:ext cx="2223740" cy="175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392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579</Words>
  <Application>Microsoft Office PowerPoint</Application>
  <PresentationFormat>Экран (4:3)</PresentationFormat>
  <Paragraphs>82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User</cp:lastModifiedBy>
  <cp:revision>54</cp:revision>
  <dcterms:created xsi:type="dcterms:W3CDTF">2016-09-26T19:44:16Z</dcterms:created>
  <dcterms:modified xsi:type="dcterms:W3CDTF">2017-02-21T07:34:50Z</dcterms:modified>
</cp:coreProperties>
</file>