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428" r:id="rId2"/>
    <p:sldId id="303" r:id="rId3"/>
    <p:sldId id="413" r:id="rId4"/>
    <p:sldId id="400" r:id="rId5"/>
    <p:sldId id="406" r:id="rId6"/>
    <p:sldId id="342" r:id="rId7"/>
    <p:sldId id="401" r:id="rId8"/>
    <p:sldId id="409" r:id="rId9"/>
    <p:sldId id="348" r:id="rId10"/>
    <p:sldId id="407" r:id="rId11"/>
    <p:sldId id="411" r:id="rId12"/>
    <p:sldId id="412" r:id="rId13"/>
    <p:sldId id="405" r:id="rId14"/>
    <p:sldId id="414" r:id="rId15"/>
    <p:sldId id="416" r:id="rId16"/>
    <p:sldId id="417" r:id="rId17"/>
    <p:sldId id="418" r:id="rId18"/>
    <p:sldId id="419" r:id="rId19"/>
    <p:sldId id="420" r:id="rId20"/>
    <p:sldId id="266" r:id="rId21"/>
    <p:sldId id="421" r:id="rId22"/>
    <p:sldId id="424" r:id="rId23"/>
    <p:sldId id="425" r:id="rId24"/>
    <p:sldId id="368" r:id="rId25"/>
    <p:sldId id="354" r:id="rId26"/>
    <p:sldId id="426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 autoAdjust="0"/>
    <p:restoredTop sz="94636" autoAdjust="0"/>
  </p:normalViewPr>
  <p:slideViewPr>
    <p:cSldViewPr>
      <p:cViewPr>
        <p:scale>
          <a:sx n="80" d="100"/>
          <a:sy n="80" d="100"/>
        </p:scale>
        <p:origin x="-1074" y="-24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2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F411DDF-96C0-4C2F-841F-02A5A657E22D}" type="doc">
      <dgm:prSet loTypeId="urn:microsoft.com/office/officeart/2005/8/layout/vList5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99A3F6C-D14E-47E7-9B83-A6C98863033A}">
      <dgm:prSet/>
      <dgm:spPr/>
      <dgm:t>
        <a:bodyPr/>
        <a:lstStyle/>
        <a:p>
          <a:pPr rtl="0"/>
          <a:r>
            <a:rPr lang="ru-RU" i="1" dirty="0" smtClean="0"/>
            <a:t>По истечении трех лет МБДОУ № 59” «Лакомка» признан и успешен: стабильный творческий коллектив, эффективное взаимодействие с социумом и с родителями, позитивное общественное мнение в Азовском районе и Ростовской области , достойные результаты выпускников детского сада и, самое главное, благополучие наших детей. Это указывает на то, что наш детский сад обладает позитивным имиджем</a:t>
          </a:r>
          <a:endParaRPr lang="ru-RU" dirty="0"/>
        </a:p>
      </dgm:t>
    </dgm:pt>
    <dgm:pt modelId="{A6C27EB8-6FDF-49BF-AFA6-FA7AF0571E73}" type="parTrans" cxnId="{06225857-4E26-44E7-B4E9-7D81946040BA}">
      <dgm:prSet/>
      <dgm:spPr/>
      <dgm:t>
        <a:bodyPr/>
        <a:lstStyle/>
        <a:p>
          <a:endParaRPr lang="ru-RU"/>
        </a:p>
      </dgm:t>
    </dgm:pt>
    <dgm:pt modelId="{75CF5FAB-27B0-4F7B-8C70-3F4477983D18}" type="sibTrans" cxnId="{06225857-4E26-44E7-B4E9-7D81946040BA}">
      <dgm:prSet/>
      <dgm:spPr/>
      <dgm:t>
        <a:bodyPr/>
        <a:lstStyle/>
        <a:p>
          <a:endParaRPr lang="ru-RU"/>
        </a:p>
      </dgm:t>
    </dgm:pt>
    <dgm:pt modelId="{CC764D45-6B24-4382-90A0-485AE927602D}" type="pres">
      <dgm:prSet presAssocID="{3F411DDF-96C0-4C2F-841F-02A5A657E22D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7457C3A-A69F-4E6B-812B-D1BA6FAC3602}" type="pres">
      <dgm:prSet presAssocID="{399A3F6C-D14E-47E7-9B83-A6C98863033A}" presName="linNode" presStyleCnt="0"/>
      <dgm:spPr/>
    </dgm:pt>
    <dgm:pt modelId="{361950E2-517E-4FFA-8C4E-A5355076BD06}" type="pres">
      <dgm:prSet presAssocID="{399A3F6C-D14E-47E7-9B83-A6C98863033A}" presName="parentText" presStyleLbl="node1" presStyleIdx="0" presStyleCnt="1" custScaleX="7707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B6D8207-7492-4563-A338-1CC59E869830}" type="presOf" srcId="{399A3F6C-D14E-47E7-9B83-A6C98863033A}" destId="{361950E2-517E-4FFA-8C4E-A5355076BD06}" srcOrd="0" destOrd="0" presId="urn:microsoft.com/office/officeart/2005/8/layout/vList5"/>
    <dgm:cxn modelId="{06225857-4E26-44E7-B4E9-7D81946040BA}" srcId="{3F411DDF-96C0-4C2F-841F-02A5A657E22D}" destId="{399A3F6C-D14E-47E7-9B83-A6C98863033A}" srcOrd="0" destOrd="0" parTransId="{A6C27EB8-6FDF-49BF-AFA6-FA7AF0571E73}" sibTransId="{75CF5FAB-27B0-4F7B-8C70-3F4477983D18}"/>
    <dgm:cxn modelId="{3E835AF2-F083-46BE-AD8B-78A947C63802}" type="presOf" srcId="{3F411DDF-96C0-4C2F-841F-02A5A657E22D}" destId="{CC764D45-6B24-4382-90A0-485AE927602D}" srcOrd="0" destOrd="0" presId="urn:microsoft.com/office/officeart/2005/8/layout/vList5"/>
    <dgm:cxn modelId="{BDA92617-64F3-48C7-9221-215A461180CA}" type="presParOf" srcId="{CC764D45-6B24-4382-90A0-485AE927602D}" destId="{07457C3A-A69F-4E6B-812B-D1BA6FAC3602}" srcOrd="0" destOrd="0" presId="urn:microsoft.com/office/officeart/2005/8/layout/vList5"/>
    <dgm:cxn modelId="{50122589-5E78-411C-8CDE-52CF68B07590}" type="presParOf" srcId="{07457C3A-A69F-4E6B-812B-D1BA6FAC3602}" destId="{361950E2-517E-4FFA-8C4E-A5355076BD06}" srcOrd="0" destOrd="0" presId="urn:microsoft.com/office/officeart/2005/8/layout/vList5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F4B102F-4E02-4C07-8548-696A79A818B0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F8798C-6B97-4348-B7A3-8315278277AE}">
      <dgm:prSet/>
      <dgm:spPr/>
      <dgm:t>
        <a:bodyPr/>
        <a:lstStyle/>
        <a:p>
          <a:pPr rtl="0"/>
          <a:r>
            <a:rPr lang="ru-RU" i="1" dirty="0" smtClean="0"/>
            <a:t>Внедрение ФГОС ДО в МБДОУ №59 решает проблемы, связанные с повышением качества образования. Главное внимание акцентируется на обеспечении надлежащих условий для развития личности дошкольников и активизации инновационных аспектов деятельности педагогов.     Содержание образования ориентировано на: обеспечение </a:t>
          </a:r>
          <a:r>
            <a:rPr lang="ru-RU" i="1" u="sng" dirty="0" smtClean="0"/>
            <a:t>самоопределения</a:t>
          </a:r>
          <a:r>
            <a:rPr lang="ru-RU" i="1" dirty="0" smtClean="0"/>
            <a:t> личности, создание условий для ее </a:t>
          </a:r>
          <a:r>
            <a:rPr lang="ru-RU" i="1" u="sng" dirty="0" smtClean="0"/>
            <a:t>самореализации</a:t>
          </a:r>
          <a:r>
            <a:rPr lang="ru-RU" i="1" dirty="0" smtClean="0"/>
            <a:t>, на формирование готовности к </a:t>
          </a:r>
          <a:r>
            <a:rPr lang="ru-RU" i="1" u="sng" dirty="0" smtClean="0"/>
            <a:t>саморазвитию</a:t>
          </a:r>
          <a:r>
            <a:rPr lang="ru-RU" i="1" dirty="0" smtClean="0"/>
            <a:t>, обеспечивающей интеграцию личности в национальную и мировую культуру.</a:t>
          </a:r>
        </a:p>
        <a:p>
          <a:pPr rtl="0"/>
          <a:r>
            <a:rPr lang="ru-RU" dirty="0" smtClean="0"/>
            <a:t>В 2013 – 2014 учебном году была разработана </a:t>
          </a:r>
          <a:r>
            <a:rPr lang="ru-RU" b="1" dirty="0" smtClean="0"/>
            <a:t>Основная образовательная программа МБДОУ №59 «Лакомка».</a:t>
          </a:r>
          <a:endParaRPr lang="ru-RU" i="1" dirty="0" smtClean="0"/>
        </a:p>
        <a:p>
          <a:pPr rtl="0"/>
          <a:endParaRPr lang="ru-RU" dirty="0"/>
        </a:p>
      </dgm:t>
    </dgm:pt>
    <dgm:pt modelId="{B5FE7B72-7004-487C-9CB1-D1B28A97B203}" type="parTrans" cxnId="{9F2DE63C-4F84-45CA-B5E6-BA5DE8733598}">
      <dgm:prSet/>
      <dgm:spPr/>
      <dgm:t>
        <a:bodyPr/>
        <a:lstStyle/>
        <a:p>
          <a:endParaRPr lang="ru-RU"/>
        </a:p>
      </dgm:t>
    </dgm:pt>
    <dgm:pt modelId="{989DB764-87E7-4517-A1FA-63D64996884D}" type="sibTrans" cxnId="{9F2DE63C-4F84-45CA-B5E6-BA5DE8733598}">
      <dgm:prSet/>
      <dgm:spPr/>
      <dgm:t>
        <a:bodyPr/>
        <a:lstStyle/>
        <a:p>
          <a:endParaRPr lang="ru-RU"/>
        </a:p>
      </dgm:t>
    </dgm:pt>
    <dgm:pt modelId="{99DF610A-BF1A-4B3E-AD13-C18C0569A488}" type="pres">
      <dgm:prSet presAssocID="{DF4B102F-4E02-4C07-8548-696A79A818B0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0556665-3140-453A-9645-37EC67D1F537}" type="pres">
      <dgm:prSet presAssocID="{A9F8798C-6B97-4348-B7A3-8315278277AE}" presName="composite" presStyleCnt="0"/>
      <dgm:spPr/>
    </dgm:pt>
    <dgm:pt modelId="{DB604252-BC1A-4B8E-BA40-F4068EF9C7BF}" type="pres">
      <dgm:prSet presAssocID="{A9F8798C-6B97-4348-B7A3-8315278277AE}" presName="imgShp" presStyleLbl="fgImgPlace1" presStyleIdx="0" presStyleCnt="1" custScaleX="120484" custScaleY="112260" custLinFactNeighborX="-11779" custLinFactNeighborY="-60072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55ED7B5-916B-417C-BD91-370887D420B0}" type="pres">
      <dgm:prSet presAssocID="{A9F8798C-6B97-4348-B7A3-8315278277AE}" presName="txShp" presStyleLbl="node1" presStyleIdx="0" presStyleCnt="1" custScaleX="122454" custScaleY="1650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53E2DD7-6475-4496-ADE7-FC51895B247B}" type="presOf" srcId="{A9F8798C-6B97-4348-B7A3-8315278277AE}" destId="{355ED7B5-916B-417C-BD91-370887D420B0}" srcOrd="0" destOrd="0" presId="urn:microsoft.com/office/officeart/2005/8/layout/vList3"/>
    <dgm:cxn modelId="{C3071DA6-4AB9-48B7-B740-9806BCE3C704}" type="presOf" srcId="{DF4B102F-4E02-4C07-8548-696A79A818B0}" destId="{99DF610A-BF1A-4B3E-AD13-C18C0569A488}" srcOrd="0" destOrd="0" presId="urn:microsoft.com/office/officeart/2005/8/layout/vList3"/>
    <dgm:cxn modelId="{9F2DE63C-4F84-45CA-B5E6-BA5DE8733598}" srcId="{DF4B102F-4E02-4C07-8548-696A79A818B0}" destId="{A9F8798C-6B97-4348-B7A3-8315278277AE}" srcOrd="0" destOrd="0" parTransId="{B5FE7B72-7004-487C-9CB1-D1B28A97B203}" sibTransId="{989DB764-87E7-4517-A1FA-63D64996884D}"/>
    <dgm:cxn modelId="{6BCFF748-3B6E-4356-BB6B-81DF75E375B2}" type="presParOf" srcId="{99DF610A-BF1A-4B3E-AD13-C18C0569A488}" destId="{60556665-3140-453A-9645-37EC67D1F537}" srcOrd="0" destOrd="0" presId="urn:microsoft.com/office/officeart/2005/8/layout/vList3"/>
    <dgm:cxn modelId="{272E8971-91AC-4D04-9075-C43A327B5FFE}" type="presParOf" srcId="{60556665-3140-453A-9645-37EC67D1F537}" destId="{DB604252-BC1A-4B8E-BA40-F4068EF9C7BF}" srcOrd="0" destOrd="0" presId="urn:microsoft.com/office/officeart/2005/8/layout/vList3"/>
    <dgm:cxn modelId="{6FF82EC7-0307-4810-AEED-11284CC5C7BF}" type="presParOf" srcId="{60556665-3140-453A-9645-37EC67D1F537}" destId="{355ED7B5-916B-417C-BD91-370887D420B0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5F3E257-38E2-4A65-9A94-CFE1EE39681E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D2E3C8F-033B-4BC6-AD38-93459B51EFA5}">
      <dgm:prSet custT="1"/>
      <dgm:spPr/>
      <dgm:t>
        <a:bodyPr/>
        <a:lstStyle/>
        <a:p>
          <a:pPr rtl="0"/>
          <a:r>
            <a:rPr lang="ru-RU" sz="2000" b="1" i="1" dirty="0" smtClean="0"/>
            <a:t>МБДОУ №59 «ЛАКОМКА» </a:t>
          </a:r>
        </a:p>
        <a:p>
          <a:pPr rtl="0"/>
          <a:r>
            <a:rPr lang="ru-RU" sz="2000" b="1" i="1" dirty="0" smtClean="0"/>
            <a:t>центр развития ребенка- предоставляет детям полную сферу образовательных, оздоровительных, развивающих, развлекательных, а также коррекционных услуг как в рамках основной учебной программы дошкольного образования, так и сверх базового компонента с учетом способностей детей и запросов родителей и, самое главное - ВЫСОКОГО КАЧЕСТВА</a:t>
          </a:r>
          <a:r>
            <a:rPr lang="ru-RU" sz="1800" b="1" i="1" dirty="0" smtClean="0"/>
            <a:t>".</a:t>
          </a:r>
          <a:endParaRPr lang="ru-RU" sz="1800" b="1" i="1" dirty="0"/>
        </a:p>
      </dgm:t>
    </dgm:pt>
    <dgm:pt modelId="{37EE93B9-D0AF-4A19-A11A-047E15239462}" type="parTrans" cxnId="{CD367E86-B84B-4D7D-96A9-AFB64C01F05E}">
      <dgm:prSet/>
      <dgm:spPr/>
      <dgm:t>
        <a:bodyPr/>
        <a:lstStyle/>
        <a:p>
          <a:endParaRPr lang="ru-RU"/>
        </a:p>
      </dgm:t>
    </dgm:pt>
    <dgm:pt modelId="{7465E721-7E20-4330-ADB0-C95CCF3D226C}" type="sibTrans" cxnId="{CD367E86-B84B-4D7D-96A9-AFB64C01F05E}">
      <dgm:prSet/>
      <dgm:spPr/>
      <dgm:t>
        <a:bodyPr/>
        <a:lstStyle/>
        <a:p>
          <a:endParaRPr lang="ru-RU"/>
        </a:p>
      </dgm:t>
    </dgm:pt>
    <dgm:pt modelId="{354300CC-DAB5-4A40-9E3B-3215756DF059}" type="pres">
      <dgm:prSet presAssocID="{E5F3E257-38E2-4A65-9A94-CFE1EE39681E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8242190-A5A1-44B2-A0C5-A792F9868510}" type="pres">
      <dgm:prSet presAssocID="{ED2E3C8F-033B-4BC6-AD38-93459B51EFA5}" presName="circ1TxSh" presStyleLbl="vennNode1" presStyleIdx="0" presStyleCnt="1" custScaleX="79226" custScaleY="71399"/>
      <dgm:spPr/>
      <dgm:t>
        <a:bodyPr/>
        <a:lstStyle/>
        <a:p>
          <a:endParaRPr lang="ru-RU"/>
        </a:p>
      </dgm:t>
    </dgm:pt>
  </dgm:ptLst>
  <dgm:cxnLst>
    <dgm:cxn modelId="{5EC43129-8721-4420-B6BC-93D21E21DB1D}" type="presOf" srcId="{E5F3E257-38E2-4A65-9A94-CFE1EE39681E}" destId="{354300CC-DAB5-4A40-9E3B-3215756DF059}" srcOrd="0" destOrd="0" presId="urn:microsoft.com/office/officeart/2005/8/layout/venn1"/>
    <dgm:cxn modelId="{9427601E-E3FD-434B-9470-C9CD2EBF36B3}" type="presOf" srcId="{ED2E3C8F-033B-4BC6-AD38-93459B51EFA5}" destId="{78242190-A5A1-44B2-A0C5-A792F9868510}" srcOrd="0" destOrd="0" presId="urn:microsoft.com/office/officeart/2005/8/layout/venn1"/>
    <dgm:cxn modelId="{CD367E86-B84B-4D7D-96A9-AFB64C01F05E}" srcId="{E5F3E257-38E2-4A65-9A94-CFE1EE39681E}" destId="{ED2E3C8F-033B-4BC6-AD38-93459B51EFA5}" srcOrd="0" destOrd="0" parTransId="{37EE93B9-D0AF-4A19-A11A-047E15239462}" sibTransId="{7465E721-7E20-4330-ADB0-C95CCF3D226C}"/>
    <dgm:cxn modelId="{57205CDC-6DA5-4253-907E-FD6E7DD2A8E6}" type="presParOf" srcId="{354300CC-DAB5-4A40-9E3B-3215756DF059}" destId="{78242190-A5A1-44B2-A0C5-A792F9868510}" srcOrd="0" destOrd="0" presId="urn:microsoft.com/office/officeart/2005/8/layout/venn1"/>
  </dgm:cxnLst>
  <dgm:bg>
    <a:blipFill>
      <a:blip xmlns:r="http://schemas.openxmlformats.org/officeDocument/2006/relationships" r:embed="rId1"/>
      <a:stretch>
        <a:fillRect/>
      </a:stretch>
    </a:blip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ED9AFD7-6DD9-45EC-BF22-88BEC3442833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D2F9971-C975-4538-AFBA-2AC3562943EB}">
      <dgm:prSet/>
      <dgm:spPr/>
      <dgm:t>
        <a:bodyPr/>
        <a:lstStyle/>
        <a:p>
          <a:pPr rtl="0"/>
          <a:r>
            <a:rPr lang="ru-RU" i="1" dirty="0" smtClean="0"/>
            <a:t>В рамках модернизации образовательного процесса  в МБДОУ реализуется проект (2013 – 2018г.г.) по </a:t>
          </a:r>
          <a:r>
            <a:rPr lang="ru-RU" dirty="0" smtClean="0"/>
            <a:t> созданию многофункциональной развивающей образовательной среды обеспечивающей духовно-нравственное развитие и воспитание детей и высокое качество дошкольного образования, его доступность, открытость и привлекательность для детей и их родителей; гарантирующая охрану и укрепление физического и психологического здоровья воспитанников.</a:t>
          </a:r>
          <a:endParaRPr lang="ru-RU" dirty="0"/>
        </a:p>
      </dgm:t>
    </dgm:pt>
    <dgm:pt modelId="{7C91B503-AA5B-424E-B7F0-10387A6D309C}" type="parTrans" cxnId="{484F3256-2535-4540-9550-56E5CC547332}">
      <dgm:prSet/>
      <dgm:spPr/>
      <dgm:t>
        <a:bodyPr/>
        <a:lstStyle/>
        <a:p>
          <a:endParaRPr lang="ru-RU"/>
        </a:p>
      </dgm:t>
    </dgm:pt>
    <dgm:pt modelId="{EF2B79B3-95EF-4DBE-B1A4-81DDA36678E2}" type="sibTrans" cxnId="{484F3256-2535-4540-9550-56E5CC547332}">
      <dgm:prSet/>
      <dgm:spPr/>
      <dgm:t>
        <a:bodyPr/>
        <a:lstStyle/>
        <a:p>
          <a:endParaRPr lang="ru-RU"/>
        </a:p>
      </dgm:t>
    </dgm:pt>
    <dgm:pt modelId="{B687FF05-98F7-4719-A581-D8FE27F322B2}" type="pres">
      <dgm:prSet presAssocID="{1ED9AFD7-6DD9-45EC-BF22-88BEC344283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4DDF5C-583F-4E94-A455-0447BCE066EA}" type="pres">
      <dgm:prSet presAssocID="{DD2F9971-C975-4538-AFBA-2AC3562943EB}" presName="linNode" presStyleCnt="0"/>
      <dgm:spPr/>
    </dgm:pt>
    <dgm:pt modelId="{F0112F88-5398-4407-96F4-D910EA6B6630}" type="pres">
      <dgm:prSet presAssocID="{DD2F9971-C975-4538-AFBA-2AC3562943EB}" presName="parentText" presStyleLbl="node1" presStyleIdx="0" presStyleCnt="1" custScaleX="246086" custLinFactNeighborX="-90970" custLinFactNeighborY="55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A61A9D0-B329-4AF0-BD3D-2451DCC5046E}" type="presOf" srcId="{1ED9AFD7-6DD9-45EC-BF22-88BEC3442833}" destId="{B687FF05-98F7-4719-A581-D8FE27F322B2}" srcOrd="0" destOrd="0" presId="urn:microsoft.com/office/officeart/2005/8/layout/vList5"/>
    <dgm:cxn modelId="{484F3256-2535-4540-9550-56E5CC547332}" srcId="{1ED9AFD7-6DD9-45EC-BF22-88BEC3442833}" destId="{DD2F9971-C975-4538-AFBA-2AC3562943EB}" srcOrd="0" destOrd="0" parTransId="{7C91B503-AA5B-424E-B7F0-10387A6D309C}" sibTransId="{EF2B79B3-95EF-4DBE-B1A4-81DDA36678E2}"/>
    <dgm:cxn modelId="{78AB6707-E1D5-4F74-B1B6-AFB210992C8C}" type="presOf" srcId="{DD2F9971-C975-4538-AFBA-2AC3562943EB}" destId="{F0112F88-5398-4407-96F4-D910EA6B6630}" srcOrd="0" destOrd="0" presId="urn:microsoft.com/office/officeart/2005/8/layout/vList5"/>
    <dgm:cxn modelId="{788403A6-B3CC-413D-AF2E-46D804AAD219}" type="presParOf" srcId="{B687FF05-98F7-4719-A581-D8FE27F322B2}" destId="{A54DDF5C-583F-4E94-A455-0447BCE066EA}" srcOrd="0" destOrd="0" presId="urn:microsoft.com/office/officeart/2005/8/layout/vList5"/>
    <dgm:cxn modelId="{8D2B65E1-D6AD-41B0-AEAB-289B059DD01B}" type="presParOf" srcId="{A54DDF5C-583F-4E94-A455-0447BCE066EA}" destId="{F0112F88-5398-4407-96F4-D910EA6B6630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1950E2-517E-4FFA-8C4E-A5355076BD06}">
      <dsp:nvSpPr>
        <dsp:cNvPr id="0" name=""/>
        <dsp:cNvSpPr/>
      </dsp:nvSpPr>
      <dsp:spPr>
        <a:xfrm>
          <a:off x="3303357" y="0"/>
          <a:ext cx="2537284" cy="690183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lvl="0" algn="ctr" defTabSz="7556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i="1" kern="1200" dirty="0" smtClean="0"/>
            <a:t>По истечении трех лет МБДОУ № 59” «Лакомка» признан и успешен: стабильный творческий коллектив, эффективное взаимодействие с социумом и с родителями, позитивное общественное мнение в Азовском районе и Ростовской области , достойные результаты выпускников детского сада и, самое главное, благополучие наших детей. Это указывает на то, что наш детский сад обладает позитивным имиджем</a:t>
          </a:r>
          <a:endParaRPr lang="ru-RU" sz="1700" kern="1200" dirty="0"/>
        </a:p>
      </dsp:txBody>
      <dsp:txXfrm>
        <a:off x="3427217" y="123860"/>
        <a:ext cx="2289564" cy="66541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5ED7B5-916B-417C-BD91-370887D420B0}">
      <dsp:nvSpPr>
        <dsp:cNvPr id="0" name=""/>
        <dsp:cNvSpPr/>
      </dsp:nvSpPr>
      <dsp:spPr>
        <a:xfrm rot="10800000">
          <a:off x="1308149" y="568444"/>
          <a:ext cx="6810372" cy="462375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35470" tIns="60960" rIns="113792" bIns="60960" numCol="1" spcCol="1270" anchor="ctr" anchorCtr="0">
          <a:noAutofit/>
        </a:bodyPr>
        <a:lstStyle/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dirty="0" smtClean="0"/>
            <a:t>Внедрение ФГОС ДО в МБДОУ №59 решает проблемы, связанные с повышением качества образования. Главное внимание акцентируется на обеспечении надлежащих условий для развития личности дошкольников и активизации инновационных аспектов деятельности педагогов.     Содержание образования ориентировано на: обеспечение </a:t>
          </a:r>
          <a:r>
            <a:rPr lang="ru-RU" sz="1600" i="1" u="sng" kern="1200" dirty="0" smtClean="0"/>
            <a:t>самоопределения</a:t>
          </a:r>
          <a:r>
            <a:rPr lang="ru-RU" sz="1600" i="1" kern="1200" dirty="0" smtClean="0"/>
            <a:t> личности, создание условий для ее </a:t>
          </a:r>
          <a:r>
            <a:rPr lang="ru-RU" sz="1600" i="1" u="sng" kern="1200" dirty="0" smtClean="0"/>
            <a:t>самореализации</a:t>
          </a:r>
          <a:r>
            <a:rPr lang="ru-RU" sz="1600" i="1" kern="1200" dirty="0" smtClean="0"/>
            <a:t>, на формирование готовности к </a:t>
          </a:r>
          <a:r>
            <a:rPr lang="ru-RU" sz="1600" i="1" u="sng" kern="1200" dirty="0" smtClean="0"/>
            <a:t>саморазвитию</a:t>
          </a:r>
          <a:r>
            <a:rPr lang="ru-RU" sz="1600" i="1" kern="1200" dirty="0" smtClean="0"/>
            <a:t>, обеспечивающей интеграцию личности в национальную и мировую культуру.</a:t>
          </a:r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В 2013 – 2014 учебном году была разработана </a:t>
          </a:r>
          <a:r>
            <a:rPr lang="ru-RU" sz="1600" b="1" kern="1200" dirty="0" smtClean="0"/>
            <a:t>Основная образовательная программа МБДОУ №59 «Лакомка».</a:t>
          </a:r>
          <a:endParaRPr lang="ru-RU" sz="1600" i="1" kern="1200" dirty="0" smtClean="0"/>
        </a:p>
        <a:p>
          <a:pPr lvl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 rot="10800000">
        <a:off x="2464087" y="568444"/>
        <a:ext cx="5654434" cy="4623751"/>
      </dsp:txXfrm>
    </dsp:sp>
    <dsp:sp modelId="{DB604252-BC1A-4B8E-BA40-F4068EF9C7BF}">
      <dsp:nvSpPr>
        <dsp:cNvPr id="0" name=""/>
        <dsp:cNvSpPr/>
      </dsp:nvSpPr>
      <dsp:spPr>
        <a:xfrm>
          <a:off x="0" y="0"/>
          <a:ext cx="3375595" cy="314518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42190-A5A1-44B2-A0C5-A792F9868510}">
      <dsp:nvSpPr>
        <dsp:cNvPr id="0" name=""/>
        <dsp:cNvSpPr/>
      </dsp:nvSpPr>
      <dsp:spPr>
        <a:xfrm>
          <a:off x="1855027" y="980728"/>
          <a:ext cx="5433319" cy="4896543"/>
        </a:xfrm>
        <a:prstGeom prst="ellipse">
          <a:avLst/>
        </a:prstGeom>
        <a:solidFill>
          <a:schemeClr val="accent1">
            <a:alpha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/>
            <a:t>МБДОУ №59 «ЛАКОМКА» 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1" kern="1200" dirty="0" smtClean="0"/>
            <a:t>центр развития ребенка- предоставляет детям полную сферу образовательных, оздоровительных, развивающих, развлекательных, а также коррекционных услуг как в рамках основной учебной программы дошкольного образования, так и сверх базового компонента с учетом способностей детей и запросов родителей и, самое главное - ВЫСОКОГО КАЧЕСТВА</a:t>
          </a:r>
          <a:r>
            <a:rPr lang="ru-RU" sz="1800" b="1" i="1" kern="1200" dirty="0" smtClean="0"/>
            <a:t>".</a:t>
          </a:r>
          <a:endParaRPr lang="ru-RU" sz="1800" b="1" i="1" kern="1200" dirty="0"/>
        </a:p>
      </dsp:txBody>
      <dsp:txXfrm>
        <a:off x="2650718" y="1697810"/>
        <a:ext cx="3841937" cy="34623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112F88-5398-4407-96F4-D910EA6B6630}">
      <dsp:nvSpPr>
        <dsp:cNvPr id="0" name=""/>
        <dsp:cNvSpPr/>
      </dsp:nvSpPr>
      <dsp:spPr>
        <a:xfrm>
          <a:off x="0" y="0"/>
          <a:ext cx="3317214" cy="662473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i="1" kern="1200" dirty="0" smtClean="0"/>
            <a:t>В рамках модернизации образовательного процесса  в МБДОУ реализуется проект (2013 – 2018г.г.) по </a:t>
          </a:r>
          <a:r>
            <a:rPr lang="ru-RU" sz="2000" kern="1200" dirty="0" smtClean="0"/>
            <a:t> созданию многофункциональной развивающей образовательной среды обеспечивающей духовно-нравственное развитие и воспитание детей и высокое качество дошкольного образования, его доступность, открытость и привлекательность для детей и их родителей; гарантирующая охрану и укрепление физического и психологического здоровья воспитанников.</a:t>
          </a:r>
          <a:endParaRPr lang="ru-RU" sz="2000" kern="1200" dirty="0"/>
        </a:p>
      </dsp:txBody>
      <dsp:txXfrm>
        <a:off x="161933" y="161933"/>
        <a:ext cx="2993348" cy="630087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D6522F-CA63-4A1F-B448-1242289FE362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AE1FE3-E4F2-4797-B4A7-A5703E6914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646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4923C-B215-4C89-925E-DBCC59D043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8599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01.09.2015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8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1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3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26.jpeg"/><Relationship Id="rId5" Type="http://schemas.openxmlformats.org/officeDocument/2006/relationships/diagramLayout" Target="../diagrams/layout4.xml"/><Relationship Id="rId10" Type="http://schemas.openxmlformats.org/officeDocument/2006/relationships/image" Target="../media/image25.png"/><Relationship Id="rId4" Type="http://schemas.openxmlformats.org/officeDocument/2006/relationships/diagramData" Target="../diagrams/data4.xml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3554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155679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latin typeface="Century" panose="02040604050505020304" pitchFamily="18" charset="0"/>
              </a:rPr>
              <a:t>ПРЕЗЕНТАЦИЯ</a:t>
            </a:r>
            <a:br>
              <a:rPr lang="ru-RU" b="1" i="1" dirty="0">
                <a:latin typeface="Century" panose="02040604050505020304" pitchFamily="18" charset="0"/>
              </a:rPr>
            </a:br>
            <a:r>
              <a:rPr lang="ru-RU" b="1" i="1" dirty="0">
                <a:latin typeface="Century" panose="02040604050505020304" pitchFamily="18" charset="0"/>
              </a:rPr>
              <a:t/>
            </a:r>
            <a:br>
              <a:rPr lang="ru-RU" b="1" i="1" dirty="0">
                <a:latin typeface="Century" panose="02040604050505020304" pitchFamily="18" charset="0"/>
              </a:rPr>
            </a:br>
            <a:r>
              <a:rPr lang="ru-RU" b="1" i="1" dirty="0">
                <a:latin typeface="Century" panose="02040604050505020304" pitchFamily="18" charset="0"/>
              </a:rPr>
              <a:t>Августовская конференция педагогических работников Азовского района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365104"/>
            <a:ext cx="7664895" cy="1752600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ru-RU" b="1" i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« Доступное и качественное образование детей- приоритетная задача муниципальной системы образования»</a:t>
            </a:r>
          </a:p>
          <a:p>
            <a:r>
              <a:rPr lang="ru-RU" b="1" i="1" dirty="0" smtClean="0">
                <a:solidFill>
                  <a:srgbClr val="FF0000"/>
                </a:solidFill>
                <a:latin typeface="Century" panose="02040604050505020304" pitchFamily="18" charset="0"/>
              </a:rPr>
              <a:t>2015 год</a:t>
            </a:r>
            <a:endParaRPr lang="ru-RU" b="1" i="1" dirty="0">
              <a:solidFill>
                <a:srgbClr val="FF000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250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НЫ ДЛЯ ПРЕЗЕНТАЦИИ\Landscape-Converte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028"/>
            <a:ext cx="9242347" cy="682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G:\отчёт 2014 г.фото\фото для год отчета\IMG_353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06381" y="271600"/>
            <a:ext cx="3920408" cy="29413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3" descr="F:\СТЕНД 2015\ФОТО\DSC050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619" y="3618037"/>
            <a:ext cx="4068430" cy="30513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DSC0004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60" y="116632"/>
            <a:ext cx="3937151" cy="29523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фото развивающсреда физо муз инструм\DSC029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362" y="3438016"/>
            <a:ext cx="4570703" cy="34113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06752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esktop\ФОНЫ ДЛЯ ПРЕЗЕНТАЦИИ\h_1332788162_8391454_09a6e0f54d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ФОНЫ ДЛЯ ПРЕЗЕНТАЦИИ\h_1332788162_8391454_09a6e0f54d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3285"/>
            <a:ext cx="9144000" cy="653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4" name="WordArt 6"/>
          <p:cNvSpPr>
            <a:spLocks noChangeArrowheads="1" noChangeShapeType="1" noTextEdit="1"/>
          </p:cNvSpPr>
          <p:nvPr/>
        </p:nvSpPr>
        <p:spPr bwMode="auto">
          <a:xfrm>
            <a:off x="1979613" y="260350"/>
            <a:ext cx="6515100" cy="12239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1800" b="1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FFFF66"/>
                  </a:gs>
                  <a:gs pos="100000">
                    <a:srgbClr val="FFFF00"/>
                  </a:gs>
                </a:gsLst>
                <a:path path="rect">
                  <a:fillToRect r="100000" b="10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ahoma"/>
              <a:ea typeface="Tahoma"/>
              <a:cs typeface="Tahoma"/>
            </a:endParaRPr>
          </a:p>
        </p:txBody>
      </p:sp>
      <p:sp>
        <p:nvSpPr>
          <p:cNvPr id="210951" name="AutoShape 7"/>
          <p:cNvSpPr>
            <a:spLocks noChangeArrowheads="1"/>
          </p:cNvSpPr>
          <p:nvPr/>
        </p:nvSpPr>
        <p:spPr bwMode="auto">
          <a:xfrm>
            <a:off x="468313" y="2565400"/>
            <a:ext cx="4752975" cy="827088"/>
          </a:xfrm>
          <a:prstGeom prst="roundRect">
            <a:avLst>
              <a:gd name="adj" fmla="val 46593"/>
            </a:avLst>
          </a:prstGeom>
          <a:gradFill rotWithShape="1">
            <a:gsLst>
              <a:gs pos="0">
                <a:srgbClr val="FF9999"/>
              </a:gs>
              <a:gs pos="50000">
                <a:srgbClr val="FFEAEA"/>
              </a:gs>
              <a:gs pos="100000">
                <a:srgbClr val="FF9999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latin typeface="Arial" charset="0"/>
              </a:rPr>
              <a:t>Деловые игры , рефлексивные практикумы, анализ педагогических ситуаций</a:t>
            </a:r>
          </a:p>
        </p:txBody>
      </p:sp>
      <p:sp>
        <p:nvSpPr>
          <p:cNvPr id="210952" name="AutoShape 8"/>
          <p:cNvSpPr>
            <a:spLocks noChangeArrowheads="1"/>
          </p:cNvSpPr>
          <p:nvPr/>
        </p:nvSpPr>
        <p:spPr bwMode="auto">
          <a:xfrm>
            <a:off x="468313" y="3500438"/>
            <a:ext cx="4824412" cy="827087"/>
          </a:xfrm>
          <a:prstGeom prst="roundRect">
            <a:avLst>
              <a:gd name="adj" fmla="val 46593"/>
            </a:avLst>
          </a:prstGeom>
          <a:gradFill rotWithShape="1">
            <a:gsLst>
              <a:gs pos="0">
                <a:srgbClr val="FFFF66"/>
              </a:gs>
              <a:gs pos="50000">
                <a:srgbClr val="FFFFE0"/>
              </a:gs>
              <a:gs pos="100000">
                <a:srgbClr val="FFFF66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latin typeface="Arial" charset="0"/>
              </a:rPr>
              <a:t>Самостоятельное выполнение деятельности в качестве дублера</a:t>
            </a:r>
          </a:p>
        </p:txBody>
      </p:sp>
      <p:sp>
        <p:nvSpPr>
          <p:cNvPr id="210953" name="AutoShape 9"/>
          <p:cNvSpPr>
            <a:spLocks noChangeArrowheads="1"/>
          </p:cNvSpPr>
          <p:nvPr/>
        </p:nvSpPr>
        <p:spPr bwMode="auto">
          <a:xfrm>
            <a:off x="395288" y="4508500"/>
            <a:ext cx="4897437" cy="935038"/>
          </a:xfrm>
          <a:prstGeom prst="roundRect">
            <a:avLst>
              <a:gd name="adj" fmla="val 46593"/>
            </a:avLst>
          </a:prstGeom>
          <a:gradFill rotWithShape="1">
            <a:gsLst>
              <a:gs pos="0">
                <a:srgbClr val="FFD581"/>
              </a:gs>
              <a:gs pos="50000">
                <a:srgbClr val="FFF6E5"/>
              </a:gs>
              <a:gs pos="100000">
                <a:srgbClr val="FFD581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latin typeface="Arial" charset="0"/>
              </a:rPr>
              <a:t>Подготовка индивидуальных проектов с использованием приемов и техник интерактивного обучения</a:t>
            </a:r>
          </a:p>
        </p:txBody>
      </p:sp>
      <p:sp>
        <p:nvSpPr>
          <p:cNvPr id="2" name="AutoShape 2"/>
          <p:cNvSpPr>
            <a:spLocks noChangeArrowheads="1"/>
          </p:cNvSpPr>
          <p:nvPr/>
        </p:nvSpPr>
        <p:spPr bwMode="auto">
          <a:xfrm>
            <a:off x="611188" y="5589588"/>
            <a:ext cx="4464050" cy="792162"/>
          </a:xfrm>
          <a:prstGeom prst="roundRect">
            <a:avLst>
              <a:gd name="adj" fmla="val 46593"/>
            </a:avLst>
          </a:prstGeom>
          <a:gradFill rotWithShape="1">
            <a:gsLst>
              <a:gs pos="0">
                <a:srgbClr val="33CC33"/>
              </a:gs>
              <a:gs pos="50000">
                <a:srgbClr val="D5F5D5"/>
              </a:gs>
              <a:gs pos="100000">
                <a:srgbClr val="33CC33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>
                <a:latin typeface="Arial" charset="0"/>
              </a:rPr>
              <a:t>Мастер-классы и др.</a:t>
            </a:r>
          </a:p>
          <a:p>
            <a:pPr algn="ctr" eaLnBrk="1" hangingPunct="1"/>
            <a:endParaRPr lang="ru-RU" altLang="ru-RU" b="1">
              <a:latin typeface="Arial" charset="0"/>
            </a:endParaRPr>
          </a:p>
        </p:txBody>
      </p:sp>
      <p:sp>
        <p:nvSpPr>
          <p:cNvPr id="3" name="AutoShape 7"/>
          <p:cNvSpPr>
            <a:spLocks noChangeArrowheads="1"/>
          </p:cNvSpPr>
          <p:nvPr/>
        </p:nvSpPr>
        <p:spPr bwMode="auto">
          <a:xfrm>
            <a:off x="594942" y="1595786"/>
            <a:ext cx="4408858" cy="827088"/>
          </a:xfrm>
          <a:prstGeom prst="roundRect">
            <a:avLst>
              <a:gd name="adj" fmla="val 46593"/>
            </a:avLst>
          </a:prstGeom>
          <a:gradFill rotWithShape="1">
            <a:gsLst>
              <a:gs pos="0">
                <a:srgbClr val="FF9999"/>
              </a:gs>
              <a:gs pos="50000">
                <a:srgbClr val="FFEAEA"/>
              </a:gs>
              <a:gs pos="100000">
                <a:srgbClr val="FF9999"/>
              </a:gs>
            </a:gsLst>
            <a:lin ang="5400000" scaled="1"/>
          </a:gradFill>
          <a:ln w="12700">
            <a:solidFill>
              <a:schemeClr val="tx1"/>
            </a:solidFill>
            <a:round/>
            <a:headEnd/>
            <a:tailEnd/>
          </a:ln>
        </p:spPr>
        <p:txBody>
          <a:bodyPr anchor="ctr"/>
          <a:lstStyle>
            <a:lvl1pPr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1pPr>
            <a:lvl2pPr marL="742950" indent="-28575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2pPr>
            <a:lvl3pPr marL="11430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3pPr>
            <a:lvl4pPr marL="16002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4pPr>
            <a:lvl5pPr marL="2057400" indent="-228600" eaLnBrk="0" hangingPunct="0"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1800" b="1" dirty="0">
                <a:latin typeface="Arial" charset="0"/>
              </a:rPr>
              <a:t>В ходе стажерских практик использовались</a:t>
            </a:r>
          </a:p>
        </p:txBody>
      </p:sp>
      <p:pic>
        <p:nvPicPr>
          <p:cNvPr id="18440" name="Picture 18" descr="IMG_04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1412875"/>
            <a:ext cx="3600450" cy="2424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5" descr="E:\Стажировочная площадка -занятия, вДОУ -фото\Изображение 40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800" y="3789363"/>
            <a:ext cx="3600450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8312" y="210469"/>
            <a:ext cx="84961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   На </a:t>
            </a:r>
            <a:r>
              <a:rPr lang="ru-RU" sz="2400" dirty="0"/>
              <a:t>основании приказа № 826 министерства образования Ростовской области МБДОУ в течение 4 лет находится в статусе базовой площадки ИПК и ПРО г. Ростова- на Дону.</a:t>
            </a:r>
          </a:p>
        </p:txBody>
      </p:sp>
    </p:spTree>
    <p:extLst>
      <p:ext uri="{BB962C8B-B14F-4D97-AF65-F5344CB8AC3E}">
        <p14:creationId xmlns:p14="http://schemas.microsoft.com/office/powerpoint/2010/main" val="3861950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09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109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0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0951" grpId="0" animBg="1"/>
      <p:bldP spid="210952" grpId="0" animBg="1"/>
      <p:bldP spid="210953" grpId="0" animBg="1"/>
      <p:bldP spid="2" grpId="0" animBg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esktop\ФОНЫ ДЛЯ ПРЕЗЕНТАЦИИ\Landscape-Converte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727" y="-99392"/>
            <a:ext cx="9168728" cy="7056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578" name="Group 2"/>
          <p:cNvGrpSpPr>
            <a:grpSpLocks/>
          </p:cNvGrpSpPr>
          <p:nvPr/>
        </p:nvGrpSpPr>
        <p:grpSpPr bwMode="auto">
          <a:xfrm>
            <a:off x="9525" y="1588"/>
            <a:ext cx="9075738" cy="6861175"/>
            <a:chOff x="6" y="1"/>
            <a:chExt cx="5717" cy="4322"/>
          </a:xfrm>
        </p:grpSpPr>
        <p:sp>
          <p:nvSpPr>
            <p:cNvPr id="24620" name="Rectangle 3"/>
            <p:cNvSpPr>
              <a:spLocks noChangeArrowheads="1"/>
            </p:cNvSpPr>
            <p:nvPr/>
          </p:nvSpPr>
          <p:spPr bwMode="auto">
            <a:xfrm>
              <a:off x="6" y="1"/>
              <a:ext cx="5717" cy="4322"/>
            </a:xfrm>
            <a:prstGeom prst="rect">
              <a:avLst/>
            </a:prstGeom>
            <a:noFill/>
            <a:ln w="190500">
              <a:solidFill>
                <a:srgbClr val="558EC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ru-RU" sz="1800">
                <a:latin typeface="Arial" charset="0"/>
                <a:cs typeface="Arial" charset="0"/>
              </a:endParaRPr>
            </a:p>
          </p:txBody>
        </p:sp>
        <p:sp>
          <p:nvSpPr>
            <p:cNvPr id="24621" name="Rectangle 4"/>
            <p:cNvSpPr>
              <a:spLocks noChangeArrowheads="1"/>
            </p:cNvSpPr>
            <p:nvPr/>
          </p:nvSpPr>
          <p:spPr bwMode="auto">
            <a:xfrm>
              <a:off x="177" y="182"/>
              <a:ext cx="5375" cy="3960"/>
            </a:xfrm>
            <a:prstGeom prst="rect">
              <a:avLst/>
            </a:prstGeom>
            <a:noFill/>
            <a:ln w="57150">
              <a:solidFill>
                <a:srgbClr val="558EC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ru-RU" sz="1800">
                <a:latin typeface="Arial" charset="0"/>
                <a:cs typeface="Arial" charset="0"/>
              </a:endParaRPr>
            </a:p>
          </p:txBody>
        </p:sp>
      </p:grpSp>
      <p:sp>
        <p:nvSpPr>
          <p:cNvPr id="36869" name="Text Box 7"/>
          <p:cNvSpPr txBox="1">
            <a:spLocks noChangeArrowheads="1"/>
          </p:cNvSpPr>
          <p:nvPr/>
        </p:nvSpPr>
        <p:spPr bwMode="auto">
          <a:xfrm>
            <a:off x="280988" y="346663"/>
            <a:ext cx="8179444" cy="3339376"/>
          </a:xfrm>
          <a:prstGeom prst="rect">
            <a:avLst/>
          </a:prstGeom>
          <a:solidFill>
            <a:schemeClr val="bg1"/>
          </a:solidFill>
          <a:ln w="3175">
            <a:solidFill>
              <a:srgbClr val="FFFF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marL="457200" indent="-4572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Aft>
                <a:spcPct val="50000"/>
              </a:spcAft>
            </a:pPr>
            <a:r>
              <a:rPr lang="ru-RU" sz="2000" dirty="0" smtClean="0">
                <a:latin typeface="Arial" charset="0"/>
                <a:cs typeface="Arial" charset="0"/>
              </a:rPr>
              <a:t>  </a:t>
            </a:r>
            <a:r>
              <a:rPr lang="ru-RU" sz="1800" dirty="0">
                <a:solidFill>
                  <a:srgbClr val="FF0000"/>
                </a:solidFill>
              </a:rPr>
              <a:t>С целью реализации  программы всероссийского эксперимента  по апробации и внедрению примерной общеобразовательной программы «Мир открытий» В соответствии с приказом министерства общего и профессионального образования Ростовской области № 267 от 16.04.2013г. МБДОУ № 59 присвоен статус областной пилотной площадки</a:t>
            </a:r>
            <a:r>
              <a:rPr lang="ru-RU" sz="1800" dirty="0"/>
              <a:t>  </a:t>
            </a:r>
          </a:p>
          <a:p>
            <a:pPr eaLnBrk="1" hangingPunct="1">
              <a:spcAft>
                <a:spcPct val="50000"/>
              </a:spcAft>
            </a:pPr>
            <a:r>
              <a:rPr lang="ru-RU" sz="1800" dirty="0" smtClean="0">
                <a:latin typeface="Arial" charset="0"/>
                <a:cs typeface="Arial" charset="0"/>
              </a:rPr>
              <a:t> </a:t>
            </a:r>
            <a:r>
              <a:rPr lang="ru-RU" sz="1800" dirty="0">
                <a:latin typeface="Arial" charset="0"/>
                <a:cs typeface="Arial" charset="0"/>
              </a:rPr>
              <a:t>Программа «Мир открытий</a:t>
            </a:r>
            <a:r>
              <a:rPr lang="ru-RU" sz="1800" dirty="0" smtClean="0">
                <a:latin typeface="Arial" charset="0"/>
                <a:cs typeface="Arial" charset="0"/>
              </a:rPr>
              <a:t>» формирует </a:t>
            </a:r>
            <a:r>
              <a:rPr lang="ru-RU" sz="1800" dirty="0">
                <a:latin typeface="Arial" charset="0"/>
                <a:cs typeface="Arial" charset="0"/>
              </a:rPr>
              <a:t>интегративные качества личности ребенка, представленные в </a:t>
            </a:r>
            <a:r>
              <a:rPr lang="ru-RU" sz="1800" dirty="0" smtClean="0">
                <a:latin typeface="Arial" charset="0"/>
                <a:cs typeface="Arial" charset="0"/>
              </a:rPr>
              <a:t>ФГОС, </a:t>
            </a:r>
            <a:r>
              <a:rPr lang="ru-RU" sz="1800" dirty="0">
                <a:latin typeface="Arial" charset="0"/>
                <a:cs typeface="Arial" charset="0"/>
              </a:rPr>
              <a:t>не только на уровне содержания образовательных областей, </a:t>
            </a:r>
            <a:r>
              <a:rPr lang="ru-RU" sz="18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но создает условия</a:t>
            </a:r>
            <a:r>
              <a:rPr lang="ru-RU" sz="1800" dirty="0">
                <a:latin typeface="Arial" charset="0"/>
                <a:cs typeface="Arial" charset="0"/>
              </a:rPr>
              <a:t> для их </a:t>
            </a:r>
            <a:r>
              <a:rPr lang="ru-RU" sz="18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целенаправленного</a:t>
            </a:r>
            <a:r>
              <a:rPr lang="ru-RU" sz="1800" dirty="0">
                <a:latin typeface="Arial" charset="0"/>
                <a:cs typeface="Arial" charset="0"/>
              </a:rPr>
              <a:t> формирования на уровне </a:t>
            </a:r>
            <a:r>
              <a:rPr lang="ru-RU" sz="18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принципов</a:t>
            </a:r>
            <a:r>
              <a:rPr lang="ru-RU" sz="1800" dirty="0">
                <a:latin typeface="Arial" charset="0"/>
                <a:cs typeface="Arial" charset="0"/>
              </a:rPr>
              <a:t>, </a:t>
            </a:r>
            <a:r>
              <a:rPr lang="ru-RU" sz="18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метода,</a:t>
            </a:r>
            <a:r>
              <a:rPr lang="ru-RU" sz="1800" dirty="0">
                <a:latin typeface="Arial" charset="0"/>
                <a:cs typeface="Arial" charset="0"/>
              </a:rPr>
              <a:t> </a:t>
            </a:r>
            <a:r>
              <a:rPr lang="ru-RU" sz="18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технологии и форм</a:t>
            </a:r>
            <a:r>
              <a:rPr lang="ru-RU" sz="1800" dirty="0">
                <a:latin typeface="Arial" charset="0"/>
                <a:cs typeface="Arial" charset="0"/>
              </a:rPr>
              <a:t> взаимодействия с детьми в течение всего образовательного процесса</a:t>
            </a:r>
            <a:r>
              <a:rPr lang="ru-RU" sz="2000" dirty="0"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24581" name="Picture 10" descr="http://bicer.com.ua/wp-content/uploads/2011/05/pril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3954" y="3781948"/>
            <a:ext cx="2100262" cy="277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72418" y="4055082"/>
            <a:ext cx="941049" cy="625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7" descr="P128004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4721257"/>
            <a:ext cx="2351218" cy="18340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4584" name="Group 89"/>
          <p:cNvGrpSpPr>
            <a:grpSpLocks/>
          </p:cNvGrpSpPr>
          <p:nvPr/>
        </p:nvGrpSpPr>
        <p:grpSpPr bwMode="auto">
          <a:xfrm>
            <a:off x="5814496" y="4126707"/>
            <a:ext cx="2152650" cy="1941512"/>
            <a:chOff x="1823" y="1584"/>
            <a:chExt cx="2100" cy="1392"/>
          </a:xfrm>
        </p:grpSpPr>
        <p:grpSp>
          <p:nvGrpSpPr>
            <p:cNvPr id="24604" name="Group 6"/>
            <p:cNvGrpSpPr>
              <a:grpSpLocks/>
            </p:cNvGrpSpPr>
            <p:nvPr/>
          </p:nvGrpSpPr>
          <p:grpSpPr bwMode="auto">
            <a:xfrm>
              <a:off x="1823" y="2238"/>
              <a:ext cx="790" cy="445"/>
              <a:chOff x="1989" y="1675"/>
              <a:chExt cx="764" cy="350"/>
            </a:xfrm>
          </p:grpSpPr>
          <p:sp>
            <p:nvSpPr>
              <p:cNvPr id="24618" name="Oval 7"/>
              <p:cNvSpPr>
                <a:spLocks noChangeArrowheads="1"/>
              </p:cNvSpPr>
              <p:nvPr/>
            </p:nvSpPr>
            <p:spPr bwMode="auto">
              <a:xfrm>
                <a:off x="1989" y="1675"/>
                <a:ext cx="764" cy="350"/>
              </a:xfrm>
              <a:prstGeom prst="ellipse">
                <a:avLst/>
              </a:prstGeom>
              <a:solidFill>
                <a:srgbClr val="FFDC47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/>
              </a:p>
            </p:txBody>
          </p:sp>
          <p:sp>
            <p:nvSpPr>
              <p:cNvPr id="24619" name="Text Box 8"/>
              <p:cNvSpPr txBox="1">
                <a:spLocks noChangeArrowheads="1"/>
              </p:cNvSpPr>
              <p:nvPr/>
            </p:nvSpPr>
            <p:spPr bwMode="auto">
              <a:xfrm>
                <a:off x="2021" y="1752"/>
                <a:ext cx="716" cy="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>
                  <a:spcAft>
                    <a:spcPts val="300"/>
                  </a:spcAft>
                </a:pPr>
                <a:r>
                  <a:rPr lang="ru-RU" sz="900" b="1">
                    <a:cs typeface="Arial" charset="0"/>
                  </a:rPr>
                  <a:t>Принцип минимакса</a:t>
                </a:r>
              </a:p>
            </p:txBody>
          </p:sp>
        </p:grpSp>
        <p:sp>
          <p:nvSpPr>
            <p:cNvPr id="24605" name="Oval 9"/>
            <p:cNvSpPr>
              <a:spLocks noChangeArrowheads="1"/>
            </p:cNvSpPr>
            <p:nvPr/>
          </p:nvSpPr>
          <p:spPr bwMode="auto">
            <a:xfrm>
              <a:off x="1856" y="1846"/>
              <a:ext cx="757" cy="444"/>
            </a:xfrm>
            <a:prstGeom prst="ellipse">
              <a:avLst/>
            </a:prstGeom>
            <a:solidFill>
              <a:srgbClr val="E1E1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24606" name="Text Box 10"/>
            <p:cNvSpPr txBox="1">
              <a:spLocks noChangeArrowheads="1"/>
            </p:cNvSpPr>
            <p:nvPr/>
          </p:nvSpPr>
          <p:spPr bwMode="auto">
            <a:xfrm>
              <a:off x="1895" y="1946"/>
              <a:ext cx="672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900" b="1">
                  <a:cs typeface="Arial" charset="0"/>
                </a:rPr>
                <a:t>Принцип </a:t>
              </a:r>
            </a:p>
            <a:p>
              <a:pPr algn="ctr">
                <a:spcAft>
                  <a:spcPts val="300"/>
                </a:spcAft>
              </a:pPr>
              <a:r>
                <a:rPr lang="ru-RU" sz="900" b="1">
                  <a:cs typeface="Arial" charset="0"/>
                </a:rPr>
                <a:t>непрерывности</a:t>
              </a:r>
            </a:p>
          </p:txBody>
        </p:sp>
        <p:sp>
          <p:nvSpPr>
            <p:cNvPr id="24607" name="Oval 11"/>
            <p:cNvSpPr>
              <a:spLocks noChangeArrowheads="1"/>
            </p:cNvSpPr>
            <p:nvPr/>
          </p:nvSpPr>
          <p:spPr bwMode="auto">
            <a:xfrm>
              <a:off x="3097" y="2150"/>
              <a:ext cx="826" cy="453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24608" name="Text Box 12"/>
            <p:cNvSpPr txBox="1">
              <a:spLocks noChangeArrowheads="1"/>
            </p:cNvSpPr>
            <p:nvPr/>
          </p:nvSpPr>
          <p:spPr bwMode="auto">
            <a:xfrm>
              <a:off x="3132" y="2238"/>
              <a:ext cx="758" cy="4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ru-RU" sz="900" b="1">
                  <a:cs typeface="Arial" charset="0"/>
                </a:rPr>
                <a:t>Принцип </a:t>
              </a:r>
            </a:p>
            <a:p>
              <a:pPr algn="ctr">
                <a:spcAft>
                  <a:spcPts val="300"/>
                </a:spcAft>
              </a:pPr>
              <a:r>
                <a:rPr lang="ru-RU" sz="900" b="1">
                  <a:cs typeface="Arial" charset="0"/>
                </a:rPr>
                <a:t>психологической комфортности</a:t>
              </a:r>
            </a:p>
          </p:txBody>
        </p:sp>
        <p:sp>
          <p:nvSpPr>
            <p:cNvPr id="24609" name="Oval 13"/>
            <p:cNvSpPr>
              <a:spLocks noChangeArrowheads="1"/>
            </p:cNvSpPr>
            <p:nvPr/>
          </p:nvSpPr>
          <p:spPr bwMode="auto">
            <a:xfrm>
              <a:off x="2891" y="2554"/>
              <a:ext cx="771" cy="422"/>
            </a:xfrm>
            <a:prstGeom prst="ellipse">
              <a:avLst/>
            </a:prstGeom>
            <a:solidFill>
              <a:srgbClr val="E0C1FF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24610" name="Text Box 14"/>
            <p:cNvSpPr txBox="1">
              <a:spLocks noChangeArrowheads="1"/>
            </p:cNvSpPr>
            <p:nvPr/>
          </p:nvSpPr>
          <p:spPr bwMode="auto">
            <a:xfrm>
              <a:off x="2984" y="2592"/>
              <a:ext cx="585" cy="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endParaRPr lang="ru-RU" sz="600" b="1">
                <a:cs typeface="Arial" charset="0"/>
              </a:endParaRPr>
            </a:p>
            <a:p>
              <a:pPr algn="ctr"/>
              <a:r>
                <a:rPr lang="ru-RU" sz="900" b="1">
                  <a:cs typeface="Arial" charset="0"/>
                </a:rPr>
                <a:t>Принцип </a:t>
              </a:r>
            </a:p>
            <a:p>
              <a:pPr algn="ctr">
                <a:spcAft>
                  <a:spcPts val="300"/>
                </a:spcAft>
              </a:pPr>
              <a:r>
                <a:rPr lang="ru-RU" sz="900" b="1">
                  <a:cs typeface="Arial" charset="0"/>
                </a:rPr>
                <a:t>творчества</a:t>
              </a:r>
            </a:p>
          </p:txBody>
        </p:sp>
        <p:sp>
          <p:nvSpPr>
            <p:cNvPr id="24611" name="Oval 15"/>
            <p:cNvSpPr>
              <a:spLocks noChangeArrowheads="1"/>
            </p:cNvSpPr>
            <p:nvPr/>
          </p:nvSpPr>
          <p:spPr bwMode="auto">
            <a:xfrm>
              <a:off x="2193" y="2564"/>
              <a:ext cx="811" cy="403"/>
            </a:xfrm>
            <a:prstGeom prst="ellipse">
              <a:avLst/>
            </a:prstGeom>
            <a:solidFill>
              <a:srgbClr val="99FF66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/>
            </a:p>
          </p:txBody>
        </p:sp>
        <p:sp>
          <p:nvSpPr>
            <p:cNvPr id="24612" name="Text Box 16"/>
            <p:cNvSpPr txBox="1">
              <a:spLocks noChangeArrowheads="1"/>
            </p:cNvSpPr>
            <p:nvPr/>
          </p:nvSpPr>
          <p:spPr bwMode="auto">
            <a:xfrm>
              <a:off x="2216" y="2596"/>
              <a:ext cx="736" cy="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endParaRPr lang="ru-RU" sz="400" b="1" dirty="0">
                <a:cs typeface="Arial" charset="0"/>
              </a:endParaRPr>
            </a:p>
            <a:p>
              <a:pPr algn="ctr"/>
              <a:r>
                <a:rPr lang="ru-RU" sz="900" b="1" dirty="0">
                  <a:cs typeface="Arial" charset="0"/>
                </a:rPr>
                <a:t>Принцип </a:t>
              </a:r>
            </a:p>
            <a:p>
              <a:pPr algn="ctr">
                <a:spcAft>
                  <a:spcPts val="300"/>
                </a:spcAft>
              </a:pPr>
              <a:r>
                <a:rPr lang="ru-RU" sz="900" b="1" dirty="0">
                  <a:cs typeface="Arial" charset="0"/>
                </a:rPr>
                <a:t>вариативности</a:t>
              </a:r>
            </a:p>
            <a:p>
              <a:pPr algn="ctr"/>
              <a:r>
                <a:rPr lang="ru-RU" sz="700" dirty="0">
                  <a:cs typeface="Arial" charset="0"/>
                </a:rPr>
                <a:t> </a:t>
              </a:r>
            </a:p>
          </p:txBody>
        </p:sp>
        <p:sp>
          <p:nvSpPr>
            <p:cNvPr id="24613" name="Oval 17"/>
            <p:cNvSpPr>
              <a:spLocks noChangeArrowheads="1"/>
            </p:cNvSpPr>
            <p:nvPr/>
          </p:nvSpPr>
          <p:spPr bwMode="auto">
            <a:xfrm>
              <a:off x="2952" y="1753"/>
              <a:ext cx="844" cy="485"/>
            </a:xfrm>
            <a:prstGeom prst="ellipse">
              <a:avLst/>
            </a:prstGeom>
            <a:solidFill>
              <a:srgbClr val="FFD6C1"/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 sz="2400"/>
            </a:p>
          </p:txBody>
        </p:sp>
        <p:grpSp>
          <p:nvGrpSpPr>
            <p:cNvPr id="24614" name="Group 18"/>
            <p:cNvGrpSpPr>
              <a:grpSpLocks/>
            </p:cNvGrpSpPr>
            <p:nvPr/>
          </p:nvGrpSpPr>
          <p:grpSpPr bwMode="auto">
            <a:xfrm>
              <a:off x="2372" y="1584"/>
              <a:ext cx="783" cy="472"/>
              <a:chOff x="3155" y="1091"/>
              <a:chExt cx="756" cy="391"/>
            </a:xfrm>
          </p:grpSpPr>
          <p:sp>
            <p:nvSpPr>
              <p:cNvPr id="24616" name="Oval 19"/>
              <p:cNvSpPr>
                <a:spLocks noChangeArrowheads="1"/>
              </p:cNvSpPr>
              <p:nvPr/>
            </p:nvSpPr>
            <p:spPr bwMode="auto">
              <a:xfrm>
                <a:off x="3155" y="1091"/>
                <a:ext cx="756" cy="391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ru-RU" sz="2400"/>
              </a:p>
            </p:txBody>
          </p:sp>
          <p:sp>
            <p:nvSpPr>
              <p:cNvPr id="24617" name="Text Box 20"/>
              <p:cNvSpPr txBox="1">
                <a:spLocks noChangeArrowheads="1"/>
              </p:cNvSpPr>
              <p:nvPr/>
            </p:nvSpPr>
            <p:spPr bwMode="auto">
              <a:xfrm>
                <a:off x="3209" y="1177"/>
                <a:ext cx="648" cy="2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algn="ctr"/>
                <a:r>
                  <a:rPr lang="ru-RU" sz="900" b="1">
                    <a:cs typeface="Arial" charset="0"/>
                  </a:rPr>
                  <a:t>Принцип </a:t>
                </a:r>
              </a:p>
              <a:p>
                <a:pPr algn="ctr">
                  <a:spcAft>
                    <a:spcPts val="300"/>
                  </a:spcAft>
                </a:pPr>
                <a:r>
                  <a:rPr lang="ru-RU" sz="900" b="1">
                    <a:cs typeface="Arial" charset="0"/>
                  </a:rPr>
                  <a:t>деятельности</a:t>
                </a:r>
              </a:p>
            </p:txBody>
          </p:sp>
        </p:grpSp>
        <p:sp>
          <p:nvSpPr>
            <p:cNvPr id="24615" name="Text Box 21"/>
            <p:cNvSpPr txBox="1">
              <a:spLocks noChangeArrowheads="1"/>
            </p:cNvSpPr>
            <p:nvPr/>
          </p:nvSpPr>
          <p:spPr bwMode="auto">
            <a:xfrm>
              <a:off x="2971" y="1706"/>
              <a:ext cx="856" cy="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ts val="400"/>
                </a:spcBef>
              </a:pPr>
              <a:endParaRPr lang="ru-RU" sz="800" b="1">
                <a:cs typeface="Arial" charset="0"/>
              </a:endParaRPr>
            </a:p>
            <a:p>
              <a:pPr algn="ctr">
                <a:spcBef>
                  <a:spcPts val="400"/>
                </a:spcBef>
              </a:pPr>
              <a:r>
                <a:rPr lang="ru-RU" sz="900" b="1">
                  <a:cs typeface="Arial" charset="0"/>
                </a:rPr>
                <a:t>Принцип целостного представления о мире</a:t>
              </a:r>
            </a:p>
          </p:txBody>
        </p:sp>
      </p:grpSp>
      <p:grpSp>
        <p:nvGrpSpPr>
          <p:cNvPr id="24585" name="Group 22"/>
          <p:cNvGrpSpPr>
            <a:grpSpLocks/>
          </p:cNvGrpSpPr>
          <p:nvPr/>
        </p:nvGrpSpPr>
        <p:grpSpPr bwMode="auto">
          <a:xfrm>
            <a:off x="3492500" y="3933825"/>
            <a:ext cx="877888" cy="1163638"/>
            <a:chOff x="476" y="1316"/>
            <a:chExt cx="1011" cy="1207"/>
          </a:xfrm>
        </p:grpSpPr>
        <p:sp>
          <p:nvSpPr>
            <p:cNvPr id="24586" name="Oval 23"/>
            <p:cNvSpPr>
              <a:spLocks noChangeArrowheads="1"/>
            </p:cNvSpPr>
            <p:nvPr/>
          </p:nvSpPr>
          <p:spPr bwMode="auto">
            <a:xfrm>
              <a:off x="476" y="1414"/>
              <a:ext cx="1002" cy="110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2400"/>
            </a:p>
          </p:txBody>
        </p:sp>
        <p:sp>
          <p:nvSpPr>
            <p:cNvPr id="24587" name="Oval 24"/>
            <p:cNvSpPr>
              <a:spLocks noChangeArrowheads="1"/>
            </p:cNvSpPr>
            <p:nvPr/>
          </p:nvSpPr>
          <p:spPr bwMode="auto">
            <a:xfrm>
              <a:off x="667" y="1316"/>
              <a:ext cx="633" cy="565"/>
            </a:xfrm>
            <a:prstGeom prst="ellipse">
              <a:avLst/>
            </a:prstGeom>
            <a:solidFill>
              <a:srgbClr val="99CC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2400"/>
            </a:p>
          </p:txBody>
        </p:sp>
        <p:sp>
          <p:nvSpPr>
            <p:cNvPr id="24588" name="Oval 25"/>
            <p:cNvSpPr>
              <a:spLocks noChangeArrowheads="1"/>
            </p:cNvSpPr>
            <p:nvPr/>
          </p:nvSpPr>
          <p:spPr bwMode="auto">
            <a:xfrm>
              <a:off x="1250" y="1480"/>
              <a:ext cx="46" cy="45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2400"/>
            </a:p>
          </p:txBody>
        </p:sp>
        <p:sp>
          <p:nvSpPr>
            <p:cNvPr id="24589" name="Line 26"/>
            <p:cNvSpPr>
              <a:spLocks noChangeShapeType="1"/>
            </p:cNvSpPr>
            <p:nvPr/>
          </p:nvSpPr>
          <p:spPr bwMode="auto">
            <a:xfrm>
              <a:off x="860" y="1503"/>
              <a:ext cx="1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590" name="Line 27"/>
            <p:cNvSpPr>
              <a:spLocks noChangeShapeType="1"/>
            </p:cNvSpPr>
            <p:nvPr/>
          </p:nvSpPr>
          <p:spPr bwMode="auto">
            <a:xfrm>
              <a:off x="984" y="1503"/>
              <a:ext cx="13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591" name="Oval 28"/>
            <p:cNvSpPr>
              <a:spLocks noChangeArrowheads="1"/>
            </p:cNvSpPr>
            <p:nvPr/>
          </p:nvSpPr>
          <p:spPr bwMode="auto">
            <a:xfrm>
              <a:off x="662" y="1526"/>
              <a:ext cx="46" cy="4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sz="2400"/>
            </a:p>
          </p:txBody>
        </p:sp>
        <p:sp>
          <p:nvSpPr>
            <p:cNvPr id="24592" name="Line 29"/>
            <p:cNvSpPr>
              <a:spLocks noChangeShapeType="1"/>
            </p:cNvSpPr>
            <p:nvPr/>
          </p:nvSpPr>
          <p:spPr bwMode="auto">
            <a:xfrm>
              <a:off x="488" y="1350"/>
              <a:ext cx="179" cy="18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593" name="Line 30"/>
            <p:cNvSpPr>
              <a:spLocks noChangeShapeType="1"/>
            </p:cNvSpPr>
            <p:nvPr/>
          </p:nvSpPr>
          <p:spPr bwMode="auto">
            <a:xfrm>
              <a:off x="866" y="1438"/>
              <a:ext cx="0" cy="222"/>
            </a:xfrm>
            <a:prstGeom prst="line">
              <a:avLst/>
            </a:prstGeom>
            <a:noFill/>
            <a:ln w="38100">
              <a:solidFill>
                <a:srgbClr val="E82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594" name="Line 31"/>
            <p:cNvSpPr>
              <a:spLocks noChangeShapeType="1"/>
            </p:cNvSpPr>
            <p:nvPr/>
          </p:nvSpPr>
          <p:spPr bwMode="auto">
            <a:xfrm flipV="1">
              <a:off x="1276" y="1387"/>
              <a:ext cx="211" cy="1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595" name="Line 32"/>
            <p:cNvSpPr>
              <a:spLocks noChangeShapeType="1"/>
            </p:cNvSpPr>
            <p:nvPr/>
          </p:nvSpPr>
          <p:spPr bwMode="auto">
            <a:xfrm>
              <a:off x="1108" y="1503"/>
              <a:ext cx="153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596" name="Line 33"/>
            <p:cNvSpPr>
              <a:spLocks noChangeShapeType="1"/>
            </p:cNvSpPr>
            <p:nvPr/>
          </p:nvSpPr>
          <p:spPr bwMode="auto">
            <a:xfrm>
              <a:off x="858" y="1543"/>
              <a:ext cx="294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prstDash val="lg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597" name="Line 34"/>
            <p:cNvSpPr>
              <a:spLocks noChangeShapeType="1"/>
            </p:cNvSpPr>
            <p:nvPr/>
          </p:nvSpPr>
          <p:spPr bwMode="auto">
            <a:xfrm>
              <a:off x="716" y="1545"/>
              <a:ext cx="13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598" name="Line 35"/>
            <p:cNvSpPr>
              <a:spLocks noChangeShapeType="1"/>
            </p:cNvSpPr>
            <p:nvPr/>
          </p:nvSpPr>
          <p:spPr bwMode="auto">
            <a:xfrm flipH="1">
              <a:off x="595" y="1541"/>
              <a:ext cx="271" cy="691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599" name="Line 36"/>
            <p:cNvSpPr>
              <a:spLocks noChangeShapeType="1"/>
            </p:cNvSpPr>
            <p:nvPr/>
          </p:nvSpPr>
          <p:spPr bwMode="auto">
            <a:xfrm>
              <a:off x="820" y="2236"/>
              <a:ext cx="228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00" name="Line 37"/>
            <p:cNvSpPr>
              <a:spLocks noChangeShapeType="1"/>
            </p:cNvSpPr>
            <p:nvPr/>
          </p:nvSpPr>
          <p:spPr bwMode="auto">
            <a:xfrm flipH="1" flipV="1">
              <a:off x="858" y="1496"/>
              <a:ext cx="415" cy="74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01" name="Line 38"/>
            <p:cNvSpPr>
              <a:spLocks noChangeShapeType="1"/>
            </p:cNvSpPr>
            <p:nvPr/>
          </p:nvSpPr>
          <p:spPr bwMode="auto">
            <a:xfrm>
              <a:off x="1055" y="2236"/>
              <a:ext cx="2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02" name="Line 39"/>
            <p:cNvSpPr>
              <a:spLocks noChangeShapeType="1"/>
            </p:cNvSpPr>
            <p:nvPr/>
          </p:nvSpPr>
          <p:spPr bwMode="auto">
            <a:xfrm>
              <a:off x="602" y="2236"/>
              <a:ext cx="225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603" name="AutoShape 40"/>
            <p:cNvSpPr>
              <a:spLocks/>
            </p:cNvSpPr>
            <p:nvPr/>
          </p:nvSpPr>
          <p:spPr bwMode="auto">
            <a:xfrm rot="5400000">
              <a:off x="791" y="2089"/>
              <a:ext cx="57" cy="405"/>
            </a:xfrm>
            <a:prstGeom prst="rightBrace">
              <a:avLst>
                <a:gd name="adj1" fmla="val 59211"/>
                <a:gd name="adj2" fmla="val 50000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rot="10800000" vert="eaVert" wrap="none" anchor="ctr"/>
            <a:lstStyle/>
            <a:p>
              <a:endParaRPr lang="ru-RU" sz="2400"/>
            </a:p>
          </p:txBody>
        </p:sp>
      </p:grpSp>
    </p:spTree>
    <p:extLst>
      <p:ext uri="{BB962C8B-B14F-4D97-AF65-F5344CB8AC3E}">
        <p14:creationId xmlns:p14="http://schemas.microsoft.com/office/powerpoint/2010/main" val="310961850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86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9525" y="1588"/>
            <a:ext cx="9075738" cy="6861175"/>
            <a:chOff x="6" y="1"/>
            <a:chExt cx="5717" cy="4322"/>
          </a:xfrm>
        </p:grpSpPr>
        <p:sp>
          <p:nvSpPr>
            <p:cNvPr id="35911" name="Rectangle 3"/>
            <p:cNvSpPr>
              <a:spLocks noChangeArrowheads="1"/>
            </p:cNvSpPr>
            <p:nvPr/>
          </p:nvSpPr>
          <p:spPr bwMode="auto">
            <a:xfrm>
              <a:off x="6" y="1"/>
              <a:ext cx="5717" cy="4322"/>
            </a:xfrm>
            <a:prstGeom prst="rect">
              <a:avLst/>
            </a:prstGeom>
            <a:noFill/>
            <a:ln w="190500">
              <a:solidFill>
                <a:srgbClr val="558EC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ru-RU" sz="1800">
                <a:latin typeface="Arial" charset="0"/>
                <a:cs typeface="Arial" charset="0"/>
              </a:endParaRPr>
            </a:p>
          </p:txBody>
        </p:sp>
        <p:sp>
          <p:nvSpPr>
            <p:cNvPr id="35912" name="Rectangle 4"/>
            <p:cNvSpPr>
              <a:spLocks noChangeArrowheads="1"/>
            </p:cNvSpPr>
            <p:nvPr/>
          </p:nvSpPr>
          <p:spPr bwMode="auto">
            <a:xfrm>
              <a:off x="177" y="182"/>
              <a:ext cx="5375" cy="3960"/>
            </a:xfrm>
            <a:prstGeom prst="rect">
              <a:avLst/>
            </a:prstGeom>
            <a:noFill/>
            <a:ln w="57150">
              <a:solidFill>
                <a:srgbClr val="558EC7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ru-RU" sz="1800">
                <a:latin typeface="Arial" charset="0"/>
                <a:cs typeface="Arial" charset="0"/>
              </a:endParaRPr>
            </a:p>
          </p:txBody>
        </p:sp>
      </p:grpSp>
      <p:sp>
        <p:nvSpPr>
          <p:cNvPr id="35843" name="Text Box 5"/>
          <p:cNvSpPr txBox="1">
            <a:spLocks noChangeArrowheads="1"/>
          </p:cNvSpPr>
          <p:nvPr/>
        </p:nvSpPr>
        <p:spPr bwMode="auto">
          <a:xfrm>
            <a:off x="684213" y="795338"/>
            <a:ext cx="7775575" cy="24760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3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Aft>
                <a:spcPct val="25000"/>
              </a:spcAft>
            </a:pPr>
            <a:r>
              <a:rPr lang="ru-RU" sz="2600" b="1" dirty="0">
                <a:solidFill>
                  <a:srgbClr val="D60000"/>
                </a:solidFill>
                <a:latin typeface="Arial" charset="0"/>
                <a:cs typeface="Arial" charset="0"/>
              </a:rPr>
              <a:t>МНОГОУРОВНЕВАЯ СИСТЕМА ПОВЫШЕНИЯ КВАЛИФИКАЦИИ </a:t>
            </a:r>
            <a:r>
              <a:rPr lang="ru-RU" sz="2600" b="1" dirty="0" smtClean="0">
                <a:solidFill>
                  <a:srgbClr val="D60000"/>
                </a:solidFill>
                <a:latin typeface="Arial" charset="0"/>
                <a:cs typeface="Arial" charset="0"/>
              </a:rPr>
              <a:t>ПЕДАГОГОВ АЗОВСКОГО РАЙОНА  на базе МБДОУ №59 «Лакомка».</a:t>
            </a:r>
            <a:endParaRPr lang="ru-RU" sz="2200" b="1" dirty="0">
              <a:latin typeface="Arial" charset="0"/>
              <a:cs typeface="Arial" charset="0"/>
            </a:endParaRPr>
          </a:p>
          <a:p>
            <a:pPr eaLnBrk="1" hangingPunct="1">
              <a:spcAft>
                <a:spcPct val="10000"/>
              </a:spcAft>
              <a:buFontTx/>
              <a:buBlip>
                <a:blip r:embed="rId2"/>
              </a:buBlip>
            </a:pPr>
            <a:r>
              <a:rPr lang="ru-RU" sz="2200" b="1" dirty="0" smtClean="0">
                <a:latin typeface="Arial" charset="0"/>
                <a:cs typeface="Arial" charset="0"/>
              </a:rPr>
              <a:t> авторские курсы;</a:t>
            </a:r>
          </a:p>
          <a:p>
            <a:pPr eaLnBrk="1" hangingPunct="1">
              <a:spcAft>
                <a:spcPct val="10000"/>
              </a:spcAft>
              <a:buFontTx/>
              <a:buBlip>
                <a:blip r:embed="rId2"/>
              </a:buBlip>
            </a:pPr>
            <a:r>
              <a:rPr lang="ru-RU" sz="2200" b="1" dirty="0">
                <a:latin typeface="Arial" charset="0"/>
                <a:cs typeface="Arial" charset="0"/>
              </a:rPr>
              <a:t> </a:t>
            </a:r>
            <a:r>
              <a:rPr lang="ru-RU" sz="2200" b="1" dirty="0" smtClean="0">
                <a:latin typeface="Arial" charset="0"/>
                <a:cs typeface="Arial" charset="0"/>
              </a:rPr>
              <a:t>профессиональная переподготовка;</a:t>
            </a:r>
          </a:p>
          <a:p>
            <a:pPr eaLnBrk="1" hangingPunct="1">
              <a:spcAft>
                <a:spcPct val="10000"/>
              </a:spcAft>
              <a:buFontTx/>
              <a:buBlip>
                <a:blip r:embed="rId2"/>
              </a:buBlip>
            </a:pPr>
            <a:r>
              <a:rPr lang="ru-RU" sz="2200" b="1" dirty="0">
                <a:latin typeface="Arial" charset="0"/>
                <a:cs typeface="Arial" charset="0"/>
              </a:rPr>
              <a:t> </a:t>
            </a:r>
            <a:r>
              <a:rPr lang="ru-RU" sz="2200" b="1" dirty="0" smtClean="0">
                <a:latin typeface="Arial" charset="0"/>
                <a:cs typeface="Arial" charset="0"/>
              </a:rPr>
              <a:t>курсы повышения квалификации</a:t>
            </a:r>
            <a:endParaRPr lang="ru-RU" sz="2200" b="1" dirty="0">
              <a:latin typeface="Arial" charset="0"/>
              <a:cs typeface="Arial" charset="0"/>
            </a:endParaRPr>
          </a:p>
        </p:txBody>
      </p:sp>
      <p:grpSp>
        <p:nvGrpSpPr>
          <p:cNvPr id="35844" name="Group 6"/>
          <p:cNvGrpSpPr>
            <a:grpSpLocks/>
          </p:cNvGrpSpPr>
          <p:nvPr/>
        </p:nvGrpSpPr>
        <p:grpSpPr bwMode="auto">
          <a:xfrm>
            <a:off x="3284538" y="4129088"/>
            <a:ext cx="995362" cy="579437"/>
            <a:chOff x="2108" y="1581"/>
            <a:chExt cx="627" cy="365"/>
          </a:xfrm>
        </p:grpSpPr>
        <p:sp>
          <p:nvSpPr>
            <p:cNvPr id="35909" name="Rectangle 7"/>
            <p:cNvSpPr>
              <a:spLocks noChangeArrowheads="1"/>
            </p:cNvSpPr>
            <p:nvPr/>
          </p:nvSpPr>
          <p:spPr bwMode="auto">
            <a:xfrm>
              <a:off x="2108" y="1581"/>
              <a:ext cx="545" cy="44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910" name="Text Box 8"/>
            <p:cNvSpPr txBox="1">
              <a:spLocks noChangeArrowheads="1"/>
            </p:cNvSpPr>
            <p:nvPr/>
          </p:nvSpPr>
          <p:spPr bwMode="auto">
            <a:xfrm>
              <a:off x="2109" y="1616"/>
              <a:ext cx="626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ru-RU" sz="1400" b="1" dirty="0">
                  <a:latin typeface="Arial" charset="0"/>
                </a:rPr>
                <a:t>Курсы</a:t>
              </a:r>
            </a:p>
            <a:p>
              <a:pPr algn="ctr" eaLnBrk="1" hangingPunct="1"/>
              <a:endParaRPr lang="ru-RU" sz="1400" b="1" dirty="0">
                <a:latin typeface="Arial" charset="0"/>
              </a:endParaRPr>
            </a:p>
          </p:txBody>
        </p:sp>
      </p:grpSp>
      <p:grpSp>
        <p:nvGrpSpPr>
          <p:cNvPr id="35845" name="Group 9"/>
          <p:cNvGrpSpPr>
            <a:grpSpLocks/>
          </p:cNvGrpSpPr>
          <p:nvPr/>
        </p:nvGrpSpPr>
        <p:grpSpPr bwMode="auto">
          <a:xfrm>
            <a:off x="2987675" y="3667125"/>
            <a:ext cx="688975" cy="598488"/>
            <a:chOff x="1912" y="1298"/>
            <a:chExt cx="434" cy="377"/>
          </a:xfrm>
        </p:grpSpPr>
        <p:grpSp>
          <p:nvGrpSpPr>
            <p:cNvPr id="35905" name="Group 10"/>
            <p:cNvGrpSpPr>
              <a:grpSpLocks/>
            </p:cNvGrpSpPr>
            <p:nvPr/>
          </p:nvGrpSpPr>
          <p:grpSpPr bwMode="auto">
            <a:xfrm>
              <a:off x="1912" y="1464"/>
              <a:ext cx="179" cy="211"/>
              <a:chOff x="1927" y="1434"/>
              <a:chExt cx="181" cy="227"/>
            </a:xfrm>
          </p:grpSpPr>
          <p:sp>
            <p:nvSpPr>
              <p:cNvPr id="35907" name="Oval 11"/>
              <p:cNvSpPr>
                <a:spLocks noChangeArrowheads="1"/>
              </p:cNvSpPr>
              <p:nvPr/>
            </p:nvSpPr>
            <p:spPr bwMode="auto">
              <a:xfrm>
                <a:off x="1973" y="1434"/>
                <a:ext cx="91" cy="91"/>
              </a:xfrm>
              <a:prstGeom prst="ellipse">
                <a:avLst/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908" name="AutoShape 12"/>
              <p:cNvSpPr>
                <a:spLocks noChangeArrowheads="1"/>
              </p:cNvSpPr>
              <p:nvPr/>
            </p:nvSpPr>
            <p:spPr bwMode="auto">
              <a:xfrm flipV="1">
                <a:off x="1927" y="1525"/>
                <a:ext cx="181" cy="136"/>
              </a:xfrm>
              <a:prstGeom prst="triangle">
                <a:avLst>
                  <a:gd name="adj" fmla="val 50000"/>
                </a:avLst>
              </a:prstGeom>
              <a:solidFill>
                <a:schemeClr val="accent2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35906" name="Text Box 13"/>
            <p:cNvSpPr txBox="1">
              <a:spLocks noChangeArrowheads="1"/>
            </p:cNvSpPr>
            <p:nvPr/>
          </p:nvSpPr>
          <p:spPr bwMode="auto">
            <a:xfrm>
              <a:off x="2085" y="1298"/>
              <a:ext cx="261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1400" b="1">
                  <a:latin typeface="Arial" charset="0"/>
                </a:rPr>
                <a:t>П</a:t>
              </a:r>
            </a:p>
          </p:txBody>
        </p:sp>
      </p:grpSp>
      <p:grpSp>
        <p:nvGrpSpPr>
          <p:cNvPr id="35846" name="Group 14"/>
          <p:cNvGrpSpPr>
            <a:grpSpLocks/>
          </p:cNvGrpSpPr>
          <p:nvPr/>
        </p:nvGrpSpPr>
        <p:grpSpPr bwMode="auto">
          <a:xfrm>
            <a:off x="2576513" y="3170238"/>
            <a:ext cx="766762" cy="747712"/>
            <a:chOff x="1701" y="1026"/>
            <a:chExt cx="468" cy="455"/>
          </a:xfrm>
        </p:grpSpPr>
        <p:sp>
          <p:nvSpPr>
            <p:cNvPr id="35902" name="Arc 15"/>
            <p:cNvSpPr>
              <a:spLocks/>
            </p:cNvSpPr>
            <p:nvPr/>
          </p:nvSpPr>
          <p:spPr bwMode="auto">
            <a:xfrm flipV="1">
              <a:off x="1701" y="1026"/>
              <a:ext cx="457" cy="455"/>
            </a:xfrm>
            <a:custGeom>
              <a:avLst/>
              <a:gdLst>
                <a:gd name="T0" fmla="*/ 0 w 43200"/>
                <a:gd name="T1" fmla="*/ 0 h 39753"/>
                <a:gd name="T2" fmla="*/ 0 w 43200"/>
                <a:gd name="T3" fmla="*/ 0 h 39753"/>
                <a:gd name="T4" fmla="*/ 0 w 43200"/>
                <a:gd name="T5" fmla="*/ 0 h 39753"/>
                <a:gd name="T6" fmla="*/ 0 60000 65536"/>
                <a:gd name="T7" fmla="*/ 0 60000 65536"/>
                <a:gd name="T8" fmla="*/ 0 60000 65536"/>
                <a:gd name="T9" fmla="*/ 0 w 43200"/>
                <a:gd name="T10" fmla="*/ 0 h 39753"/>
                <a:gd name="T11" fmla="*/ 43200 w 43200"/>
                <a:gd name="T12" fmla="*/ 39753 h 39753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39753" fill="none" extrusionOk="0">
                  <a:moveTo>
                    <a:pt x="33305" y="0"/>
                  </a:moveTo>
                  <a:cubicBezTo>
                    <a:pt x="39473" y="3977"/>
                    <a:pt x="43200" y="10814"/>
                    <a:pt x="43200" y="18153"/>
                  </a:cubicBezTo>
                  <a:cubicBezTo>
                    <a:pt x="43200" y="30082"/>
                    <a:pt x="33529" y="39753"/>
                    <a:pt x="21600" y="39753"/>
                  </a:cubicBezTo>
                  <a:cubicBezTo>
                    <a:pt x="9670" y="39753"/>
                    <a:pt x="0" y="30082"/>
                    <a:pt x="0" y="18153"/>
                  </a:cubicBezTo>
                  <a:cubicBezTo>
                    <a:pt x="-1" y="14319"/>
                    <a:pt x="1020" y="10554"/>
                    <a:pt x="2956" y="7246"/>
                  </a:cubicBezTo>
                </a:path>
                <a:path w="43200" h="39753" stroke="0" extrusionOk="0">
                  <a:moveTo>
                    <a:pt x="33305" y="0"/>
                  </a:moveTo>
                  <a:cubicBezTo>
                    <a:pt x="39473" y="3977"/>
                    <a:pt x="43200" y="10814"/>
                    <a:pt x="43200" y="18153"/>
                  </a:cubicBezTo>
                  <a:cubicBezTo>
                    <a:pt x="43200" y="30082"/>
                    <a:pt x="33529" y="39753"/>
                    <a:pt x="21600" y="39753"/>
                  </a:cubicBezTo>
                  <a:cubicBezTo>
                    <a:pt x="9670" y="39753"/>
                    <a:pt x="0" y="30082"/>
                    <a:pt x="0" y="18153"/>
                  </a:cubicBezTo>
                  <a:cubicBezTo>
                    <a:pt x="-1" y="14319"/>
                    <a:pt x="1020" y="10554"/>
                    <a:pt x="2956" y="7246"/>
                  </a:cubicBezTo>
                  <a:lnTo>
                    <a:pt x="21600" y="18153"/>
                  </a:lnTo>
                  <a:lnTo>
                    <a:pt x="33305" y="0"/>
                  </a:lnTo>
                  <a:close/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903" name="Oval 16"/>
            <p:cNvSpPr>
              <a:spLocks noChangeArrowheads="1"/>
            </p:cNvSpPr>
            <p:nvPr/>
          </p:nvSpPr>
          <p:spPr bwMode="auto">
            <a:xfrm>
              <a:off x="1705" y="1148"/>
              <a:ext cx="41" cy="3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904" name="Oval 17"/>
            <p:cNvSpPr>
              <a:spLocks noChangeArrowheads="1"/>
            </p:cNvSpPr>
            <p:nvPr/>
          </p:nvSpPr>
          <p:spPr bwMode="auto">
            <a:xfrm>
              <a:off x="2128" y="1169"/>
              <a:ext cx="41" cy="36"/>
            </a:xfrm>
            <a:prstGeom prst="ellipse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5847" name="Group 18"/>
          <p:cNvGrpSpPr>
            <a:grpSpLocks/>
          </p:cNvGrpSpPr>
          <p:nvPr/>
        </p:nvGrpSpPr>
        <p:grpSpPr bwMode="auto">
          <a:xfrm>
            <a:off x="2339975" y="3581400"/>
            <a:ext cx="436563" cy="668338"/>
            <a:chOff x="1489" y="1253"/>
            <a:chExt cx="275" cy="421"/>
          </a:xfrm>
        </p:grpSpPr>
        <p:sp>
          <p:nvSpPr>
            <p:cNvPr id="35898" name="Text Box 19"/>
            <p:cNvSpPr txBox="1">
              <a:spLocks noChangeArrowheads="1"/>
            </p:cNvSpPr>
            <p:nvPr/>
          </p:nvSpPr>
          <p:spPr bwMode="auto">
            <a:xfrm>
              <a:off x="1489" y="1253"/>
              <a:ext cx="197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1400" b="1">
                  <a:latin typeface="Arial" charset="0"/>
                </a:rPr>
                <a:t>С</a:t>
              </a:r>
            </a:p>
          </p:txBody>
        </p:sp>
        <p:grpSp>
          <p:nvGrpSpPr>
            <p:cNvPr id="35899" name="Group 20"/>
            <p:cNvGrpSpPr>
              <a:grpSpLocks/>
            </p:cNvGrpSpPr>
            <p:nvPr/>
          </p:nvGrpSpPr>
          <p:grpSpPr bwMode="auto">
            <a:xfrm>
              <a:off x="1585" y="1464"/>
              <a:ext cx="179" cy="210"/>
              <a:chOff x="1066" y="1480"/>
              <a:chExt cx="181" cy="226"/>
            </a:xfrm>
          </p:grpSpPr>
          <p:sp>
            <p:nvSpPr>
              <p:cNvPr id="35900" name="Oval 21"/>
              <p:cNvSpPr>
                <a:spLocks noChangeArrowheads="1"/>
              </p:cNvSpPr>
              <p:nvPr/>
            </p:nvSpPr>
            <p:spPr bwMode="auto">
              <a:xfrm>
                <a:off x="1111" y="1480"/>
                <a:ext cx="91" cy="91"/>
              </a:xfrm>
              <a:prstGeom prst="ellipse">
                <a:avLst/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901" name="AutoShape 22"/>
              <p:cNvSpPr>
                <a:spLocks noChangeArrowheads="1"/>
              </p:cNvSpPr>
              <p:nvPr/>
            </p:nvSpPr>
            <p:spPr bwMode="auto">
              <a:xfrm flipV="1">
                <a:off x="1066" y="1570"/>
                <a:ext cx="181" cy="136"/>
              </a:xfrm>
              <a:prstGeom prst="triangle">
                <a:avLst>
                  <a:gd name="adj" fmla="val 50000"/>
                </a:avLst>
              </a:prstGeom>
              <a:solidFill>
                <a:srgbClr val="00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35848" name="Group 23"/>
          <p:cNvGrpSpPr>
            <a:grpSpLocks/>
          </p:cNvGrpSpPr>
          <p:nvPr/>
        </p:nvGrpSpPr>
        <p:grpSpPr bwMode="auto">
          <a:xfrm>
            <a:off x="3956050" y="3679825"/>
            <a:ext cx="615950" cy="542925"/>
            <a:chOff x="2531" y="1298"/>
            <a:chExt cx="388" cy="342"/>
          </a:xfrm>
        </p:grpSpPr>
        <p:sp>
          <p:nvSpPr>
            <p:cNvPr id="35895" name="Text Box 24"/>
            <p:cNvSpPr txBox="1">
              <a:spLocks noChangeArrowheads="1"/>
            </p:cNvSpPr>
            <p:nvPr/>
          </p:nvSpPr>
          <p:spPr bwMode="auto">
            <a:xfrm>
              <a:off x="2531" y="1298"/>
              <a:ext cx="38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ru-RU" sz="1400" b="1">
                  <a:latin typeface="Arial" charset="0"/>
                </a:rPr>
                <a:t>Т</a:t>
              </a:r>
            </a:p>
          </p:txBody>
        </p:sp>
        <p:sp>
          <p:nvSpPr>
            <p:cNvPr id="35896" name="Oval 25"/>
            <p:cNvSpPr>
              <a:spLocks noChangeArrowheads="1"/>
            </p:cNvSpPr>
            <p:nvPr/>
          </p:nvSpPr>
          <p:spPr bwMode="auto">
            <a:xfrm>
              <a:off x="2703" y="1423"/>
              <a:ext cx="89" cy="87"/>
            </a:xfrm>
            <a:prstGeom prst="ellipse">
              <a:avLst/>
            </a:prstGeom>
            <a:solidFill>
              <a:srgbClr val="FFA7E2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897" name="AutoShape 26"/>
            <p:cNvSpPr>
              <a:spLocks noChangeArrowheads="1"/>
            </p:cNvSpPr>
            <p:nvPr/>
          </p:nvSpPr>
          <p:spPr bwMode="auto">
            <a:xfrm flipV="1">
              <a:off x="2658" y="1509"/>
              <a:ext cx="179" cy="131"/>
            </a:xfrm>
            <a:prstGeom prst="triangle">
              <a:avLst>
                <a:gd name="adj" fmla="val 50000"/>
              </a:avLst>
            </a:prstGeom>
            <a:solidFill>
              <a:srgbClr val="FFA7E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5849" name="Group 27"/>
          <p:cNvGrpSpPr>
            <a:grpSpLocks/>
          </p:cNvGrpSpPr>
          <p:nvPr/>
        </p:nvGrpSpPr>
        <p:grpSpPr bwMode="auto">
          <a:xfrm>
            <a:off x="1692275" y="4098925"/>
            <a:ext cx="1038225" cy="603250"/>
            <a:chOff x="1092" y="1566"/>
            <a:chExt cx="654" cy="380"/>
          </a:xfrm>
        </p:grpSpPr>
        <p:sp>
          <p:nvSpPr>
            <p:cNvPr id="35893" name="Rectangle 28"/>
            <p:cNvSpPr>
              <a:spLocks noChangeArrowheads="1"/>
            </p:cNvSpPr>
            <p:nvPr/>
          </p:nvSpPr>
          <p:spPr bwMode="auto">
            <a:xfrm>
              <a:off x="1235" y="1566"/>
              <a:ext cx="314" cy="43"/>
            </a:xfrm>
            <a:prstGeom prst="rect">
              <a:avLst/>
            </a:prstGeom>
            <a:solidFill>
              <a:srgbClr val="00808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35894" name="Text Box 29"/>
            <p:cNvSpPr txBox="1">
              <a:spLocks noChangeArrowheads="1"/>
            </p:cNvSpPr>
            <p:nvPr/>
          </p:nvSpPr>
          <p:spPr bwMode="auto">
            <a:xfrm>
              <a:off x="1092" y="1616"/>
              <a:ext cx="654" cy="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/>
              <a:r>
                <a:rPr lang="ru-RU" sz="1400" b="1" dirty="0" smtClean="0">
                  <a:latin typeface="Arial" charset="0"/>
                </a:rPr>
                <a:t>Курсы  </a:t>
              </a:r>
              <a:endParaRPr lang="ru-RU" sz="1400" b="1" dirty="0">
                <a:latin typeface="Arial" charset="0"/>
              </a:endParaRPr>
            </a:p>
            <a:p>
              <a:pPr algn="ctr" eaLnBrk="1" hangingPunct="1"/>
              <a:endParaRPr lang="ru-RU" sz="1400" b="1" dirty="0">
                <a:latin typeface="Arial" charset="0"/>
              </a:endParaRPr>
            </a:p>
          </p:txBody>
        </p:sp>
      </p:grpSp>
      <p:grpSp>
        <p:nvGrpSpPr>
          <p:cNvPr id="35850" name="Group 30"/>
          <p:cNvGrpSpPr>
            <a:grpSpLocks/>
          </p:cNvGrpSpPr>
          <p:nvPr/>
        </p:nvGrpSpPr>
        <p:grpSpPr bwMode="auto">
          <a:xfrm>
            <a:off x="4303713" y="3162300"/>
            <a:ext cx="1768475" cy="1152525"/>
            <a:chOff x="2711" y="1797"/>
            <a:chExt cx="1114" cy="726"/>
          </a:xfrm>
        </p:grpSpPr>
        <p:grpSp>
          <p:nvGrpSpPr>
            <p:cNvPr id="35884" name="Group 31"/>
            <p:cNvGrpSpPr>
              <a:grpSpLocks/>
            </p:cNvGrpSpPr>
            <p:nvPr/>
          </p:nvGrpSpPr>
          <p:grpSpPr bwMode="auto">
            <a:xfrm>
              <a:off x="2711" y="1797"/>
              <a:ext cx="618" cy="592"/>
              <a:chOff x="2736" y="927"/>
              <a:chExt cx="618" cy="637"/>
            </a:xfrm>
          </p:grpSpPr>
          <p:sp>
            <p:nvSpPr>
              <p:cNvPr id="35890" name="Arc 32"/>
              <p:cNvSpPr>
                <a:spLocks/>
              </p:cNvSpPr>
              <p:nvPr/>
            </p:nvSpPr>
            <p:spPr bwMode="auto">
              <a:xfrm rot="15357826" flipV="1">
                <a:off x="2726" y="937"/>
                <a:ext cx="637" cy="618"/>
              </a:xfrm>
              <a:custGeom>
                <a:avLst/>
                <a:gdLst>
                  <a:gd name="T0" fmla="*/ 0 w 26448"/>
                  <a:gd name="T1" fmla="*/ 0 h 42672"/>
                  <a:gd name="T2" fmla="*/ 0 w 26448"/>
                  <a:gd name="T3" fmla="*/ 0 h 42672"/>
                  <a:gd name="T4" fmla="*/ 0 w 26448"/>
                  <a:gd name="T5" fmla="*/ 0 h 42672"/>
                  <a:gd name="T6" fmla="*/ 0 60000 65536"/>
                  <a:gd name="T7" fmla="*/ 0 60000 65536"/>
                  <a:gd name="T8" fmla="*/ 0 60000 65536"/>
                  <a:gd name="T9" fmla="*/ 0 w 26448"/>
                  <a:gd name="T10" fmla="*/ 0 h 42672"/>
                  <a:gd name="T11" fmla="*/ 26448 w 26448"/>
                  <a:gd name="T12" fmla="*/ 42672 h 4267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6448" h="42672" fill="none" extrusionOk="0">
                    <a:moveTo>
                      <a:pt x="0" y="551"/>
                    </a:moveTo>
                    <a:cubicBezTo>
                      <a:pt x="1590" y="184"/>
                      <a:pt x="3216" y="-1"/>
                      <a:pt x="4848" y="0"/>
                    </a:cubicBezTo>
                    <a:cubicBezTo>
                      <a:pt x="16777" y="0"/>
                      <a:pt x="26448" y="9670"/>
                      <a:pt x="26448" y="21600"/>
                    </a:cubicBezTo>
                    <a:cubicBezTo>
                      <a:pt x="26448" y="31700"/>
                      <a:pt x="19448" y="40452"/>
                      <a:pt x="9594" y="42671"/>
                    </a:cubicBezTo>
                  </a:path>
                  <a:path w="26448" h="42672" stroke="0" extrusionOk="0">
                    <a:moveTo>
                      <a:pt x="0" y="551"/>
                    </a:moveTo>
                    <a:cubicBezTo>
                      <a:pt x="1590" y="184"/>
                      <a:pt x="3216" y="-1"/>
                      <a:pt x="4848" y="0"/>
                    </a:cubicBezTo>
                    <a:cubicBezTo>
                      <a:pt x="16777" y="0"/>
                      <a:pt x="26448" y="9670"/>
                      <a:pt x="26448" y="21600"/>
                    </a:cubicBezTo>
                    <a:cubicBezTo>
                      <a:pt x="26448" y="31700"/>
                      <a:pt x="19448" y="40452"/>
                      <a:pt x="9594" y="42671"/>
                    </a:cubicBezTo>
                    <a:lnTo>
                      <a:pt x="4848" y="21600"/>
                    </a:lnTo>
                    <a:lnTo>
                      <a:pt x="0" y="551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891" name="Oval 33"/>
              <p:cNvSpPr>
                <a:spLocks noChangeArrowheads="1"/>
              </p:cNvSpPr>
              <p:nvPr/>
            </p:nvSpPr>
            <p:spPr bwMode="auto">
              <a:xfrm>
                <a:off x="2766" y="1146"/>
                <a:ext cx="44" cy="43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892" name="Oval 34"/>
              <p:cNvSpPr>
                <a:spLocks noChangeArrowheads="1"/>
              </p:cNvSpPr>
              <p:nvPr/>
            </p:nvSpPr>
            <p:spPr bwMode="auto">
              <a:xfrm>
                <a:off x="3257" y="1101"/>
                <a:ext cx="44" cy="44"/>
              </a:xfrm>
              <a:prstGeom prst="ellipse">
                <a:avLst/>
              </a:prstGeom>
              <a:solidFill>
                <a:schemeClr val="tx2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grpSp>
          <p:nvGrpSpPr>
            <p:cNvPr id="35885" name="Group 35"/>
            <p:cNvGrpSpPr>
              <a:grpSpLocks/>
            </p:cNvGrpSpPr>
            <p:nvPr/>
          </p:nvGrpSpPr>
          <p:grpSpPr bwMode="auto">
            <a:xfrm>
              <a:off x="3243" y="2048"/>
              <a:ext cx="582" cy="475"/>
              <a:chOff x="3266" y="1223"/>
              <a:chExt cx="582" cy="475"/>
            </a:xfrm>
          </p:grpSpPr>
          <p:sp>
            <p:nvSpPr>
              <p:cNvPr id="35886" name="Text Box 36"/>
              <p:cNvSpPr txBox="1">
                <a:spLocks noChangeArrowheads="1"/>
              </p:cNvSpPr>
              <p:nvPr/>
            </p:nvSpPr>
            <p:spPr bwMode="auto">
              <a:xfrm>
                <a:off x="3383" y="1223"/>
                <a:ext cx="465" cy="19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36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</a:pPr>
                <a:r>
                  <a:rPr lang="ru-RU" sz="1400" b="1">
                    <a:latin typeface="Arial" charset="0"/>
                  </a:rPr>
                  <a:t>ТДМ</a:t>
                </a:r>
              </a:p>
            </p:txBody>
          </p:sp>
          <p:grpSp>
            <p:nvGrpSpPr>
              <p:cNvPr id="35887" name="Group 37"/>
              <p:cNvGrpSpPr>
                <a:grpSpLocks/>
              </p:cNvGrpSpPr>
              <p:nvPr/>
            </p:nvGrpSpPr>
            <p:grpSpPr bwMode="auto">
              <a:xfrm>
                <a:off x="3266" y="1481"/>
                <a:ext cx="178" cy="217"/>
                <a:chOff x="3253" y="1406"/>
                <a:chExt cx="181" cy="217"/>
              </a:xfrm>
            </p:grpSpPr>
            <p:sp>
              <p:nvSpPr>
                <p:cNvPr id="35888" name="Oval 38"/>
                <p:cNvSpPr>
                  <a:spLocks noChangeArrowheads="1"/>
                </p:cNvSpPr>
                <p:nvPr/>
              </p:nvSpPr>
              <p:spPr bwMode="auto">
                <a:xfrm>
                  <a:off x="3299" y="1406"/>
                  <a:ext cx="91" cy="87"/>
                </a:xfrm>
                <a:prstGeom prst="ellipse">
                  <a:avLst/>
                </a:prstGeom>
                <a:solidFill>
                  <a:srgbClr val="FF2DB9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5889" name="AutoShape 39"/>
                <p:cNvSpPr>
                  <a:spLocks noChangeArrowheads="1"/>
                </p:cNvSpPr>
                <p:nvPr/>
              </p:nvSpPr>
              <p:spPr bwMode="auto">
                <a:xfrm flipV="1">
                  <a:off x="3253" y="1493"/>
                  <a:ext cx="181" cy="13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2DB9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</p:grpSp>
      </p:grpSp>
      <p:grpSp>
        <p:nvGrpSpPr>
          <p:cNvPr id="35851" name="Group 40"/>
          <p:cNvGrpSpPr>
            <a:grpSpLocks/>
          </p:cNvGrpSpPr>
          <p:nvPr/>
        </p:nvGrpSpPr>
        <p:grpSpPr bwMode="auto">
          <a:xfrm>
            <a:off x="3241675" y="4073525"/>
            <a:ext cx="2298700" cy="1731963"/>
            <a:chOff x="2042" y="2371"/>
            <a:chExt cx="1448" cy="1091"/>
          </a:xfrm>
        </p:grpSpPr>
        <p:sp>
          <p:nvSpPr>
            <p:cNvPr id="35881" name="Line 41"/>
            <p:cNvSpPr>
              <a:spLocks noChangeShapeType="1"/>
            </p:cNvSpPr>
            <p:nvPr/>
          </p:nvSpPr>
          <p:spPr bwMode="auto">
            <a:xfrm flipV="1">
              <a:off x="2106" y="3459"/>
              <a:ext cx="1384" cy="3"/>
            </a:xfrm>
            <a:prstGeom prst="line">
              <a:avLst/>
            </a:prstGeom>
            <a:noFill/>
            <a:ln w="57150" cap="sq">
              <a:solidFill>
                <a:srgbClr val="FF9933"/>
              </a:solidFill>
              <a:miter lim="800000"/>
              <a:headEnd type="non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35882" name="Text Box 42"/>
            <p:cNvSpPr txBox="1">
              <a:spLocks noChangeArrowheads="1"/>
            </p:cNvSpPr>
            <p:nvPr/>
          </p:nvSpPr>
          <p:spPr bwMode="auto">
            <a:xfrm>
              <a:off x="2042" y="3003"/>
              <a:ext cx="1428" cy="3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ru-RU" sz="400" dirty="0">
                <a:solidFill>
                  <a:srgbClr val="1D1D75"/>
                </a:solidFill>
                <a:latin typeface="Arial" charset="0"/>
              </a:endParaRPr>
            </a:p>
            <a:p>
              <a:pPr algn="ctr" eaLnBrk="1" hangingPunct="1"/>
              <a:r>
                <a:rPr lang="ru-RU" sz="1400" b="1" dirty="0">
                  <a:solidFill>
                    <a:srgbClr val="FF860D"/>
                  </a:solidFill>
                  <a:latin typeface="Arial" charset="0"/>
                </a:rPr>
                <a:t>УГЛУБЛЕННЫЙ </a:t>
              </a:r>
            </a:p>
            <a:p>
              <a:pPr algn="ctr" eaLnBrk="1" hangingPunct="1"/>
              <a:r>
                <a:rPr lang="ru-RU" sz="1400" b="1" dirty="0">
                  <a:solidFill>
                    <a:srgbClr val="FF860D"/>
                  </a:solidFill>
                  <a:latin typeface="Arial" charset="0"/>
                </a:rPr>
                <a:t>  </a:t>
              </a:r>
            </a:p>
          </p:txBody>
        </p:sp>
        <p:sp>
          <p:nvSpPr>
            <p:cNvPr id="35883" name="Line 43"/>
            <p:cNvSpPr>
              <a:spLocks noChangeShapeType="1"/>
            </p:cNvSpPr>
            <p:nvPr/>
          </p:nvSpPr>
          <p:spPr bwMode="auto">
            <a:xfrm rot="16200000" flipH="1">
              <a:off x="2945" y="2889"/>
              <a:ext cx="1040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</p:grpSp>
      <p:grpSp>
        <p:nvGrpSpPr>
          <p:cNvPr id="35852" name="Group 44"/>
          <p:cNvGrpSpPr>
            <a:grpSpLocks/>
          </p:cNvGrpSpPr>
          <p:nvPr/>
        </p:nvGrpSpPr>
        <p:grpSpPr bwMode="auto">
          <a:xfrm>
            <a:off x="755650" y="4119563"/>
            <a:ext cx="2600325" cy="1674812"/>
            <a:chOff x="476" y="2400"/>
            <a:chExt cx="1655" cy="1055"/>
          </a:xfrm>
        </p:grpSpPr>
        <p:sp>
          <p:nvSpPr>
            <p:cNvPr id="35877" name="Line 45"/>
            <p:cNvSpPr>
              <a:spLocks noChangeShapeType="1"/>
            </p:cNvSpPr>
            <p:nvPr/>
          </p:nvSpPr>
          <p:spPr bwMode="auto">
            <a:xfrm>
              <a:off x="514" y="3446"/>
              <a:ext cx="1617" cy="0"/>
            </a:xfrm>
            <a:prstGeom prst="line">
              <a:avLst/>
            </a:prstGeom>
            <a:noFill/>
            <a:ln w="57150" cap="sq">
              <a:solidFill>
                <a:srgbClr val="009900"/>
              </a:solidFill>
              <a:miter lim="800000"/>
              <a:headEnd type="non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35878" name="Text Box 46"/>
            <p:cNvSpPr txBox="1">
              <a:spLocks noChangeArrowheads="1"/>
            </p:cNvSpPr>
            <p:nvPr/>
          </p:nvSpPr>
          <p:spPr bwMode="auto">
            <a:xfrm>
              <a:off x="567" y="2976"/>
              <a:ext cx="1428" cy="3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ru-RU" sz="400">
                <a:solidFill>
                  <a:srgbClr val="1D1D75"/>
                </a:solidFill>
                <a:latin typeface="Arial" charset="0"/>
              </a:endParaRPr>
            </a:p>
            <a:p>
              <a:pPr algn="ctr" eaLnBrk="1" hangingPunct="1"/>
              <a:r>
                <a:rPr lang="ru-RU" sz="1400" b="1">
                  <a:solidFill>
                    <a:srgbClr val="009900"/>
                  </a:solidFill>
                  <a:latin typeface="Arial" charset="0"/>
                </a:rPr>
                <a:t>БАЗОВЫЙ</a:t>
              </a:r>
            </a:p>
            <a:p>
              <a:pPr algn="ctr" eaLnBrk="1" hangingPunct="1"/>
              <a:r>
                <a:rPr lang="ru-RU" sz="1400" b="1">
                  <a:solidFill>
                    <a:srgbClr val="009900"/>
                  </a:solidFill>
                  <a:latin typeface="Arial" charset="0"/>
                </a:rPr>
                <a:t>(СОДЕРЖАТЕЛЬНЫЙ)</a:t>
              </a:r>
            </a:p>
          </p:txBody>
        </p:sp>
        <p:sp>
          <p:nvSpPr>
            <p:cNvPr id="35879" name="Line 47"/>
            <p:cNvSpPr>
              <a:spLocks noChangeShapeType="1"/>
            </p:cNvSpPr>
            <p:nvPr/>
          </p:nvSpPr>
          <p:spPr bwMode="auto">
            <a:xfrm rot="16200000" flipH="1">
              <a:off x="147" y="3124"/>
              <a:ext cx="660" cy="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35880" name="Line 48"/>
            <p:cNvSpPr>
              <a:spLocks noChangeShapeType="1"/>
            </p:cNvSpPr>
            <p:nvPr/>
          </p:nvSpPr>
          <p:spPr bwMode="auto">
            <a:xfrm rot="16200000" flipH="1">
              <a:off x="1579" y="2918"/>
              <a:ext cx="1039" cy="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miter lim="800000"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</p:grpSp>
      <p:grpSp>
        <p:nvGrpSpPr>
          <p:cNvPr id="17" name="Group 49"/>
          <p:cNvGrpSpPr>
            <a:grpSpLocks/>
          </p:cNvGrpSpPr>
          <p:nvPr/>
        </p:nvGrpSpPr>
        <p:grpSpPr bwMode="auto">
          <a:xfrm>
            <a:off x="644525" y="3973513"/>
            <a:ext cx="1206500" cy="1065212"/>
            <a:chOff x="406" y="2503"/>
            <a:chExt cx="760" cy="671"/>
          </a:xfrm>
        </p:grpSpPr>
        <p:grpSp>
          <p:nvGrpSpPr>
            <p:cNvPr id="35870" name="Group 50"/>
            <p:cNvGrpSpPr>
              <a:grpSpLocks/>
            </p:cNvGrpSpPr>
            <p:nvPr/>
          </p:nvGrpSpPr>
          <p:grpSpPr bwMode="auto">
            <a:xfrm>
              <a:off x="987" y="2503"/>
              <a:ext cx="179" cy="209"/>
              <a:chOff x="1066" y="1480"/>
              <a:chExt cx="181" cy="226"/>
            </a:xfrm>
          </p:grpSpPr>
          <p:sp>
            <p:nvSpPr>
              <p:cNvPr id="35875" name="Oval 51"/>
              <p:cNvSpPr>
                <a:spLocks noChangeArrowheads="1"/>
              </p:cNvSpPr>
              <p:nvPr/>
            </p:nvSpPr>
            <p:spPr bwMode="auto">
              <a:xfrm>
                <a:off x="1111" y="1480"/>
                <a:ext cx="91" cy="91"/>
              </a:xfrm>
              <a:prstGeom prst="ellipse">
                <a:avLst/>
              </a:prstGeom>
              <a:solidFill>
                <a:srgbClr val="B3E6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876" name="AutoShape 52"/>
              <p:cNvSpPr>
                <a:spLocks noChangeArrowheads="1"/>
              </p:cNvSpPr>
              <p:nvPr/>
            </p:nvSpPr>
            <p:spPr bwMode="auto">
              <a:xfrm flipV="1">
                <a:off x="1066" y="1570"/>
                <a:ext cx="181" cy="136"/>
              </a:xfrm>
              <a:prstGeom prst="triangle">
                <a:avLst>
                  <a:gd name="adj" fmla="val 50000"/>
                </a:avLst>
              </a:prstGeom>
              <a:solidFill>
                <a:srgbClr val="B3E6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35871" name="Line 53"/>
            <p:cNvSpPr>
              <a:spLocks noChangeShapeType="1"/>
            </p:cNvSpPr>
            <p:nvPr/>
          </p:nvSpPr>
          <p:spPr bwMode="auto">
            <a:xfrm flipV="1">
              <a:off x="584" y="2671"/>
              <a:ext cx="403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35872" name="Group 54"/>
            <p:cNvGrpSpPr>
              <a:grpSpLocks/>
            </p:cNvGrpSpPr>
            <p:nvPr/>
          </p:nvGrpSpPr>
          <p:grpSpPr bwMode="auto">
            <a:xfrm>
              <a:off x="406" y="2965"/>
              <a:ext cx="178" cy="209"/>
              <a:chOff x="1066" y="1480"/>
              <a:chExt cx="181" cy="226"/>
            </a:xfrm>
          </p:grpSpPr>
          <p:sp>
            <p:nvSpPr>
              <p:cNvPr id="35873" name="Oval 55"/>
              <p:cNvSpPr>
                <a:spLocks noChangeArrowheads="1"/>
              </p:cNvSpPr>
              <p:nvPr/>
            </p:nvSpPr>
            <p:spPr bwMode="auto">
              <a:xfrm>
                <a:off x="1111" y="1480"/>
                <a:ext cx="91" cy="91"/>
              </a:xfrm>
              <a:prstGeom prst="ellipse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35874" name="AutoShape 56"/>
              <p:cNvSpPr>
                <a:spLocks noChangeArrowheads="1"/>
              </p:cNvSpPr>
              <p:nvPr/>
            </p:nvSpPr>
            <p:spPr bwMode="auto">
              <a:xfrm flipV="1">
                <a:off x="1066" y="1570"/>
                <a:ext cx="181" cy="136"/>
              </a:xfrm>
              <a:prstGeom prst="triangle">
                <a:avLst>
                  <a:gd name="adj" fmla="val 50000"/>
                </a:avLst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ru-RU"/>
              </a:p>
            </p:txBody>
          </p:sp>
        </p:grpSp>
      </p:grpSp>
      <p:grpSp>
        <p:nvGrpSpPr>
          <p:cNvPr id="35854" name="Group 57"/>
          <p:cNvGrpSpPr>
            <a:grpSpLocks/>
          </p:cNvGrpSpPr>
          <p:nvPr/>
        </p:nvGrpSpPr>
        <p:grpSpPr bwMode="auto">
          <a:xfrm>
            <a:off x="4884738" y="3233738"/>
            <a:ext cx="3668712" cy="2563812"/>
            <a:chOff x="3077" y="1842"/>
            <a:chExt cx="2311" cy="1615"/>
          </a:xfrm>
        </p:grpSpPr>
        <p:sp>
          <p:nvSpPr>
            <p:cNvPr id="35855" name="Line 58"/>
            <p:cNvSpPr>
              <a:spLocks noChangeShapeType="1"/>
            </p:cNvSpPr>
            <p:nvPr/>
          </p:nvSpPr>
          <p:spPr bwMode="auto">
            <a:xfrm>
              <a:off x="3454" y="3454"/>
              <a:ext cx="1904" cy="3"/>
            </a:xfrm>
            <a:prstGeom prst="line">
              <a:avLst/>
            </a:prstGeom>
            <a:noFill/>
            <a:ln w="57150" cap="sq">
              <a:solidFill>
                <a:srgbClr val="CC6600"/>
              </a:solidFill>
              <a:miter lim="800000"/>
              <a:headEnd type="none" w="sm" len="med"/>
              <a:tailEnd type="triangle" w="sm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ru-RU"/>
            </a:p>
          </p:txBody>
        </p:sp>
        <p:sp>
          <p:nvSpPr>
            <p:cNvPr id="35856" name="Text Box 59"/>
            <p:cNvSpPr txBox="1">
              <a:spLocks noChangeArrowheads="1"/>
            </p:cNvSpPr>
            <p:nvPr/>
          </p:nvSpPr>
          <p:spPr bwMode="auto">
            <a:xfrm>
              <a:off x="3560" y="3113"/>
              <a:ext cx="182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4572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 eaLnBrk="0" hangingPunct="0"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endParaRPr lang="ru-RU" sz="400">
                <a:solidFill>
                  <a:srgbClr val="1D1D75"/>
                </a:solidFill>
                <a:latin typeface="Arial" charset="0"/>
              </a:endParaRPr>
            </a:p>
            <a:p>
              <a:pPr algn="ctr" eaLnBrk="1" hangingPunct="1"/>
              <a:r>
                <a:rPr lang="ru-RU" sz="1400" b="1">
                  <a:solidFill>
                    <a:srgbClr val="993300"/>
                  </a:solidFill>
                  <a:latin typeface="Arial" charset="0"/>
                </a:rPr>
                <a:t>МЕТОДИЧЕСКИЙ </a:t>
              </a:r>
            </a:p>
          </p:txBody>
        </p:sp>
        <p:grpSp>
          <p:nvGrpSpPr>
            <p:cNvPr id="35857" name="Group 60"/>
            <p:cNvGrpSpPr>
              <a:grpSpLocks/>
            </p:cNvGrpSpPr>
            <p:nvPr/>
          </p:nvGrpSpPr>
          <p:grpSpPr bwMode="auto">
            <a:xfrm>
              <a:off x="3077" y="1842"/>
              <a:ext cx="2268" cy="1171"/>
              <a:chOff x="3061" y="1842"/>
              <a:chExt cx="2268" cy="1171"/>
            </a:xfrm>
          </p:grpSpPr>
          <p:sp>
            <p:nvSpPr>
              <p:cNvPr id="35858" name="Arc 61"/>
              <p:cNvSpPr>
                <a:spLocks/>
              </p:cNvSpPr>
              <p:nvPr/>
            </p:nvSpPr>
            <p:spPr bwMode="auto">
              <a:xfrm rot="-5214607" flipH="1" flipV="1">
                <a:off x="3353" y="1550"/>
                <a:ext cx="1171" cy="1755"/>
              </a:xfrm>
              <a:custGeom>
                <a:avLst/>
                <a:gdLst>
                  <a:gd name="T0" fmla="*/ 0 w 43200"/>
                  <a:gd name="T1" fmla="*/ 0 h 36275"/>
                  <a:gd name="T2" fmla="*/ 0 w 43200"/>
                  <a:gd name="T3" fmla="*/ 0 h 36275"/>
                  <a:gd name="T4" fmla="*/ 0 w 43200"/>
                  <a:gd name="T5" fmla="*/ 0 h 36275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36275"/>
                  <a:gd name="T11" fmla="*/ 43200 w 43200"/>
                  <a:gd name="T12" fmla="*/ 36275 h 36275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36275" fill="none" extrusionOk="0">
                    <a:moveTo>
                      <a:pt x="37449" y="0"/>
                    </a:moveTo>
                    <a:cubicBezTo>
                      <a:pt x="41146" y="3992"/>
                      <a:pt x="43200" y="9233"/>
                      <a:pt x="43200" y="14675"/>
                    </a:cubicBezTo>
                    <a:cubicBezTo>
                      <a:pt x="43200" y="26604"/>
                      <a:pt x="33529" y="36275"/>
                      <a:pt x="21600" y="36275"/>
                    </a:cubicBezTo>
                    <a:cubicBezTo>
                      <a:pt x="9670" y="36275"/>
                      <a:pt x="0" y="26604"/>
                      <a:pt x="0" y="14675"/>
                    </a:cubicBezTo>
                    <a:cubicBezTo>
                      <a:pt x="-1" y="10084"/>
                      <a:pt x="1462" y="5612"/>
                      <a:pt x="4175" y="1909"/>
                    </a:cubicBezTo>
                  </a:path>
                  <a:path w="43200" h="36275" stroke="0" extrusionOk="0">
                    <a:moveTo>
                      <a:pt x="37449" y="0"/>
                    </a:moveTo>
                    <a:cubicBezTo>
                      <a:pt x="41146" y="3992"/>
                      <a:pt x="43200" y="9233"/>
                      <a:pt x="43200" y="14675"/>
                    </a:cubicBezTo>
                    <a:cubicBezTo>
                      <a:pt x="43200" y="26604"/>
                      <a:pt x="33529" y="36275"/>
                      <a:pt x="21600" y="36275"/>
                    </a:cubicBezTo>
                    <a:cubicBezTo>
                      <a:pt x="9670" y="36275"/>
                      <a:pt x="0" y="26604"/>
                      <a:pt x="0" y="14675"/>
                    </a:cubicBezTo>
                    <a:cubicBezTo>
                      <a:pt x="-1" y="10084"/>
                      <a:pt x="1462" y="5612"/>
                      <a:pt x="4175" y="1909"/>
                    </a:cubicBezTo>
                    <a:lnTo>
                      <a:pt x="21600" y="14675"/>
                    </a:lnTo>
                    <a:lnTo>
                      <a:pt x="37449" y="0"/>
                    </a:lnTo>
                    <a:close/>
                  </a:path>
                </a:pathLst>
              </a:cu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grpSp>
            <p:nvGrpSpPr>
              <p:cNvPr id="35859" name="Group 62"/>
              <p:cNvGrpSpPr>
                <a:grpSpLocks/>
              </p:cNvGrpSpPr>
              <p:nvPr/>
            </p:nvGrpSpPr>
            <p:grpSpPr bwMode="auto">
              <a:xfrm>
                <a:off x="4480" y="2044"/>
                <a:ext cx="849" cy="552"/>
                <a:chOff x="4533" y="1231"/>
                <a:chExt cx="957" cy="552"/>
              </a:xfrm>
            </p:grpSpPr>
            <p:sp>
              <p:nvSpPr>
                <p:cNvPr id="35868" name="AutoShape 63"/>
                <p:cNvSpPr>
                  <a:spLocks noChangeArrowheads="1"/>
                </p:cNvSpPr>
                <p:nvPr/>
              </p:nvSpPr>
              <p:spPr bwMode="auto">
                <a:xfrm>
                  <a:off x="4955" y="1578"/>
                  <a:ext cx="535" cy="88"/>
                </a:xfrm>
                <a:prstGeom prst="rightArrow">
                  <a:avLst>
                    <a:gd name="adj1" fmla="val 50000"/>
                    <a:gd name="adj2" fmla="val 151989"/>
                  </a:avLst>
                </a:prstGeom>
                <a:solidFill>
                  <a:srgbClr val="0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5869" name="Arc 64"/>
                <p:cNvSpPr>
                  <a:spLocks/>
                </p:cNvSpPr>
                <p:nvPr/>
              </p:nvSpPr>
              <p:spPr bwMode="auto">
                <a:xfrm>
                  <a:off x="4533" y="1231"/>
                  <a:ext cx="378" cy="552"/>
                </a:xfrm>
                <a:custGeom>
                  <a:avLst/>
                  <a:gdLst>
                    <a:gd name="T0" fmla="*/ 0 w 34302"/>
                    <a:gd name="T1" fmla="*/ 0 h 21600"/>
                    <a:gd name="T2" fmla="*/ 0 w 34302"/>
                    <a:gd name="T3" fmla="*/ 0 h 21600"/>
                    <a:gd name="T4" fmla="*/ 0 w 34302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34302"/>
                    <a:gd name="T10" fmla="*/ 0 h 21600"/>
                    <a:gd name="T11" fmla="*/ 34302 w 34302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34302" h="21600" fill="none" extrusionOk="0">
                      <a:moveTo>
                        <a:pt x="-1" y="5196"/>
                      </a:moveTo>
                      <a:cubicBezTo>
                        <a:pt x="3914" y="1843"/>
                        <a:pt x="8898" y="-1"/>
                        <a:pt x="14053" y="0"/>
                      </a:cubicBezTo>
                      <a:cubicBezTo>
                        <a:pt x="23082" y="0"/>
                        <a:pt x="31159" y="5616"/>
                        <a:pt x="34302" y="14081"/>
                      </a:cubicBezTo>
                    </a:path>
                    <a:path w="34302" h="21600" stroke="0" extrusionOk="0">
                      <a:moveTo>
                        <a:pt x="-1" y="5196"/>
                      </a:moveTo>
                      <a:cubicBezTo>
                        <a:pt x="3914" y="1843"/>
                        <a:pt x="8898" y="-1"/>
                        <a:pt x="14053" y="0"/>
                      </a:cubicBezTo>
                      <a:cubicBezTo>
                        <a:pt x="23082" y="0"/>
                        <a:pt x="31159" y="5616"/>
                        <a:pt x="34302" y="14081"/>
                      </a:cubicBezTo>
                      <a:lnTo>
                        <a:pt x="14053" y="21600"/>
                      </a:lnTo>
                      <a:lnTo>
                        <a:pt x="-1" y="5196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</p:grpSp>
          <p:grpSp>
            <p:nvGrpSpPr>
              <p:cNvPr id="35860" name="Group 65"/>
              <p:cNvGrpSpPr>
                <a:grpSpLocks/>
              </p:cNvGrpSpPr>
              <p:nvPr/>
            </p:nvGrpSpPr>
            <p:grpSpPr bwMode="auto">
              <a:xfrm>
                <a:off x="4260" y="2115"/>
                <a:ext cx="277" cy="347"/>
                <a:chOff x="4285" y="1318"/>
                <a:chExt cx="312" cy="347"/>
              </a:xfrm>
            </p:grpSpPr>
            <p:sp>
              <p:nvSpPr>
                <p:cNvPr id="35864" name="Text Box 66"/>
                <p:cNvSpPr txBox="1">
                  <a:spLocks noChangeArrowheads="1"/>
                </p:cNvSpPr>
                <p:nvPr/>
              </p:nvSpPr>
              <p:spPr bwMode="auto">
                <a:xfrm>
                  <a:off x="4285" y="1318"/>
                  <a:ext cx="223" cy="19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36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36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36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36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r>
                    <a:rPr lang="ru-RU" sz="1400" b="1">
                      <a:latin typeface="Arial" charset="0"/>
                    </a:rPr>
                    <a:t>М</a:t>
                  </a:r>
                </a:p>
              </p:txBody>
            </p:sp>
            <p:grpSp>
              <p:nvGrpSpPr>
                <p:cNvPr id="35865" name="Group 67"/>
                <p:cNvGrpSpPr>
                  <a:grpSpLocks/>
                </p:cNvGrpSpPr>
                <p:nvPr/>
              </p:nvGrpSpPr>
              <p:grpSpPr bwMode="auto">
                <a:xfrm>
                  <a:off x="4419" y="1448"/>
                  <a:ext cx="178" cy="217"/>
                  <a:chOff x="4419" y="1448"/>
                  <a:chExt cx="178" cy="217"/>
                </a:xfrm>
              </p:grpSpPr>
              <p:sp>
                <p:nvSpPr>
                  <p:cNvPr id="35866" name="Oval 68"/>
                  <p:cNvSpPr>
                    <a:spLocks noChangeArrowheads="1"/>
                  </p:cNvSpPr>
                  <p:nvPr/>
                </p:nvSpPr>
                <p:spPr bwMode="auto">
                  <a:xfrm>
                    <a:off x="4463" y="1448"/>
                    <a:ext cx="90" cy="87"/>
                  </a:xfrm>
                  <a:prstGeom prst="ellipse">
                    <a:avLst/>
                  </a:prstGeom>
                  <a:solidFill>
                    <a:srgbClr val="C0008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  <p:sp>
                <p:nvSpPr>
                  <p:cNvPr id="35867" name="AutoShape 69"/>
                  <p:cNvSpPr>
                    <a:spLocks noChangeArrowheads="1"/>
                  </p:cNvSpPr>
                  <p:nvPr/>
                </p:nvSpPr>
                <p:spPr bwMode="auto">
                  <a:xfrm flipV="1">
                    <a:off x="4419" y="1534"/>
                    <a:ext cx="178" cy="131"/>
                  </a:xfrm>
                  <a:prstGeom prst="triangle">
                    <a:avLst>
                      <a:gd name="adj" fmla="val 50000"/>
                    </a:avLst>
                  </a:prstGeom>
                  <a:solidFill>
                    <a:srgbClr val="C0008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ru-RU"/>
                  </a:p>
                </p:txBody>
              </p:sp>
            </p:grpSp>
          </p:grpSp>
          <p:grpSp>
            <p:nvGrpSpPr>
              <p:cNvPr id="35861" name="Group 70"/>
              <p:cNvGrpSpPr>
                <a:grpSpLocks/>
              </p:cNvGrpSpPr>
              <p:nvPr/>
            </p:nvGrpSpPr>
            <p:grpSpPr bwMode="auto">
              <a:xfrm>
                <a:off x="3424" y="2368"/>
                <a:ext cx="906" cy="426"/>
                <a:chOff x="3498" y="1555"/>
                <a:chExt cx="873" cy="426"/>
              </a:xfrm>
            </p:grpSpPr>
            <p:sp>
              <p:nvSpPr>
                <p:cNvPr id="35862" name="Rectangle 71"/>
                <p:cNvSpPr>
                  <a:spLocks noChangeArrowheads="1"/>
                </p:cNvSpPr>
                <p:nvPr/>
              </p:nvSpPr>
              <p:spPr bwMode="auto">
                <a:xfrm flipV="1">
                  <a:off x="3498" y="1555"/>
                  <a:ext cx="873" cy="68"/>
                </a:xfrm>
                <a:prstGeom prst="rect">
                  <a:avLst/>
                </a:prstGeom>
                <a:solidFill>
                  <a:srgbClr val="008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ru-RU"/>
                </a:p>
              </p:txBody>
            </p:sp>
            <p:sp>
              <p:nvSpPr>
                <p:cNvPr id="35863" name="Text Box 72"/>
                <p:cNvSpPr txBox="1">
                  <a:spLocks noChangeArrowheads="1"/>
                </p:cNvSpPr>
                <p:nvPr/>
              </p:nvSpPr>
              <p:spPr bwMode="auto">
                <a:xfrm>
                  <a:off x="3602" y="1651"/>
                  <a:ext cx="684" cy="33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 sz="3600">
                      <a:solidFill>
                        <a:schemeClr val="tx1"/>
                      </a:solidFill>
                      <a:latin typeface="Times New Roman" pitchFamily="18" charset="0"/>
                    </a:defRPr>
                  </a:lvl1pPr>
                  <a:lvl2pPr marL="742950" indent="-285750" eaLnBrk="0" hangingPunct="0">
                    <a:defRPr sz="3600">
                      <a:solidFill>
                        <a:schemeClr val="tx1"/>
                      </a:solidFill>
                      <a:latin typeface="Times New Roman" pitchFamily="18" charset="0"/>
                    </a:defRPr>
                  </a:lvl2pPr>
                  <a:lvl3pPr marL="1143000" indent="-228600" eaLnBrk="0" hangingPunct="0">
                    <a:defRPr sz="3600">
                      <a:solidFill>
                        <a:schemeClr val="tx1"/>
                      </a:solidFill>
                      <a:latin typeface="Times New Roman" pitchFamily="18" charset="0"/>
                    </a:defRPr>
                  </a:lvl3pPr>
                  <a:lvl4pPr marL="1600200" indent="-228600" eaLnBrk="0" hangingPunct="0">
                    <a:defRPr sz="3600">
                      <a:solidFill>
                        <a:schemeClr val="tx1"/>
                      </a:solidFill>
                      <a:latin typeface="Times New Roman" pitchFamily="18" charset="0"/>
                    </a:defRPr>
                  </a:lvl4pPr>
                  <a:lvl5pPr marL="2057400" indent="-228600" eaLnBrk="0" hangingPunct="0">
                    <a:defRPr sz="3600">
                      <a:solidFill>
                        <a:schemeClr val="tx1"/>
                      </a:solidFill>
                      <a:latin typeface="Times New Roman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3600">
                      <a:solidFill>
                        <a:schemeClr val="tx1"/>
                      </a:solidFill>
                      <a:latin typeface="Times New Roman" pitchFamily="18" charset="0"/>
                    </a:defRPr>
                  </a:lvl9pPr>
                </a:lstStyle>
                <a:p>
                  <a:pPr algn="ctr" eaLnBrk="1" hangingPunct="1"/>
                  <a:r>
                    <a:rPr lang="ru-RU" sz="1400" b="1" dirty="0">
                      <a:latin typeface="Arial" charset="0"/>
                    </a:rPr>
                    <a:t>Курсы</a:t>
                  </a:r>
                </a:p>
                <a:p>
                  <a:pPr algn="ctr" eaLnBrk="1" hangingPunct="1"/>
                  <a:endParaRPr lang="ru-RU" sz="1400" b="1" dirty="0">
                    <a:latin typeface="Arial" charset="0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27618543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C:\Users\User\Desktop\ФОНЫ ДЛЯ ПРЕЗЕНТАЦИИ\nature-backgrounds-for-powerpoint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6602"/>
            <a:ext cx="9144000" cy="685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F:\грамота д-с и мои\наши достижения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33" y="195299"/>
            <a:ext cx="2599267" cy="3284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F:\грамота д-с и мои\наши достижения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588" y="1837791"/>
            <a:ext cx="2808311" cy="35252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:\грамота д-с и мои\наши достижения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910" y="75143"/>
            <a:ext cx="2448273" cy="33830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F:\грамота д-с и мои\наши достижения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94" y="3600439"/>
            <a:ext cx="2568906" cy="31409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F:\грамота д-с и мои\наши достижения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909" y="3600439"/>
            <a:ext cx="2430421" cy="32611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209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esktop\ФОНЫ ДЛЯ ПРЕЗЕНТАЦИИ\800x600_romashki-na-razmyitom-f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660033"/>
                </a:solidFill>
                <a:latin typeface="Times New Roman" pitchFamily="18" charset="0"/>
              </a:rPr>
              <a:t>Победитель </a:t>
            </a:r>
            <a:r>
              <a:rPr lang="ru-RU" sz="3200" b="1" i="1" dirty="0">
                <a:solidFill>
                  <a:srgbClr val="660033"/>
                </a:solidFill>
                <a:latin typeface="Times New Roman" pitchFamily="18" charset="0"/>
              </a:rPr>
              <a:t>конкурса на премию губернатора </a:t>
            </a:r>
            <a:r>
              <a:rPr lang="ru-RU" sz="3200" b="1" i="1" dirty="0" smtClean="0">
                <a:solidFill>
                  <a:srgbClr val="660033"/>
                </a:solidFill>
                <a:latin typeface="Times New Roman" pitchFamily="18" charset="0"/>
              </a:rPr>
              <a:t>Ростовской области 2012 – 2013 уч. г.</a:t>
            </a:r>
            <a:endParaRPr lang="en-US" sz="3200" b="1" i="1" dirty="0">
              <a:solidFill>
                <a:srgbClr val="660033"/>
              </a:solidFill>
              <a:latin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412776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sz="2400" i="1" dirty="0" smtClean="0"/>
              <a:t>Победитель </a:t>
            </a:r>
            <a:r>
              <a:rPr lang="ru-RU" sz="2400" i="1" dirty="0"/>
              <a:t>областного конкурса «Лучший педагогический работник дошкольного образования Ростовской </a:t>
            </a:r>
            <a:r>
              <a:rPr lang="ru-RU" sz="2400" i="1" dirty="0" smtClean="0"/>
              <a:t>области - Елютина </a:t>
            </a:r>
            <a:r>
              <a:rPr lang="ru-RU" sz="2400" i="1" dirty="0"/>
              <a:t>В.М.-старший воспитатель высшей </a:t>
            </a:r>
            <a:r>
              <a:rPr lang="ru-RU" sz="2400" i="1" dirty="0" smtClean="0"/>
              <a:t>категории </a:t>
            </a:r>
            <a:r>
              <a:rPr lang="ru-RU" sz="2400" dirty="0"/>
              <a:t> </a:t>
            </a:r>
          </a:p>
          <a:p>
            <a:endParaRPr lang="ru-RU" dirty="0"/>
          </a:p>
        </p:txBody>
      </p:sp>
      <p:pic>
        <p:nvPicPr>
          <p:cNvPr id="9218" name="Picture 2" descr="F:\грамота д-с и мои\мои грамоты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564905"/>
            <a:ext cx="3365720" cy="4176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фотографии к семинару 1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8971" y="2708920"/>
            <a:ext cx="4753272" cy="3888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5184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\Desktop\ФОНЫ ДЛЯ ПРЕЗЕНТАЦИИ\800x600_romashki-na-razmyitom-fo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62068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rgbClr val="FF0000"/>
                </a:solidFill>
              </a:rPr>
              <a:t>Знаком за заслуги перед Азовским районом </a:t>
            </a:r>
            <a:r>
              <a:rPr lang="en-US" i="1" dirty="0" smtClean="0">
                <a:solidFill>
                  <a:srgbClr val="FF0000"/>
                </a:solidFill>
              </a:rPr>
              <a:t>III</a:t>
            </a:r>
            <a:r>
              <a:rPr lang="ru-RU" i="1" dirty="0" smtClean="0">
                <a:solidFill>
                  <a:srgbClr val="FF0000"/>
                </a:solidFill>
              </a:rPr>
              <a:t> степени награждены: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060848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2013 год – Примаченко Людмила Николаевна, заведующий МБДОУ №59 «Лакомка».</a:t>
            </a:r>
            <a:endParaRPr lang="ru-RU" sz="1800" dirty="0" smtClean="0"/>
          </a:p>
          <a:p>
            <a:pPr marL="0" indent="0" algn="ctr">
              <a:buNone/>
            </a:pPr>
            <a:endParaRPr lang="ru-RU" sz="800" dirty="0" smtClean="0"/>
          </a:p>
          <a:p>
            <a:pPr marL="0" indent="0">
              <a:buNone/>
            </a:pPr>
            <a:r>
              <a:rPr lang="ru-RU" dirty="0" smtClean="0"/>
              <a:t>2014 год – Елютина Вера Михайловна, старший воспитатель МБДОУ №59.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850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C:\Users\User\Desktop\ФОНЫ ДЛЯ ПРЕЗЕНТАЦИИ\D18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" y="0"/>
            <a:ext cx="914989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грамота д-с и мои\наши достижения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7978"/>
            <a:ext cx="3312368" cy="396044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C:\Users\Пользователь\Pictures\Автодискотека\Фото\DSCN580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240" y="-99392"/>
            <a:ext cx="4320480" cy="3284538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6" name="Picture 2" descr="G:\Фото автодискотека\CIMG62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4538"/>
            <a:ext cx="4284662" cy="340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G:\Фото автодискотека\DSC_00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209" y="4189734"/>
            <a:ext cx="4000977" cy="2668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119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User\Desktop\ФОНЫ ДЛЯ ПРЕЗЕНТАЦИИ\3d_cicekler_4863_800x600_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FF00"/>
                </a:solidFill>
              </a:rPr>
              <a:t>Встретили 2015 новый год вместе с «Единой Россией»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5123" name="Picture 3" descr="F:\2014-2015  уч. год в МБДОУ №59\Фото новый год 2014-15 год единая Россия\DSC001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88" y="1196751"/>
            <a:ext cx="4018012" cy="2761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:\2014-2015  уч. год в МБДОУ №59\Фото новый год 2014-15 год единая Россия\DSC0011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47677"/>
            <a:ext cx="3456384" cy="2494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F:\2014-2015  уч. год в МБДОУ №59\Фото новый год 2014-15 год единая Россия\DSC001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67" y="4332170"/>
            <a:ext cx="3619864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F:\СТЕНД 2015\ФОТО\IMG_0584.jpg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938" y="3936126"/>
            <a:ext cx="3888432" cy="2916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184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User\Desktop\ФОНЫ ДЛЯ ПРЕЗЕНТАЦИИ\prevyu-shablon-leto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397"/>
            <a:ext cx="9152408" cy="68643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На базе ДОУ работают авторские школы по практической апробация современных образовательных </a:t>
            </a:r>
            <a:r>
              <a:rPr lang="ru-RU" sz="2800" dirty="0" smtClean="0"/>
              <a:t>систем.</a:t>
            </a:r>
            <a:endParaRPr lang="ru-RU" sz="2800" dirty="0"/>
          </a:p>
        </p:txBody>
      </p:sp>
      <p:pic>
        <p:nvPicPr>
          <p:cNvPr id="12290" name="Picture 2" descr="F:\СТЕНД 2015\ФОТО\DSC002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23924"/>
            <a:ext cx="3384376" cy="253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G_176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186367"/>
            <a:ext cx="3960440" cy="26511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Пользователь\Pictures\фото всех заенятий семинар соревнований2012-13г и воскобович в азовег\DSC031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4049" y="1417149"/>
            <a:ext cx="3668358" cy="26450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6437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6877272" y="0"/>
            <a:ext cx="16249684" cy="6858000"/>
          </a:xfrm>
        </p:spPr>
      </p:pic>
    </p:spTree>
    <p:extLst>
      <p:ext uri="{BB962C8B-B14F-4D97-AF65-F5344CB8AC3E}">
        <p14:creationId xmlns:p14="http://schemas.microsoft.com/office/powerpoint/2010/main" val="36629063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User\Desktop\ФОНЫ ДЛЯ ПРЕЗЕНТАЦИИ\h_1332788162_8391454_09a6e0f54d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3" y="40887"/>
            <a:ext cx="9112427" cy="679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FFFF00"/>
                </a:solidFill>
              </a:rPr>
              <a:t>Проведена серия семинаров для педагогов Азовского района.</a:t>
            </a:r>
            <a:endParaRPr lang="ru-RU" sz="3200" dirty="0">
              <a:solidFill>
                <a:srgbClr val="FFFF00"/>
              </a:solidFill>
            </a:endParaRPr>
          </a:p>
        </p:txBody>
      </p:sp>
      <p:pic>
        <p:nvPicPr>
          <p:cNvPr id="4" name="Объект 3" descr="E:\семинар районный и цирк\DSC08570.JPG"/>
          <p:cNvPicPr>
            <a:picLocks noGrp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65033"/>
            <a:ext cx="3495034" cy="26018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E:\семинар районный и цирк\DSC0853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381" y="1421461"/>
            <a:ext cx="3649532" cy="26403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E:\семинар районный и цирк\DSC08567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357573"/>
            <a:ext cx="3528392" cy="24245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122" name="Picture 2" descr="C:\Users\Пользователь\Desktop\семинар районный и цирк\DSC0853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357573"/>
            <a:ext cx="3779893" cy="242453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9189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\Desktop\ФОНЫ ДЛЯ ПРЕЗЕНТАЦИИ\nature-backgrounds-for-powerpoint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60" y="0"/>
            <a:ext cx="91480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i="1" dirty="0"/>
              <a:t>Мы </a:t>
            </a:r>
            <a:r>
              <a:rPr lang="ru-RU" sz="2400" i="1" dirty="0" smtClean="0"/>
              <a:t>приняли  </a:t>
            </a:r>
            <a:r>
              <a:rPr lang="ru-RU" sz="2400" i="1" dirty="0"/>
              <a:t>участие в научно-практических семинарах, конференциях проводимых РИПК и </a:t>
            </a:r>
            <a:r>
              <a:rPr lang="ru-RU" sz="2400" i="1" dirty="0" smtClean="0"/>
              <a:t>ППРО г. Ростова – на –Дону и г. Санкт-Петербурга.</a:t>
            </a: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4" name="Picture 5" descr="DSC0370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68760"/>
            <a:ext cx="3812909" cy="285968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Пользователь\Pictures\Санкт_петербург 1 день ДОУ и последний день\DSC045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0952" y="1124744"/>
            <a:ext cx="3419872" cy="25228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3" descr="C:\Users\Пользователь\Pictures\санкт-петерб институт повышения и музей\P107066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6539" y="3863203"/>
            <a:ext cx="3864327" cy="28985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Пользователь\Pictures\Санкт_петербург 1 день ДОУ и последний день\DSC0486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02476"/>
            <a:ext cx="3528392" cy="255931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245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814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94561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esktop\ФОНЫ ДЛЯ ПРЕЗЕНТАЦИИ\h_1332788162_8391454_09a6e0f54d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016"/>
            <a:ext cx="9143999" cy="6863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Mvideo\Desktop\Ан работа как источник счастья исправленно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195736" y="122111"/>
            <a:ext cx="4508875" cy="32129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2" descr="C:\Users\UserMvideo\Desktop\свидетельства о публикации\Ан театральная весна I место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179512" y="3575007"/>
            <a:ext cx="2267743" cy="3207760"/>
          </a:xfrm>
          <a:prstGeom prst="rect">
            <a:avLst/>
          </a:prstGeom>
          <a:noFill/>
        </p:spPr>
      </p:pic>
      <p:pic>
        <p:nvPicPr>
          <p:cNvPr id="6" name="Picture 3" descr="C:\Users\UserMvideo\Desktop\Ан работа с родителями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6024" y="3415992"/>
            <a:ext cx="2382080" cy="3366775"/>
          </a:xfrm>
          <a:prstGeom prst="rect">
            <a:avLst/>
          </a:prstGeom>
          <a:noFill/>
        </p:spPr>
      </p:pic>
      <p:pic>
        <p:nvPicPr>
          <p:cNvPr id="7" name="Picture 3" descr="C:\Users\UserMvideo\Desktop\Ан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00192" y="3327913"/>
            <a:ext cx="2448272" cy="34645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580715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esktop\ФОНЫ ДЛЯ ПРЕЗЕНТАЦИИ\1-121113221A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8705"/>
            <a:ext cx="9305940" cy="688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211144" cy="1143000"/>
          </a:xfrm>
        </p:spPr>
        <p:txBody>
          <a:bodyPr>
            <a:normAutofit fontScale="90000"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</a:rPr>
              <a:t>Март 2015г. с. Кагальник. </a:t>
            </a:r>
            <a:r>
              <a:rPr lang="en-US" sz="3200" b="1" i="1" dirty="0" smtClean="0">
                <a:solidFill>
                  <a:srgbClr val="FF0000"/>
                </a:solidFill>
              </a:rPr>
              <a:t>I</a:t>
            </a:r>
            <a:r>
              <a:rPr lang="ru-RU" sz="3200" b="1" i="1" dirty="0" smtClean="0">
                <a:solidFill>
                  <a:srgbClr val="FF0000"/>
                </a:solidFill>
              </a:rPr>
              <a:t> место в номинации «Сохраним нашу планету от пожара» </a:t>
            </a:r>
            <a:endParaRPr lang="ru-RU" sz="3200" b="1" i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F:\Конкурс по изо кагальник 2015 год март\CIMG55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37" y="1620096"/>
            <a:ext cx="3439787" cy="2579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F:\Конкурс по изо кагальник 2015 год март\CIMG55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5453" y="1620096"/>
            <a:ext cx="3400400" cy="255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F:\Конкурс по изо кагальник 2015 год март\CIMG55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428805"/>
            <a:ext cx="3454950" cy="231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F:\Конкурс по изо кагальник 2015 год март\CIMG552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053" y="4267609"/>
            <a:ext cx="3453854" cy="2473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191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esktop\ФОНЫ ДЛЯ ПРЕЗЕНТАЦИИ\нш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32"/>
            <a:ext cx="9172600" cy="683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600" b="1" i="1" dirty="0" smtClean="0">
                <a:solidFill>
                  <a:srgbClr val="FFFF00"/>
                </a:solidFill>
              </a:rPr>
              <a:t>2015 г. Малые зимние олимпийские игры</a:t>
            </a:r>
            <a:endParaRPr lang="ru-RU" sz="3600" b="1" i="1" dirty="0">
              <a:solidFill>
                <a:srgbClr val="FFFF00"/>
              </a:solidFill>
            </a:endParaRPr>
          </a:p>
        </p:txBody>
      </p:sp>
      <p:pic>
        <p:nvPicPr>
          <p:cNvPr id="4" name="Picture 12" descr="C:\Users\Светлана\Desktop\оля\P1080798.JPG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547291"/>
            <a:ext cx="3096344" cy="2268389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4098" name="Picture 2" descr="F:\СТЕНД 2015\ФОТО\P10806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35" y="905732"/>
            <a:ext cx="3851920" cy="2888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G:\масленица 2014 год\P108075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23928" y="3969657"/>
            <a:ext cx="4847492" cy="2879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E:\ТЕАТРАЛЬНАЯ СТУДИЯ ЦВЕТИК ВИДЕО , фотоСЕМИЦВЕТИК ДОУ №59\ТЕАТР МОДЫ ИЗ НЕТРАДИЦИОННОГО МАТЕРИАЛА СКАЗОЧНАЯ ФАНТАЗИЯ\+ 2014 НЕТР МОДА ОЛИМПИАДА СОЧИ 2014\2014 ФОТО  НЕТР М ОЛИМПИАДА СОЧИ 2014\CIMG1780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883291"/>
            <a:ext cx="2880320" cy="3530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615177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\Desktop\ФОНЫ ДЛЯ ПРЕЗЕНТАЦИИ\D1843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348880"/>
            <a:ext cx="8229600" cy="11430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b="1" i="1" dirty="0" smtClean="0">
                <a:solidFill>
                  <a:srgbClr val="7030A0"/>
                </a:solidFill>
                <a:latin typeface="Century" panose="02040604050505020304" pitchFamily="18" charset="0"/>
              </a:rPr>
              <a:t>ТВОРЧЕСКИХ УСПЕХОВ </a:t>
            </a:r>
            <a:br>
              <a:rPr lang="ru-RU" b="1" i="1" dirty="0" smtClean="0">
                <a:solidFill>
                  <a:srgbClr val="7030A0"/>
                </a:solidFill>
                <a:latin typeface="Century" panose="02040604050505020304" pitchFamily="18" charset="0"/>
              </a:rPr>
            </a:br>
            <a:r>
              <a:rPr lang="ru-RU" b="1" i="1" dirty="0" smtClean="0">
                <a:solidFill>
                  <a:srgbClr val="7030A0"/>
                </a:solidFill>
                <a:latin typeface="Century" panose="02040604050505020304" pitchFamily="18" charset="0"/>
              </a:rPr>
              <a:t>В 2015-2016 УЧЕБНОМ ГОДУ</a:t>
            </a:r>
            <a:endParaRPr lang="ru-RU" b="1" i="1" dirty="0">
              <a:solidFill>
                <a:srgbClr val="7030A0"/>
              </a:solidFill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879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ФОНЫ ДЛЯ ПРЕЗЕНТАЦИИ\D184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242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0" y="609600"/>
            <a:ext cx="9144000" cy="5486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9600" i="1" dirty="0" smtClean="0"/>
              <a:t> 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sz="9600" i="1" dirty="0" smtClean="0"/>
          </a:p>
          <a:p>
            <a:pPr marL="0" indent="0">
              <a:buNone/>
            </a:pPr>
            <a:endParaRPr lang="ru-RU" sz="9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1124744"/>
            <a:ext cx="835292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anose="02040604050505020304" pitchFamily="18" charset="0"/>
              </a:rPr>
              <a:t>Калейдоскоп 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05819" y="2974728"/>
            <a:ext cx="5112567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i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anose="02040604050505020304" pitchFamily="18" charset="0"/>
              </a:rPr>
              <a:t>у</a:t>
            </a:r>
            <a:r>
              <a:rPr lang="ru-RU" sz="96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anose="02040604050505020304" pitchFamily="18" charset="0"/>
              </a:rPr>
              <a:t>спеха</a:t>
            </a:r>
            <a:r>
              <a:rPr lang="ru-RU" sz="54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anose="02040604050505020304" pitchFamily="18" charset="0"/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39552" y="4941168"/>
            <a:ext cx="789831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i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entury" panose="02040604050505020304" pitchFamily="18" charset="0"/>
              </a:rPr>
              <a:t>2013-2015г.г.</a:t>
            </a:r>
            <a:endParaRPr lang="ru-RU" sz="9600" b="1" i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entury" panose="020406040505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6497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7475570"/>
              </p:ext>
            </p:extLst>
          </p:nvPr>
        </p:nvGraphicFramePr>
        <p:xfrm>
          <a:off x="0" y="-43832"/>
          <a:ext cx="9144000" cy="6901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4116">
            <a:off x="0" y="476672"/>
            <a:ext cx="3526181" cy="267669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08519">
            <a:off x="5674799" y="671957"/>
            <a:ext cx="3261412" cy="23397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3997">
            <a:off x="5837119" y="3444076"/>
            <a:ext cx="3209592" cy="22240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90681">
            <a:off x="184665" y="3475662"/>
            <a:ext cx="3252606" cy="24394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131830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esktop\ФОНЫ ДЛЯ ПРЕЗЕНТАЦИИ\a2685b224d1b57c150624dbb537e83d5df54bebd.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3389953"/>
              </p:ext>
            </p:extLst>
          </p:nvPr>
        </p:nvGraphicFramePr>
        <p:xfrm>
          <a:off x="611560" y="332656"/>
          <a:ext cx="8363272" cy="57606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140968"/>
            <a:ext cx="4041775" cy="35671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2012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73022303"/>
              </p:ext>
            </p:extLst>
          </p:nvPr>
        </p:nvGraphicFramePr>
        <p:xfrm>
          <a:off x="626" y="0"/>
          <a:ext cx="9143374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1301">
            <a:off x="5590216" y="-16746"/>
            <a:ext cx="3716842" cy="278616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65103"/>
            <a:ext cx="3275033" cy="254634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40982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User\Desktop\ФОНЫ ДЛЯ ПРЕЗЕНТАЦИИ\3d_cicekler_4863_800x600_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/>
              <a:t/>
            </a:r>
            <a:br>
              <a:rPr lang="ru-RU" sz="1600" b="1" dirty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Выноска-облако 2"/>
          <p:cNvSpPr/>
          <p:nvPr/>
        </p:nvSpPr>
        <p:spPr>
          <a:xfrm>
            <a:off x="1835696" y="0"/>
            <a:ext cx="7308304" cy="263691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У </a:t>
            </a:r>
            <a:r>
              <a:rPr lang="ru-RU" dirty="0"/>
              <a:t>нас создан единый творчески работающий коллектив. Нас объединяет радость творчества, взаимные симпатии, дружба, общие мечты, помощь друг другу в труде и духовном росте. </a:t>
            </a:r>
            <a:br>
              <a:rPr lang="ru-RU" dirty="0"/>
            </a:br>
            <a:r>
              <a:rPr lang="ru-RU" dirty="0"/>
              <a:t>Наш педагогический коллектив это “оркестр виртуозов исполнителей”, в котором воспитатели -“солисты”. А каждый исполнитель-МАСТЕР</a:t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endParaRPr lang="ru-RU" dirty="0"/>
          </a:p>
        </p:txBody>
      </p:sp>
      <p:pic>
        <p:nvPicPr>
          <p:cNvPr id="8" name="Picture 13" descr="фотографии к семинару 1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60790" y="3212976"/>
            <a:ext cx="4585289" cy="34384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4" descr="фотографии к семинару 10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378513"/>
            <a:ext cx="4389727" cy="329150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2903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Content="1"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User\Desktop\ФОНЫ ДЛЯ ПРЕЗЕНТАЦИИ\nature-backgrounds-for-powerpoint-1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4330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88640"/>
            <a:ext cx="9036496" cy="1944216"/>
          </a:xfrm>
        </p:spPr>
        <p:txBody>
          <a:bodyPr>
            <a:normAutofit fontScale="25000" lnSpcReduction="20000"/>
          </a:bodyPr>
          <a:lstStyle/>
          <a:p>
            <a:pPr marL="0" indent="0" algn="just">
              <a:buNone/>
            </a:pPr>
            <a:r>
              <a:rPr lang="ru-RU" sz="6400" dirty="0" smtClean="0"/>
              <a:t>   Желание </a:t>
            </a:r>
            <a:r>
              <a:rPr lang="ru-RU" sz="6400" dirty="0"/>
              <a:t>быть на шаг впереди, всегда находиться в постоянном творческом поиске, осваивать новые педагогические и информационные технологии   одно из стратегических направлений  </a:t>
            </a:r>
            <a:r>
              <a:rPr lang="ru-RU" sz="6400" dirty="0" smtClean="0"/>
              <a:t>ДОУ   </a:t>
            </a:r>
            <a:r>
              <a:rPr lang="ru-RU" sz="6400" b="1" dirty="0" smtClean="0">
                <a:solidFill>
                  <a:srgbClr val="FF0000"/>
                </a:solidFill>
              </a:rPr>
              <a:t>за последние три года.</a:t>
            </a:r>
            <a:endParaRPr lang="ru-RU" sz="6400" b="1" dirty="0">
              <a:solidFill>
                <a:srgbClr val="FF0000"/>
              </a:solidFill>
            </a:endParaRPr>
          </a:p>
          <a:p>
            <a:pPr marL="0" indent="0" algn="just">
              <a:buNone/>
            </a:pPr>
            <a:r>
              <a:rPr lang="ru-RU" sz="6400" i="1" dirty="0" smtClean="0"/>
              <a:t> Информационно-техническое </a:t>
            </a:r>
            <a:r>
              <a:rPr lang="ru-RU" sz="6400" dirty="0" smtClean="0"/>
              <a:t>, электронные </a:t>
            </a:r>
            <a:r>
              <a:rPr lang="ru-RU" sz="6400" dirty="0"/>
              <a:t>образовательные </a:t>
            </a:r>
            <a:r>
              <a:rPr lang="ru-RU" sz="6400" dirty="0" smtClean="0"/>
              <a:t>ресурсы  </a:t>
            </a:r>
            <a:r>
              <a:rPr lang="ru-RU" sz="6400" dirty="0"/>
              <a:t>существенно изменили педагогический процесс ДОУ и внесли коррективы в содержание технологий обучения и способствуют гармоничному вхождению всех участников образовательного процесса в информационно-образовательное пространство</a:t>
            </a:r>
            <a:r>
              <a:rPr lang="ru-RU" sz="6400" dirty="0" smtClean="0"/>
              <a:t>:</a:t>
            </a:r>
            <a:r>
              <a:rPr lang="ru-RU" sz="6400" i="1" dirty="0" smtClean="0"/>
              <a:t> </a:t>
            </a:r>
          </a:p>
          <a:p>
            <a:pPr marL="0" indent="0" algn="just">
              <a:buNone/>
            </a:pPr>
            <a:r>
              <a:rPr lang="ru-RU" sz="6400" dirty="0" smtClean="0"/>
              <a:t>-</a:t>
            </a:r>
            <a:r>
              <a:rPr lang="ru-RU" sz="6400" dirty="0"/>
              <a:t>стационарный программно-технический комплекс </a:t>
            </a:r>
          </a:p>
          <a:p>
            <a:pPr marL="0" indent="0" algn="just">
              <a:buNone/>
            </a:pPr>
            <a:r>
              <a:rPr lang="ru-RU" sz="6400" dirty="0"/>
              <a:t>-мультимедийный проектор</a:t>
            </a:r>
            <a:r>
              <a:rPr lang="ru-RU" sz="6400" dirty="0" smtClean="0"/>
              <a:t>;</a:t>
            </a:r>
          </a:p>
          <a:p>
            <a:pPr marL="0" indent="0" algn="just">
              <a:buNone/>
            </a:pPr>
            <a:r>
              <a:rPr lang="ru-RU" sz="6400" dirty="0" smtClean="0"/>
              <a:t>- </a:t>
            </a:r>
            <a:r>
              <a:rPr lang="ru-RU" sz="6400" dirty="0"/>
              <a:t>электронные двухэкранные  панельные устройства (</a:t>
            </a:r>
            <a:r>
              <a:rPr lang="ru-RU" sz="6400" dirty="0" smtClean="0"/>
              <a:t>девайсы);                                                     </a:t>
            </a:r>
            <a:endParaRPr lang="ru-RU" sz="6400" dirty="0"/>
          </a:p>
          <a:p>
            <a:pPr marL="0" indent="0" algn="just">
              <a:buNone/>
            </a:pPr>
            <a:r>
              <a:rPr lang="ru-RU" sz="6400" dirty="0"/>
              <a:t> </a:t>
            </a:r>
            <a:r>
              <a:rPr lang="ru-RU" sz="6400" dirty="0" smtClean="0"/>
              <a:t>-интерактивные комплексы , которые были приобретены  </a:t>
            </a:r>
          </a:p>
          <a:p>
            <a:pPr marL="0" indent="0" algn="just">
              <a:buNone/>
            </a:pPr>
            <a:r>
              <a:rPr lang="ru-RU" sz="6400" dirty="0" smtClean="0"/>
              <a:t>в 2014 – 2015 г.г. за счет выделения субсидии из областного бюджета.</a:t>
            </a:r>
            <a:endParaRPr lang="ru-RU" sz="6400" dirty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13" y="3429000"/>
            <a:ext cx="4283968" cy="32588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C:\Users\ДС Калинка\Desktop\Новая папка\IMG_39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73491" y="1484784"/>
            <a:ext cx="2736304" cy="2114327"/>
          </a:xfrm>
          <a:prstGeom prst="rect">
            <a:avLst/>
          </a:prstGeom>
          <a:noFill/>
        </p:spPr>
      </p:pic>
      <p:pic>
        <p:nvPicPr>
          <p:cNvPr id="10" name="Picture 4" descr="G:\отчёт 2014 г.фото\фото для год отчета\IMG_3514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4544095" y="3717032"/>
            <a:ext cx="4708425" cy="299695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311196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ФОНЫ ДЛЯ ПРЕЗЕНТАЦИИ\Landscape-Converted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22350"/>
            <a:ext cx="9813723" cy="6855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G:\Новая папка (3)\DSC0726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620688"/>
            <a:ext cx="3427581" cy="244827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5269400"/>
              </p:ext>
            </p:extLst>
          </p:nvPr>
        </p:nvGraphicFramePr>
        <p:xfrm>
          <a:off x="-108520" y="116631"/>
          <a:ext cx="3744416" cy="66247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9" name="Picture 5" descr="DSC0007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040" y="22351"/>
            <a:ext cx="3288321" cy="211050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11041" y="2924944"/>
            <a:ext cx="3250146" cy="24373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G:\Новая папка (3)\DSC07262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140968"/>
            <a:ext cx="3419394" cy="256454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769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700</TotalTime>
  <Words>759</Words>
  <Application>Microsoft Office PowerPoint</Application>
  <PresentationFormat>Экран (4:3)</PresentationFormat>
  <Paragraphs>86</Paragraphs>
  <Slides>26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 Августовская конференция педагогических работников Азовского района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Победитель конкурса на премию губернатора Ростовской области 2012 – 2013 уч. г.</vt:lpstr>
      <vt:lpstr>Знаком за заслуги перед Азовским районом III степени награждены:</vt:lpstr>
      <vt:lpstr>Презентация PowerPoint</vt:lpstr>
      <vt:lpstr>Встретили 2015 новый год вместе с «Единой Россией» </vt:lpstr>
      <vt:lpstr>На базе ДОУ работают авторские школы по практической апробация современных образовательных систем.</vt:lpstr>
      <vt:lpstr>Проведена серия семинаров для педагогов Азовского района.</vt:lpstr>
      <vt:lpstr>Мы приняли  участие в научно-практических семинарах, конференциях проводимых РИПК и ППРО г. Ростова – на –Дону и г. Санкт-Петербурга. </vt:lpstr>
      <vt:lpstr>Презентация PowerPoint</vt:lpstr>
      <vt:lpstr>Презентация PowerPoint</vt:lpstr>
      <vt:lpstr>Март 2015г. с. Кагальник. I место в номинации «Сохраним нашу планету от пожара» </vt:lpstr>
      <vt:lpstr>2015 г. Малые зимние олимпийские игры</vt:lpstr>
      <vt:lpstr>ТВОРЧЕСКИХ УСПЕХОВ  В 2015-2016 УЧЕБНОМ ГОДУ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User</cp:lastModifiedBy>
  <cp:revision>98</cp:revision>
  <dcterms:created xsi:type="dcterms:W3CDTF">2015-08-20T18:27:52Z</dcterms:created>
  <dcterms:modified xsi:type="dcterms:W3CDTF">2015-09-01T12:50:58Z</dcterms:modified>
</cp:coreProperties>
</file>