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262" r:id="rId3"/>
    <p:sldId id="302" r:id="rId4"/>
    <p:sldId id="269" r:id="rId5"/>
    <p:sldId id="263" r:id="rId6"/>
    <p:sldId id="285" r:id="rId7"/>
    <p:sldId id="282" r:id="rId8"/>
    <p:sldId id="277" r:id="rId9"/>
    <p:sldId id="260" r:id="rId10"/>
    <p:sldId id="286" r:id="rId11"/>
    <p:sldId id="267" r:id="rId12"/>
    <p:sldId id="268" r:id="rId13"/>
    <p:sldId id="272" r:id="rId14"/>
    <p:sldId id="273" r:id="rId15"/>
    <p:sldId id="274" r:id="rId16"/>
    <p:sldId id="303" r:id="rId17"/>
    <p:sldId id="304" r:id="rId18"/>
    <p:sldId id="266" r:id="rId19"/>
    <p:sldId id="280" r:id="rId20"/>
    <p:sldId id="275" r:id="rId21"/>
    <p:sldId id="294" r:id="rId22"/>
    <p:sldId id="293" r:id="rId23"/>
    <p:sldId id="291" r:id="rId24"/>
    <p:sldId id="292" r:id="rId25"/>
    <p:sldId id="279" r:id="rId26"/>
    <p:sldId id="289" r:id="rId27"/>
    <p:sldId id="284" r:id="rId28"/>
    <p:sldId id="264" r:id="rId29"/>
    <p:sldId id="271" r:id="rId30"/>
    <p:sldId id="287" r:id="rId31"/>
    <p:sldId id="288" r:id="rId32"/>
    <p:sldId id="297" r:id="rId33"/>
    <p:sldId id="300" r:id="rId34"/>
    <p:sldId id="283" r:id="rId35"/>
    <p:sldId id="278" r:id="rId36"/>
    <p:sldId id="257" r:id="rId37"/>
    <p:sldId id="306" r:id="rId38"/>
    <p:sldId id="295" r:id="rId39"/>
    <p:sldId id="299" r:id="rId40"/>
    <p:sldId id="296" r:id="rId41"/>
    <p:sldId id="298" r:id="rId42"/>
    <p:sldId id="308" r:id="rId43"/>
    <p:sldId id="307" r:id="rId44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707" autoAdjust="0"/>
  </p:normalViewPr>
  <p:slideViewPr>
    <p:cSldViewPr>
      <p:cViewPr varScale="1">
        <p:scale>
          <a:sx n="68" d="100"/>
          <a:sy n="68" d="100"/>
        </p:scale>
        <p:origin x="271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847B19-2F69-436A-935C-62080799CACF}" type="doc">
      <dgm:prSet loTypeId="urn:microsoft.com/office/officeart/2005/8/layout/cycle4#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1721C7D-DC5E-4E2D-A51E-CF59699AE2C9}">
      <dgm:prSet phldrT="[Текст]" custT="1"/>
      <dgm:sp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>
          <a:glow rad="228600">
            <a:schemeClr val="accent5">
              <a:satMod val="175000"/>
              <a:alpha val="40000"/>
            </a:schemeClr>
          </a:glow>
          <a:softEdge rad="63500"/>
        </a:effectLst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</a:rPr>
            <a:t>ГОРНИЦА</a:t>
          </a:r>
          <a:endParaRPr lang="ru-RU" sz="1800" dirty="0">
            <a:solidFill>
              <a:schemeClr val="tx1"/>
            </a:solidFill>
          </a:endParaRPr>
        </a:p>
      </dgm:t>
    </dgm:pt>
    <dgm:pt modelId="{442B66F6-9A3E-4E2D-9331-0B0F80650564}" type="parTrans" cxnId="{F21A48A1-79B9-4CF6-90C4-E8DC8E25EB34}">
      <dgm:prSet/>
      <dgm:spPr/>
      <dgm:t>
        <a:bodyPr/>
        <a:lstStyle/>
        <a:p>
          <a:endParaRPr lang="ru-RU"/>
        </a:p>
      </dgm:t>
    </dgm:pt>
    <dgm:pt modelId="{417E76D8-D5CD-47D5-BAA7-A6AF52D09449}" type="sibTrans" cxnId="{F21A48A1-79B9-4CF6-90C4-E8DC8E25EB34}">
      <dgm:prSet/>
      <dgm:spPr/>
      <dgm:t>
        <a:bodyPr/>
        <a:lstStyle/>
        <a:p>
          <a:endParaRPr lang="ru-RU"/>
        </a:p>
      </dgm:t>
    </dgm:pt>
    <dgm:pt modelId="{890679BB-EC60-42E1-A701-F627A8CA8414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Обычаи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CD53333-2BA1-4318-B95C-9F80686282DA}" type="parTrans" cxnId="{E6A72038-3B0B-4D9B-BF83-AAB0525648CC}">
      <dgm:prSet/>
      <dgm:spPr/>
      <dgm:t>
        <a:bodyPr/>
        <a:lstStyle/>
        <a:p>
          <a:endParaRPr lang="ru-RU"/>
        </a:p>
      </dgm:t>
    </dgm:pt>
    <dgm:pt modelId="{7CB6C2DC-0414-4941-B675-F7DC8F7E6017}" type="sibTrans" cxnId="{E6A72038-3B0B-4D9B-BF83-AAB0525648CC}">
      <dgm:prSet/>
      <dgm:spPr/>
      <dgm:t>
        <a:bodyPr/>
        <a:lstStyle/>
        <a:p>
          <a:endParaRPr lang="ru-RU"/>
        </a:p>
      </dgm:t>
    </dgm:pt>
    <dgm:pt modelId="{72246EA3-9D0B-4130-8918-2D2A0FF401F4}">
      <dgm:prSet phldrT="[Текст]" custT="1"/>
      <dgm:spPr>
        <a:gradFill rotWithShape="0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>
          <a:glow rad="228600">
            <a:schemeClr val="accent3">
              <a:satMod val="175000"/>
              <a:alpha val="40000"/>
            </a:schemeClr>
          </a:glow>
          <a:softEdge rad="63500"/>
        </a:effectLst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КОМНАТА РОДИНОВЕДЕНИЯ</a:t>
          </a:r>
          <a:endParaRPr lang="ru-RU" sz="1600" dirty="0">
            <a:solidFill>
              <a:schemeClr val="tx1"/>
            </a:solidFill>
          </a:endParaRPr>
        </a:p>
      </dgm:t>
    </dgm:pt>
    <dgm:pt modelId="{E56E0D69-50DD-4DAB-8838-5494AB09572C}" type="parTrans" cxnId="{E7BCA8B1-DBF6-4BE8-BA45-DBC65F723292}">
      <dgm:prSet/>
      <dgm:spPr/>
      <dgm:t>
        <a:bodyPr/>
        <a:lstStyle/>
        <a:p>
          <a:endParaRPr lang="ru-RU"/>
        </a:p>
      </dgm:t>
    </dgm:pt>
    <dgm:pt modelId="{17EABE83-67F0-41DA-91CA-D8495CC10A03}" type="sibTrans" cxnId="{E7BCA8B1-DBF6-4BE8-BA45-DBC65F723292}">
      <dgm:prSet/>
      <dgm:spPr/>
      <dgm:t>
        <a:bodyPr/>
        <a:lstStyle/>
        <a:p>
          <a:endParaRPr lang="ru-RU"/>
        </a:p>
      </dgm:t>
    </dgm:pt>
    <dgm:pt modelId="{51076CDA-D891-45D5-B549-B3694BF34AC9}">
      <dgm:prSet phldrT="[Текст]" custT="1"/>
      <dgm:spPr>
        <a:gradFill rotWithShape="0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>
          <a:glow rad="228600">
            <a:schemeClr val="accent4">
              <a:satMod val="175000"/>
              <a:alpha val="40000"/>
            </a:schemeClr>
          </a:glow>
          <a:softEdge rad="63500"/>
        </a:effectLst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ИЗОСТУДИЯ</a:t>
          </a:r>
          <a:endParaRPr lang="ru-RU" sz="1600" dirty="0">
            <a:solidFill>
              <a:schemeClr val="tx1"/>
            </a:solidFill>
          </a:endParaRPr>
        </a:p>
      </dgm:t>
    </dgm:pt>
    <dgm:pt modelId="{1C469644-6CA9-425C-B8EF-211042C87E38}" type="parTrans" cxnId="{B7A86219-DBDA-4832-9DDF-EE529E9E43B3}">
      <dgm:prSet/>
      <dgm:spPr/>
      <dgm:t>
        <a:bodyPr/>
        <a:lstStyle/>
        <a:p>
          <a:endParaRPr lang="ru-RU"/>
        </a:p>
      </dgm:t>
    </dgm:pt>
    <dgm:pt modelId="{FFC43D3F-001E-4D66-8386-30E297F8E0DB}" type="sibTrans" cxnId="{B7A86219-DBDA-4832-9DDF-EE529E9E43B3}">
      <dgm:prSet/>
      <dgm:spPr/>
      <dgm:t>
        <a:bodyPr/>
        <a:lstStyle/>
        <a:p>
          <a:endParaRPr lang="ru-RU"/>
        </a:p>
      </dgm:t>
    </dgm:pt>
    <dgm:pt modelId="{33AD308A-84B0-4FC3-A7B8-CDE8CFDED3E4}">
      <dgm:prSet phldrT="[Текст]" custT="1"/>
      <dgm:spPr/>
      <dgm:t>
        <a:bodyPr/>
        <a:lstStyle/>
        <a:p>
          <a:r>
            <a:rPr lang="ru-RU" sz="1800" dirty="0" smtClean="0"/>
            <a:t>Художники</a:t>
          </a:r>
          <a:endParaRPr lang="ru-RU" sz="1800" dirty="0"/>
        </a:p>
      </dgm:t>
    </dgm:pt>
    <dgm:pt modelId="{10A349D1-E20A-4EEC-BD4B-BDC5EAB00407}" type="parTrans" cxnId="{4D08E1E1-94A9-4030-9CD4-CED99891BA8E}">
      <dgm:prSet/>
      <dgm:spPr/>
      <dgm:t>
        <a:bodyPr/>
        <a:lstStyle/>
        <a:p>
          <a:endParaRPr lang="ru-RU"/>
        </a:p>
      </dgm:t>
    </dgm:pt>
    <dgm:pt modelId="{300D5E3B-CAFA-4415-8CC9-5B9B9DC5F05D}" type="sibTrans" cxnId="{4D08E1E1-94A9-4030-9CD4-CED99891BA8E}">
      <dgm:prSet/>
      <dgm:spPr/>
      <dgm:t>
        <a:bodyPr/>
        <a:lstStyle/>
        <a:p>
          <a:endParaRPr lang="ru-RU"/>
        </a:p>
      </dgm:t>
    </dgm:pt>
    <dgm:pt modelId="{BA252C8D-EB50-419A-AAF3-717CF810F058}">
      <dgm:prSet phldrT="[Текст]" custT="1"/>
      <dgm:spPr>
        <a:gradFill rotWithShape="0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>
          <a:glow rad="228600">
            <a:schemeClr val="accent2">
              <a:satMod val="175000"/>
              <a:alpha val="40000"/>
            </a:schemeClr>
          </a:glow>
          <a:softEdge rad="63500"/>
        </a:effectLst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</a:rPr>
            <a:t>ЭКОЛОГИЧЕСКИЙ МУЗЕЙ</a:t>
          </a:r>
          <a:endParaRPr lang="ru-RU" sz="1800" dirty="0">
            <a:solidFill>
              <a:schemeClr val="tx1"/>
            </a:solidFill>
          </a:endParaRPr>
        </a:p>
      </dgm:t>
    </dgm:pt>
    <dgm:pt modelId="{33E62C47-BC6E-4849-A1AC-D32CD6653082}" type="parTrans" cxnId="{14E781A7-933E-4C10-8223-8041EA5AFE8A}">
      <dgm:prSet/>
      <dgm:spPr/>
      <dgm:t>
        <a:bodyPr/>
        <a:lstStyle/>
        <a:p>
          <a:endParaRPr lang="ru-RU"/>
        </a:p>
      </dgm:t>
    </dgm:pt>
    <dgm:pt modelId="{AD6B1F8A-6F3C-42CF-8083-D72A1B919948}" type="sibTrans" cxnId="{14E781A7-933E-4C10-8223-8041EA5AFE8A}">
      <dgm:prSet/>
      <dgm:spPr/>
      <dgm:t>
        <a:bodyPr/>
        <a:lstStyle/>
        <a:p>
          <a:endParaRPr lang="ru-RU"/>
        </a:p>
      </dgm:t>
    </dgm:pt>
    <dgm:pt modelId="{48A9EEA7-521E-4330-AA01-6ACDDED9DFA2}">
      <dgm:prSet phldrT="[Текст]" custT="1"/>
      <dgm:spPr/>
      <dgm:t>
        <a:bodyPr/>
        <a:lstStyle/>
        <a:p>
          <a:r>
            <a:rPr lang="ru-RU" sz="1600" dirty="0" smtClean="0"/>
            <a:t>Экологические системы</a:t>
          </a:r>
          <a:endParaRPr lang="ru-RU" sz="1600" dirty="0"/>
        </a:p>
      </dgm:t>
    </dgm:pt>
    <dgm:pt modelId="{139D9C31-EF19-4781-B0CB-46C2BB2969F4}" type="parTrans" cxnId="{2398DC65-376F-46D0-9EC0-2582B740EC4F}">
      <dgm:prSet/>
      <dgm:spPr/>
      <dgm:t>
        <a:bodyPr/>
        <a:lstStyle/>
        <a:p>
          <a:endParaRPr lang="ru-RU"/>
        </a:p>
      </dgm:t>
    </dgm:pt>
    <dgm:pt modelId="{1107D1F7-FF6D-4EE7-A14E-FE673CE89519}" type="sibTrans" cxnId="{2398DC65-376F-46D0-9EC0-2582B740EC4F}">
      <dgm:prSet/>
      <dgm:spPr/>
      <dgm:t>
        <a:bodyPr/>
        <a:lstStyle/>
        <a:p>
          <a:endParaRPr lang="ru-RU"/>
        </a:p>
      </dgm:t>
    </dgm:pt>
    <dgm:pt modelId="{235E3AD8-8E97-4C0D-BDEC-747724BCA28C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Традиции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759F463-F3A8-438A-8B09-1A4DF7C99C2F}" type="parTrans" cxnId="{2AC61152-064C-4468-B138-D6865501A51A}">
      <dgm:prSet/>
      <dgm:spPr/>
      <dgm:t>
        <a:bodyPr/>
        <a:lstStyle/>
        <a:p>
          <a:endParaRPr lang="ru-RU"/>
        </a:p>
      </dgm:t>
    </dgm:pt>
    <dgm:pt modelId="{9790AA1A-3AD5-40F4-837B-C0C59190D0E5}" type="sibTrans" cxnId="{2AC61152-064C-4468-B138-D6865501A51A}">
      <dgm:prSet/>
      <dgm:spPr/>
      <dgm:t>
        <a:bodyPr/>
        <a:lstStyle/>
        <a:p>
          <a:endParaRPr lang="ru-RU"/>
        </a:p>
      </dgm:t>
    </dgm:pt>
    <dgm:pt modelId="{3B77C3A9-FC4F-4EAE-BE7C-A54C57570FFF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Народные промыслы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DB81015-892D-4332-BA3C-0BBCC64EA824}" type="parTrans" cxnId="{C93577C7-148F-4ED7-B944-C8639DA74FA9}">
      <dgm:prSet/>
      <dgm:spPr/>
      <dgm:t>
        <a:bodyPr/>
        <a:lstStyle/>
        <a:p>
          <a:endParaRPr lang="ru-RU"/>
        </a:p>
      </dgm:t>
    </dgm:pt>
    <dgm:pt modelId="{E1B3D4C9-5685-4392-A7E5-53C8DFC668AE}" type="sibTrans" cxnId="{C93577C7-148F-4ED7-B944-C8639DA74FA9}">
      <dgm:prSet/>
      <dgm:spPr/>
      <dgm:t>
        <a:bodyPr/>
        <a:lstStyle/>
        <a:p>
          <a:endParaRPr lang="ru-RU"/>
        </a:p>
      </dgm:t>
    </dgm:pt>
    <dgm:pt modelId="{0CB8F362-BD16-48A5-BE67-9D55B0BE4737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Быт, жилище, орудия труда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FFC28E2-D2FF-4085-9B95-1F38D4440465}" type="parTrans" cxnId="{EEC44DD5-84FD-4E31-88AD-7E1D4EBFDC35}">
      <dgm:prSet/>
      <dgm:spPr/>
      <dgm:t>
        <a:bodyPr/>
        <a:lstStyle/>
        <a:p>
          <a:endParaRPr lang="ru-RU"/>
        </a:p>
      </dgm:t>
    </dgm:pt>
    <dgm:pt modelId="{94E8EF34-78BF-4F16-867D-B415B890ED72}" type="sibTrans" cxnId="{EEC44DD5-84FD-4E31-88AD-7E1D4EBFDC35}">
      <dgm:prSet/>
      <dgm:spPr/>
      <dgm:t>
        <a:bodyPr/>
        <a:lstStyle/>
        <a:p>
          <a:endParaRPr lang="ru-RU"/>
        </a:p>
      </dgm:t>
    </dgm:pt>
    <dgm:pt modelId="{083DF5AB-DC17-4B51-9B38-4723F6FFF55B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Костюм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3F2D16C-D41C-4A78-B9FA-5E32EF556F8E}" type="parTrans" cxnId="{E8E517FB-F18C-465D-A319-CC7ECD83665A}">
      <dgm:prSet/>
      <dgm:spPr/>
      <dgm:t>
        <a:bodyPr/>
        <a:lstStyle/>
        <a:p>
          <a:endParaRPr lang="ru-RU"/>
        </a:p>
      </dgm:t>
    </dgm:pt>
    <dgm:pt modelId="{C751B74D-B027-4AB8-8058-4096F21B73B0}" type="sibTrans" cxnId="{E8E517FB-F18C-465D-A319-CC7ECD83665A}">
      <dgm:prSet/>
      <dgm:spPr/>
      <dgm:t>
        <a:bodyPr/>
        <a:lstStyle/>
        <a:p>
          <a:endParaRPr lang="ru-RU"/>
        </a:p>
      </dgm:t>
    </dgm:pt>
    <dgm:pt modelId="{BA155640-C58E-4D33-8667-E1DE8A583C4C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Мебель, посуда, утварь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85B5EB1-80CE-4085-B8B9-48D935E30279}" type="parTrans" cxnId="{C8BBFC36-F2A6-40A2-9AFC-5805800BC745}">
      <dgm:prSet/>
      <dgm:spPr/>
      <dgm:t>
        <a:bodyPr/>
        <a:lstStyle/>
        <a:p>
          <a:endParaRPr lang="ru-RU"/>
        </a:p>
      </dgm:t>
    </dgm:pt>
    <dgm:pt modelId="{6BC1E76B-57BC-4FF4-BD12-A110A66972A8}" type="sibTrans" cxnId="{C8BBFC36-F2A6-40A2-9AFC-5805800BC745}">
      <dgm:prSet/>
      <dgm:spPr/>
      <dgm:t>
        <a:bodyPr/>
        <a:lstStyle/>
        <a:p>
          <a:endParaRPr lang="ru-RU"/>
        </a:p>
      </dgm:t>
    </dgm:pt>
    <dgm:pt modelId="{2396F5E6-DCEB-498F-9F07-31B1F584984A}">
      <dgm:prSet phldrT="[Текст]" custT="1"/>
      <dgm:spPr/>
      <dgm:t>
        <a:bodyPr/>
        <a:lstStyle/>
        <a:p>
          <a:r>
            <a:rPr lang="ru-RU" sz="1600" dirty="0" err="1" smtClean="0"/>
            <a:t>Фитобар</a:t>
          </a:r>
          <a:r>
            <a:rPr lang="ru-RU" sz="1600" dirty="0" smtClean="0"/>
            <a:t> </a:t>
          </a:r>
          <a:endParaRPr lang="ru-RU" sz="1600" dirty="0"/>
        </a:p>
      </dgm:t>
    </dgm:pt>
    <dgm:pt modelId="{13F73EA3-B82F-4783-9F3D-218BD1265863}" type="parTrans" cxnId="{62531DF5-B2F5-438A-9D3B-1DD5332D137E}">
      <dgm:prSet/>
      <dgm:spPr/>
      <dgm:t>
        <a:bodyPr/>
        <a:lstStyle/>
        <a:p>
          <a:endParaRPr lang="ru-RU"/>
        </a:p>
      </dgm:t>
    </dgm:pt>
    <dgm:pt modelId="{6D71A756-3E45-487A-98AF-82A7956B9837}" type="sibTrans" cxnId="{62531DF5-B2F5-438A-9D3B-1DD5332D137E}">
      <dgm:prSet/>
      <dgm:spPr/>
      <dgm:t>
        <a:bodyPr/>
        <a:lstStyle/>
        <a:p>
          <a:endParaRPr lang="ru-RU"/>
        </a:p>
      </dgm:t>
    </dgm:pt>
    <dgm:pt modelId="{26B7AC9E-4674-4189-AA2F-ADF57DE26D86}">
      <dgm:prSet phldrT="[Текст]" custT="1"/>
      <dgm:spPr/>
      <dgm:t>
        <a:bodyPr/>
        <a:lstStyle/>
        <a:p>
          <a:r>
            <a:rPr lang="ru-RU" sz="1800" dirty="0" smtClean="0"/>
            <a:t>Шедевры живописи</a:t>
          </a:r>
          <a:endParaRPr lang="ru-RU" sz="1800" dirty="0"/>
        </a:p>
      </dgm:t>
    </dgm:pt>
    <dgm:pt modelId="{383F8373-94EC-4363-B40C-E34F1ECE2DA3}" type="parTrans" cxnId="{C200EB55-F2FB-4D4C-8249-A7078CA45C44}">
      <dgm:prSet/>
      <dgm:spPr/>
      <dgm:t>
        <a:bodyPr/>
        <a:lstStyle/>
        <a:p>
          <a:endParaRPr lang="ru-RU"/>
        </a:p>
      </dgm:t>
    </dgm:pt>
    <dgm:pt modelId="{918040F9-204A-495D-8806-7DE3E7BBA93D}" type="sibTrans" cxnId="{C200EB55-F2FB-4D4C-8249-A7078CA45C44}">
      <dgm:prSet/>
      <dgm:spPr/>
      <dgm:t>
        <a:bodyPr/>
        <a:lstStyle/>
        <a:p>
          <a:endParaRPr lang="ru-RU"/>
        </a:p>
      </dgm:t>
    </dgm:pt>
    <dgm:pt modelId="{5C061E3C-6829-43BD-8A65-3ADB090D9D69}">
      <dgm:prSet phldrT="[Текст]" custT="1"/>
      <dgm:spPr/>
      <dgm:t>
        <a:bodyPr/>
        <a:lstStyle/>
        <a:p>
          <a:r>
            <a:rPr lang="ru-RU" sz="1800" dirty="0" smtClean="0"/>
            <a:t>Средства выразительности (глина, гуашь, пастель, тушь и пр.)</a:t>
          </a:r>
          <a:endParaRPr lang="ru-RU" sz="1800" dirty="0"/>
        </a:p>
      </dgm:t>
    </dgm:pt>
    <dgm:pt modelId="{910E58F7-83F3-4107-B7E4-2B84AA2A04CD}" type="parTrans" cxnId="{17CA5DBE-3E6E-4F29-ACED-FD378FA1DF1B}">
      <dgm:prSet/>
      <dgm:spPr/>
      <dgm:t>
        <a:bodyPr/>
        <a:lstStyle/>
        <a:p>
          <a:endParaRPr lang="ru-RU"/>
        </a:p>
      </dgm:t>
    </dgm:pt>
    <dgm:pt modelId="{7DBD8F20-8EC8-4921-AC34-CEE6107096EC}" type="sibTrans" cxnId="{17CA5DBE-3E6E-4F29-ACED-FD378FA1DF1B}">
      <dgm:prSet/>
      <dgm:spPr/>
      <dgm:t>
        <a:bodyPr/>
        <a:lstStyle/>
        <a:p>
          <a:endParaRPr lang="ru-RU"/>
        </a:p>
      </dgm:t>
    </dgm:pt>
    <dgm:pt modelId="{AC3BA20E-D745-4BD5-99B5-E4F132245F04}">
      <dgm:prSet phldrT="[Текст]" custT="1"/>
      <dgm:spPr/>
      <dgm:t>
        <a:bodyPr/>
        <a:lstStyle/>
        <a:p>
          <a:endParaRPr lang="ru-RU" sz="1400" dirty="0"/>
        </a:p>
      </dgm:t>
    </dgm:pt>
    <dgm:pt modelId="{41696B68-7AF6-4F09-BCE6-88EDDAA48CF1}" type="parTrans" cxnId="{FD0BF944-9196-4B16-B0FF-DDF9CE80E870}">
      <dgm:prSet/>
      <dgm:spPr/>
      <dgm:t>
        <a:bodyPr/>
        <a:lstStyle/>
        <a:p>
          <a:endParaRPr lang="ru-RU"/>
        </a:p>
      </dgm:t>
    </dgm:pt>
    <dgm:pt modelId="{D6B8B4AE-9DAA-43E3-ABB5-2BD8B2EFA8FF}" type="sibTrans" cxnId="{FD0BF944-9196-4B16-B0FF-DDF9CE80E870}">
      <dgm:prSet/>
      <dgm:spPr/>
      <dgm:t>
        <a:bodyPr/>
        <a:lstStyle/>
        <a:p>
          <a:endParaRPr lang="ru-RU"/>
        </a:p>
      </dgm:t>
    </dgm:pt>
    <dgm:pt modelId="{F3771806-E6F4-4B17-BCB9-B60F8E85AE39}">
      <dgm:prSet phldrT="[Текст]" custT="1"/>
      <dgm:spPr/>
      <dgm:t>
        <a:bodyPr/>
        <a:lstStyle/>
        <a:p>
          <a:endParaRPr lang="ru-RU" sz="1400" dirty="0"/>
        </a:p>
      </dgm:t>
    </dgm:pt>
    <dgm:pt modelId="{0BB73E53-5C62-4DBD-898B-0B8F4E99F124}" type="sibTrans" cxnId="{C51519C2-05FC-451B-8576-12294364427E}">
      <dgm:prSet/>
      <dgm:spPr/>
      <dgm:t>
        <a:bodyPr/>
        <a:lstStyle/>
        <a:p>
          <a:endParaRPr lang="ru-RU"/>
        </a:p>
      </dgm:t>
    </dgm:pt>
    <dgm:pt modelId="{FAA37313-2B5B-4F0C-BDC2-A625D9982CF5}" type="parTrans" cxnId="{C51519C2-05FC-451B-8576-12294364427E}">
      <dgm:prSet/>
      <dgm:spPr/>
      <dgm:t>
        <a:bodyPr/>
        <a:lstStyle/>
        <a:p>
          <a:endParaRPr lang="ru-RU"/>
        </a:p>
      </dgm:t>
    </dgm:pt>
    <dgm:pt modelId="{1F037EBD-8450-434B-AD8F-53695E34538C}">
      <dgm:prSet phldrT="[Текст]" custT="1"/>
      <dgm:spPr/>
      <dgm:t>
        <a:bodyPr/>
        <a:lstStyle/>
        <a:p>
          <a:endParaRPr lang="ru-RU" sz="1400" dirty="0"/>
        </a:p>
      </dgm:t>
    </dgm:pt>
    <dgm:pt modelId="{95D50414-AAFC-4C9F-8F51-47E85F7F4C38}" type="sibTrans" cxnId="{89811FF3-B0F4-4E8F-A8F4-DA6E1E719616}">
      <dgm:prSet/>
      <dgm:spPr/>
      <dgm:t>
        <a:bodyPr/>
        <a:lstStyle/>
        <a:p>
          <a:endParaRPr lang="ru-RU"/>
        </a:p>
      </dgm:t>
    </dgm:pt>
    <dgm:pt modelId="{E3347CD1-8F8D-4E89-AA1D-B0CB658074B3}" type="parTrans" cxnId="{89811FF3-B0F4-4E8F-A8F4-DA6E1E719616}">
      <dgm:prSet/>
      <dgm:spPr/>
      <dgm:t>
        <a:bodyPr/>
        <a:lstStyle/>
        <a:p>
          <a:endParaRPr lang="ru-RU"/>
        </a:p>
      </dgm:t>
    </dgm:pt>
    <dgm:pt modelId="{2D4F3D8D-DB5C-4EB7-B7AA-832BCDB38EED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Виды искусств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86BD61F1-4427-411A-9AC4-5D1A780C7415}" type="sibTrans" cxnId="{41431524-84AE-4FA4-94C1-5F9944BC3269}">
      <dgm:prSet/>
      <dgm:spPr/>
      <dgm:t>
        <a:bodyPr/>
        <a:lstStyle/>
        <a:p>
          <a:endParaRPr lang="ru-RU"/>
        </a:p>
      </dgm:t>
    </dgm:pt>
    <dgm:pt modelId="{DF279FFD-0D9B-47A3-8194-61B93EA3ACB1}" type="parTrans" cxnId="{41431524-84AE-4FA4-94C1-5F9944BC3269}">
      <dgm:prSet/>
      <dgm:spPr/>
      <dgm:t>
        <a:bodyPr/>
        <a:lstStyle/>
        <a:p>
          <a:endParaRPr lang="ru-RU"/>
        </a:p>
      </dgm:t>
    </dgm:pt>
    <dgm:pt modelId="{ED94D67E-FAFC-4BEA-81E1-59451C5B5356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Музеи мира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FC144449-0863-4A6E-A0F3-7BD9D5138382}" type="sibTrans" cxnId="{FB6917DF-B005-4B16-B7CD-E52C997B2C84}">
      <dgm:prSet/>
      <dgm:spPr/>
      <dgm:t>
        <a:bodyPr/>
        <a:lstStyle/>
        <a:p>
          <a:endParaRPr lang="ru-RU"/>
        </a:p>
      </dgm:t>
    </dgm:pt>
    <dgm:pt modelId="{6ECFE794-FA52-4CBB-982E-CCE6097B0B90}" type="parTrans" cxnId="{FB6917DF-B005-4B16-B7CD-E52C997B2C84}">
      <dgm:prSet/>
      <dgm:spPr/>
      <dgm:t>
        <a:bodyPr/>
        <a:lstStyle/>
        <a:p>
          <a:endParaRPr lang="ru-RU"/>
        </a:p>
      </dgm:t>
    </dgm:pt>
    <dgm:pt modelId="{D71DC522-8D7E-4466-9C68-EBEC6BAA5814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Жизнь знаменитых людей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ED578321-ABF2-41EB-9F03-C202184AD5B6}" type="sibTrans" cxnId="{91F38F36-CFDB-4158-B0CB-BB02C8F742B8}">
      <dgm:prSet/>
      <dgm:spPr/>
      <dgm:t>
        <a:bodyPr/>
        <a:lstStyle/>
        <a:p>
          <a:endParaRPr lang="ru-RU"/>
        </a:p>
      </dgm:t>
    </dgm:pt>
    <dgm:pt modelId="{2017CEA5-D8AC-41E3-9C12-BA2A31589503}" type="parTrans" cxnId="{91F38F36-CFDB-4158-B0CB-BB02C8F742B8}">
      <dgm:prSet/>
      <dgm:spPr/>
      <dgm:t>
        <a:bodyPr/>
        <a:lstStyle/>
        <a:p>
          <a:endParaRPr lang="ru-RU"/>
        </a:p>
      </dgm:t>
    </dgm:pt>
    <dgm:pt modelId="{85F358AF-DDD3-4224-B8FB-22803877FC07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Путешествия в миры (мир стекла, камня и пр.)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60C910DB-C2D1-4C57-9E5F-343C7F29DD24}" type="sibTrans" cxnId="{94B8F59D-387F-4FEC-A768-2017C691942E}">
      <dgm:prSet/>
      <dgm:spPr/>
      <dgm:t>
        <a:bodyPr/>
        <a:lstStyle/>
        <a:p>
          <a:endParaRPr lang="ru-RU"/>
        </a:p>
      </dgm:t>
    </dgm:pt>
    <dgm:pt modelId="{1EFE6759-95A4-4430-B897-35856F2A57B9}" type="parTrans" cxnId="{94B8F59D-387F-4FEC-A768-2017C691942E}">
      <dgm:prSet/>
      <dgm:spPr/>
      <dgm:t>
        <a:bodyPr/>
        <a:lstStyle/>
        <a:p>
          <a:endParaRPr lang="ru-RU"/>
        </a:p>
      </dgm:t>
    </dgm:pt>
    <dgm:pt modelId="{B449216E-EA2C-4BE9-B786-9AFEDF369F74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Страны мира и народы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162D39F1-D6AC-409A-8CBB-6A1D4D18A46F}" type="sibTrans" cxnId="{EAA0DED6-396D-487B-9C5B-444A84695C42}">
      <dgm:prSet/>
      <dgm:spPr/>
      <dgm:t>
        <a:bodyPr/>
        <a:lstStyle/>
        <a:p>
          <a:endParaRPr lang="ru-RU"/>
        </a:p>
      </dgm:t>
    </dgm:pt>
    <dgm:pt modelId="{4ED9CC93-A88F-48E1-800C-54884BAF25D9}" type="parTrans" cxnId="{EAA0DED6-396D-487B-9C5B-444A84695C42}">
      <dgm:prSet/>
      <dgm:spPr/>
      <dgm:t>
        <a:bodyPr/>
        <a:lstStyle/>
        <a:p>
          <a:endParaRPr lang="ru-RU"/>
        </a:p>
      </dgm:t>
    </dgm:pt>
    <dgm:pt modelId="{B3DB344E-BB46-40CE-B8C9-CEAD878642D4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Российская символика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F1F42919-78DD-4670-95E4-DA66C69F1911}" type="sibTrans" cxnId="{9D3346D2-DCB9-4382-8089-DCC2BA162A7B}">
      <dgm:prSet/>
      <dgm:spPr/>
      <dgm:t>
        <a:bodyPr/>
        <a:lstStyle/>
        <a:p>
          <a:endParaRPr lang="ru-RU"/>
        </a:p>
      </dgm:t>
    </dgm:pt>
    <dgm:pt modelId="{315381F5-B0D0-4B49-BDE4-3F79D262C0B1}" type="parTrans" cxnId="{9D3346D2-DCB9-4382-8089-DCC2BA162A7B}">
      <dgm:prSet/>
      <dgm:spPr/>
      <dgm:t>
        <a:bodyPr/>
        <a:lstStyle/>
        <a:p>
          <a:endParaRPr lang="ru-RU"/>
        </a:p>
      </dgm:t>
    </dgm:pt>
    <dgm:pt modelId="{FE2E353F-DBE8-4C89-9883-D8DC894A8F8F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История России и донского края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59AA3594-4092-46AD-9E03-C15CD4A75000}" type="sibTrans" cxnId="{03A92B30-167E-4F9C-A085-2F8776B8863D}">
      <dgm:prSet/>
      <dgm:spPr/>
      <dgm:t>
        <a:bodyPr/>
        <a:lstStyle/>
        <a:p>
          <a:endParaRPr lang="ru-RU"/>
        </a:p>
      </dgm:t>
    </dgm:pt>
    <dgm:pt modelId="{B7DC68EE-D22A-4893-9FA1-6198E0181E25}" type="parTrans" cxnId="{03A92B30-167E-4F9C-A085-2F8776B8863D}">
      <dgm:prSet/>
      <dgm:spPr/>
      <dgm:t>
        <a:bodyPr/>
        <a:lstStyle/>
        <a:p>
          <a:endParaRPr lang="ru-RU"/>
        </a:p>
      </dgm:t>
    </dgm:pt>
    <dgm:pt modelId="{E0172334-4E77-4097-8A58-630A37BF54F1}">
      <dgm:prSet phldrT="[Текст]" custT="1"/>
      <dgm:spPr/>
      <dgm:t>
        <a:bodyPr/>
        <a:lstStyle/>
        <a:p>
          <a:r>
            <a:rPr lang="ru-RU" sz="1600" dirty="0" smtClean="0"/>
            <a:t>Передвижные выставки краеведческого музея</a:t>
          </a:r>
          <a:endParaRPr lang="ru-RU" sz="1600" dirty="0"/>
        </a:p>
      </dgm:t>
    </dgm:pt>
    <dgm:pt modelId="{2A6ECE6A-82F1-4481-8DA8-5315BC627EE5}" type="sibTrans" cxnId="{0648146D-B5C3-44BD-B392-C150D491A84A}">
      <dgm:prSet/>
      <dgm:spPr/>
      <dgm:t>
        <a:bodyPr/>
        <a:lstStyle/>
        <a:p>
          <a:endParaRPr lang="ru-RU"/>
        </a:p>
      </dgm:t>
    </dgm:pt>
    <dgm:pt modelId="{35122DF8-C20B-4932-94C8-C981C499BD68}" type="parTrans" cxnId="{0648146D-B5C3-44BD-B392-C150D491A84A}">
      <dgm:prSet/>
      <dgm:spPr/>
      <dgm:t>
        <a:bodyPr/>
        <a:lstStyle/>
        <a:p>
          <a:endParaRPr lang="ru-RU"/>
        </a:p>
      </dgm:t>
    </dgm:pt>
    <dgm:pt modelId="{7ED59A3A-5B7D-4E72-BDC5-6307D8A8A457}">
      <dgm:prSet phldrT="[Текст]" custT="1"/>
      <dgm:spPr/>
      <dgm:t>
        <a:bodyPr/>
        <a:lstStyle/>
        <a:p>
          <a:r>
            <a:rPr lang="ru-RU" sz="1600" dirty="0" smtClean="0"/>
            <a:t>Мини – планетарий</a:t>
          </a:r>
          <a:endParaRPr lang="ru-RU" sz="1600" dirty="0"/>
        </a:p>
      </dgm:t>
    </dgm:pt>
    <dgm:pt modelId="{8C565387-913F-4FFA-B0F1-DD2D94494047}" type="sibTrans" cxnId="{165C2BE2-DCB2-4422-AE03-B248DECD35F9}">
      <dgm:prSet/>
      <dgm:spPr/>
      <dgm:t>
        <a:bodyPr/>
        <a:lstStyle/>
        <a:p>
          <a:endParaRPr lang="ru-RU"/>
        </a:p>
      </dgm:t>
    </dgm:pt>
    <dgm:pt modelId="{49971468-8E88-436C-BD86-820AD0D9405C}" type="parTrans" cxnId="{165C2BE2-DCB2-4422-AE03-B248DECD35F9}">
      <dgm:prSet/>
      <dgm:spPr/>
      <dgm:t>
        <a:bodyPr/>
        <a:lstStyle/>
        <a:p>
          <a:endParaRPr lang="ru-RU"/>
        </a:p>
      </dgm:t>
    </dgm:pt>
    <dgm:pt modelId="{036C4122-9DD3-4EF3-A738-1DC2A824E529}">
      <dgm:prSet phldrT="[Текст]" custT="1"/>
      <dgm:spPr/>
      <dgm:t>
        <a:bodyPr/>
        <a:lstStyle/>
        <a:p>
          <a:r>
            <a:rPr lang="ru-RU" sz="1600" dirty="0" smtClean="0"/>
            <a:t>Экологическая лаборатория</a:t>
          </a:r>
          <a:endParaRPr lang="ru-RU" sz="1600" dirty="0"/>
        </a:p>
      </dgm:t>
    </dgm:pt>
    <dgm:pt modelId="{E126C32B-2627-434F-A131-14362558A67C}" type="sibTrans" cxnId="{78C1C4DD-A6D5-45A6-BFF8-A35F321C4165}">
      <dgm:prSet/>
      <dgm:spPr/>
      <dgm:t>
        <a:bodyPr/>
        <a:lstStyle/>
        <a:p>
          <a:endParaRPr lang="ru-RU"/>
        </a:p>
      </dgm:t>
    </dgm:pt>
    <dgm:pt modelId="{9CC6C2E1-FC4B-4405-8A77-B744C57F12DA}" type="parTrans" cxnId="{78C1C4DD-A6D5-45A6-BFF8-A35F321C4165}">
      <dgm:prSet/>
      <dgm:spPr/>
      <dgm:t>
        <a:bodyPr/>
        <a:lstStyle/>
        <a:p>
          <a:endParaRPr lang="ru-RU"/>
        </a:p>
      </dgm:t>
    </dgm:pt>
    <dgm:pt modelId="{CABB61A9-B993-40EC-9E2F-D1C784C41CBE}" type="pres">
      <dgm:prSet presAssocID="{C4847B19-2F69-436A-935C-62080799CACF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5AC1BA7-F365-400D-8DA2-D2714F36AC93}" type="pres">
      <dgm:prSet presAssocID="{C4847B19-2F69-436A-935C-62080799CACF}" presName="children" presStyleCnt="0"/>
      <dgm:spPr/>
    </dgm:pt>
    <dgm:pt modelId="{BD69515E-322B-4FFF-9C13-5A566B6D4395}" type="pres">
      <dgm:prSet presAssocID="{C4847B19-2F69-436A-935C-62080799CACF}" presName="child1group" presStyleCnt="0"/>
      <dgm:spPr/>
    </dgm:pt>
    <dgm:pt modelId="{EABE45C4-7085-4ADE-AA46-99DEE3156824}" type="pres">
      <dgm:prSet presAssocID="{C4847B19-2F69-436A-935C-62080799CACF}" presName="child1" presStyleLbl="bgAcc1" presStyleIdx="0" presStyleCnt="4" custScaleY="137378" custLinFactNeighborX="-9718" custLinFactNeighborY="20271"/>
      <dgm:spPr/>
      <dgm:t>
        <a:bodyPr/>
        <a:lstStyle/>
        <a:p>
          <a:endParaRPr lang="ru-RU"/>
        </a:p>
      </dgm:t>
    </dgm:pt>
    <dgm:pt modelId="{6CF60F5F-4EF4-462F-8C33-5AF18D1C14FC}" type="pres">
      <dgm:prSet presAssocID="{C4847B19-2F69-436A-935C-62080799CACF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B29166-C35C-478A-A5AA-40C78DB96287}" type="pres">
      <dgm:prSet presAssocID="{C4847B19-2F69-436A-935C-62080799CACF}" presName="child2group" presStyleCnt="0"/>
      <dgm:spPr/>
    </dgm:pt>
    <dgm:pt modelId="{CEEE0B2C-E94D-49F7-B727-B34A9947DA6F}" type="pres">
      <dgm:prSet presAssocID="{C4847B19-2F69-436A-935C-62080799CACF}" presName="child2" presStyleLbl="bgAcc1" presStyleIdx="1" presStyleCnt="4" custScaleY="134256" custLinFactNeighborX="8628" custLinFactNeighborY="18710"/>
      <dgm:spPr/>
      <dgm:t>
        <a:bodyPr/>
        <a:lstStyle/>
        <a:p>
          <a:endParaRPr lang="ru-RU"/>
        </a:p>
      </dgm:t>
    </dgm:pt>
    <dgm:pt modelId="{443998C4-FB56-439A-B42E-CA1796A248EA}" type="pres">
      <dgm:prSet presAssocID="{C4847B19-2F69-436A-935C-62080799CACF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53E6E0-9306-4F59-8C9E-C384CBDA11C1}" type="pres">
      <dgm:prSet presAssocID="{C4847B19-2F69-436A-935C-62080799CACF}" presName="child3group" presStyleCnt="0"/>
      <dgm:spPr/>
    </dgm:pt>
    <dgm:pt modelId="{E1D8F273-1B64-4754-AF4F-40265D8396C0}" type="pres">
      <dgm:prSet presAssocID="{C4847B19-2F69-436A-935C-62080799CACF}" presName="child3" presStyleLbl="bgAcc1" presStyleIdx="2" presStyleCnt="4" custScaleY="144984" custLinFactNeighborX="12002" custLinFactNeighborY="-14633"/>
      <dgm:spPr/>
      <dgm:t>
        <a:bodyPr/>
        <a:lstStyle/>
        <a:p>
          <a:endParaRPr lang="ru-RU"/>
        </a:p>
      </dgm:t>
    </dgm:pt>
    <dgm:pt modelId="{B5A13D3B-E6B7-41A9-A117-30519BE54A04}" type="pres">
      <dgm:prSet presAssocID="{C4847B19-2F69-436A-935C-62080799CACF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0F79FD-4996-4174-B4C0-289C5E98525B}" type="pres">
      <dgm:prSet presAssocID="{C4847B19-2F69-436A-935C-62080799CACF}" presName="child4group" presStyleCnt="0"/>
      <dgm:spPr/>
    </dgm:pt>
    <dgm:pt modelId="{A45899C5-022B-4C20-9214-D59133F09708}" type="pres">
      <dgm:prSet presAssocID="{C4847B19-2F69-436A-935C-62080799CACF}" presName="child4" presStyleLbl="bgAcc1" presStyleIdx="3" presStyleCnt="4" custScaleY="150037" custLinFactNeighborX="-12016" custLinFactNeighborY="-15653"/>
      <dgm:spPr/>
      <dgm:t>
        <a:bodyPr/>
        <a:lstStyle/>
        <a:p>
          <a:endParaRPr lang="ru-RU"/>
        </a:p>
      </dgm:t>
    </dgm:pt>
    <dgm:pt modelId="{9133A46C-CCDA-4335-8B06-E9BD84C51200}" type="pres">
      <dgm:prSet presAssocID="{C4847B19-2F69-436A-935C-62080799CACF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A7C5B2-F712-40AC-8161-929D6FE5A0B5}" type="pres">
      <dgm:prSet presAssocID="{C4847B19-2F69-436A-935C-62080799CACF}" presName="childPlaceholder" presStyleCnt="0"/>
      <dgm:spPr/>
    </dgm:pt>
    <dgm:pt modelId="{FCDD6D52-6649-4F52-A522-27B1865AFD0F}" type="pres">
      <dgm:prSet presAssocID="{C4847B19-2F69-436A-935C-62080799CACF}" presName="circle" presStyleCnt="0"/>
      <dgm:spPr/>
    </dgm:pt>
    <dgm:pt modelId="{A3E08B1A-ECF1-4ACA-A2CE-6E4E85D5ABD9}" type="pres">
      <dgm:prSet presAssocID="{C4847B19-2F69-436A-935C-62080799CACF}" presName="quadrant1" presStyleLbl="node1" presStyleIdx="0" presStyleCnt="4" custScaleX="63093" custScaleY="60343" custLinFactNeighborX="19246" custLinFactNeighborY="2474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76E82D-3DBB-4544-A72A-4984DD85D2C5}" type="pres">
      <dgm:prSet presAssocID="{C4847B19-2F69-436A-935C-62080799CACF}" presName="quadrant2" presStyleLbl="node1" presStyleIdx="1" presStyleCnt="4" custScaleX="63379" custScaleY="60345" custLinFactNeighborX="-19245" custLinFactNeighborY="2474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8CDB36-2E2C-4F13-B61F-DD623589650B}" type="pres">
      <dgm:prSet presAssocID="{C4847B19-2F69-436A-935C-62080799CACF}" presName="quadrant3" presStyleLbl="node1" presStyleIdx="2" presStyleCnt="4" custScaleX="63379" custScaleY="60629" custLinFactNeighborX="-19245" custLinFactNeighborY="-1649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96778B-E66B-4D0B-827B-E92D9900F561}" type="pres">
      <dgm:prSet presAssocID="{C4847B19-2F69-436A-935C-62080799CACF}" presName="quadrant4" presStyleLbl="node1" presStyleIdx="3" presStyleCnt="4" custScaleX="63092" custScaleY="60343" custLinFactNeighborX="19245" custLinFactNeighborY="-1663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395DC5-DEC0-4DA2-9D33-9F50B7BCD884}" type="pres">
      <dgm:prSet presAssocID="{C4847B19-2F69-436A-935C-62080799CACF}" presName="quadrantPlaceholder" presStyleCnt="0"/>
      <dgm:spPr/>
    </dgm:pt>
    <dgm:pt modelId="{BF35C36E-6527-470F-AC40-457464ADE24F}" type="pres">
      <dgm:prSet presAssocID="{C4847B19-2F69-436A-935C-62080799CACF}" presName="center1" presStyleLbl="fgShp" presStyleIdx="0" presStyleCnt="2"/>
      <dgm:spPr/>
    </dgm:pt>
    <dgm:pt modelId="{CB47B833-E2E1-49C7-AC65-CED59FE06F48}" type="pres">
      <dgm:prSet presAssocID="{C4847B19-2F69-436A-935C-62080799CACF}" presName="center2" presStyleLbl="fgShp" presStyleIdx="1" presStyleCnt="2"/>
      <dgm:spPr/>
    </dgm:pt>
  </dgm:ptLst>
  <dgm:cxnLst>
    <dgm:cxn modelId="{8B7D7145-4CD8-4A16-B869-F2950D7C9521}" type="presOf" srcId="{B449216E-EA2C-4BE9-B786-9AFEDF369F74}" destId="{CEEE0B2C-E94D-49F7-B727-B34A9947DA6F}" srcOrd="0" destOrd="2" presId="urn:microsoft.com/office/officeart/2005/8/layout/cycle4#1"/>
    <dgm:cxn modelId="{8ACC704F-262E-42ED-B775-7E225CE89A8D}" type="presOf" srcId="{3B77C3A9-FC4F-4EAE-BE7C-A54C57570FFF}" destId="{6CF60F5F-4EF4-462F-8C33-5AF18D1C14FC}" srcOrd="1" destOrd="2" presId="urn:microsoft.com/office/officeart/2005/8/layout/cycle4#1"/>
    <dgm:cxn modelId="{429AF908-28A3-4B87-811C-EA6DF65F99A6}" type="presOf" srcId="{33AD308A-84B0-4FC3-A7B8-CDE8CFDED3E4}" destId="{E1D8F273-1B64-4754-AF4F-40265D8396C0}" srcOrd="0" destOrd="0" presId="urn:microsoft.com/office/officeart/2005/8/layout/cycle4#1"/>
    <dgm:cxn modelId="{21EDD457-EC4F-4B44-AC77-2902B3C75F84}" type="presOf" srcId="{B3DB344E-BB46-40CE-B8C9-CEAD878642D4}" destId="{443998C4-FB56-439A-B42E-CA1796A248EA}" srcOrd="1" destOrd="1" presId="urn:microsoft.com/office/officeart/2005/8/layout/cycle4#1"/>
    <dgm:cxn modelId="{F21A48A1-79B9-4CF6-90C4-E8DC8E25EB34}" srcId="{C4847B19-2F69-436A-935C-62080799CACF}" destId="{B1721C7D-DC5E-4E2D-A51E-CF59699AE2C9}" srcOrd="0" destOrd="0" parTransId="{442B66F6-9A3E-4E2D-9331-0B0F80650564}" sibTransId="{417E76D8-D5CD-47D5-BAA7-A6AF52D09449}"/>
    <dgm:cxn modelId="{B7A86219-DBDA-4832-9DDF-EE529E9E43B3}" srcId="{C4847B19-2F69-436A-935C-62080799CACF}" destId="{51076CDA-D891-45D5-B549-B3694BF34AC9}" srcOrd="2" destOrd="0" parTransId="{1C469644-6CA9-425C-B8EF-211042C87E38}" sibTransId="{FFC43D3F-001E-4D66-8386-30E297F8E0DB}"/>
    <dgm:cxn modelId="{9D3346D2-DCB9-4382-8089-DCC2BA162A7B}" srcId="{72246EA3-9D0B-4130-8918-2D2A0FF401F4}" destId="{B3DB344E-BB46-40CE-B8C9-CEAD878642D4}" srcOrd="1" destOrd="0" parTransId="{315381F5-B0D0-4B49-BDE4-3F79D262C0B1}" sibTransId="{F1F42919-78DD-4670-95E4-DA66C69F1911}"/>
    <dgm:cxn modelId="{2BC626BE-5930-4848-8098-1BE08D4FD5C0}" type="presOf" srcId="{85F358AF-DDD3-4224-B8FB-22803877FC07}" destId="{443998C4-FB56-439A-B42E-CA1796A248EA}" srcOrd="1" destOrd="3" presId="urn:microsoft.com/office/officeart/2005/8/layout/cycle4#1"/>
    <dgm:cxn modelId="{0DD5521E-B7A8-4BF7-9335-3DED6CA71DC3}" type="presOf" srcId="{48A9EEA7-521E-4330-AA01-6ACDDED9DFA2}" destId="{A45899C5-022B-4C20-9214-D59133F09708}" srcOrd="0" destOrd="0" presId="urn:microsoft.com/office/officeart/2005/8/layout/cycle4#1"/>
    <dgm:cxn modelId="{41431524-84AE-4FA4-94C1-5F9944BC3269}" srcId="{72246EA3-9D0B-4130-8918-2D2A0FF401F4}" destId="{2D4F3D8D-DB5C-4EB7-B7AA-832BCDB38EED}" srcOrd="6" destOrd="0" parTransId="{DF279FFD-0D9B-47A3-8194-61B93EA3ACB1}" sibTransId="{86BD61F1-4427-411A-9AC4-5D1A780C7415}"/>
    <dgm:cxn modelId="{837B5A70-4656-4F72-9941-F51E33EB77B0}" type="presOf" srcId="{0CB8F362-BD16-48A5-BE67-9D55B0BE4737}" destId="{6CF60F5F-4EF4-462F-8C33-5AF18D1C14FC}" srcOrd="1" destOrd="3" presId="urn:microsoft.com/office/officeart/2005/8/layout/cycle4#1"/>
    <dgm:cxn modelId="{4D08E1E1-94A9-4030-9CD4-CED99891BA8E}" srcId="{51076CDA-D891-45D5-B549-B3694BF34AC9}" destId="{33AD308A-84B0-4FC3-A7B8-CDE8CFDED3E4}" srcOrd="0" destOrd="0" parTransId="{10A349D1-E20A-4EEC-BD4B-BDC5EAB00407}" sibTransId="{300D5E3B-CAFA-4415-8CC9-5B9B9DC5F05D}"/>
    <dgm:cxn modelId="{E03CD150-00A6-4C4F-B9CB-45E7184E112D}" type="presOf" srcId="{2396F5E6-DCEB-498F-9F07-31B1F584984A}" destId="{9133A46C-CCDA-4335-8B06-E9BD84C51200}" srcOrd="1" destOrd="4" presId="urn:microsoft.com/office/officeart/2005/8/layout/cycle4#1"/>
    <dgm:cxn modelId="{62531DF5-B2F5-438A-9D3B-1DD5332D137E}" srcId="{BA252C8D-EB50-419A-AAF3-717CF810F058}" destId="{2396F5E6-DCEB-498F-9F07-31B1F584984A}" srcOrd="4" destOrd="0" parTransId="{13F73EA3-B82F-4783-9F3D-218BD1265863}" sibTransId="{6D71A756-3E45-487A-98AF-82A7956B9837}"/>
    <dgm:cxn modelId="{89F65A7B-1BB9-4AFC-8E28-4A4E8E580F6F}" type="presOf" srcId="{48A9EEA7-521E-4330-AA01-6ACDDED9DFA2}" destId="{9133A46C-CCDA-4335-8B06-E9BD84C51200}" srcOrd="1" destOrd="0" presId="urn:microsoft.com/office/officeart/2005/8/layout/cycle4#1"/>
    <dgm:cxn modelId="{A826351D-ABF0-465B-98EE-7BDA71A585FE}" type="presOf" srcId="{AC3BA20E-D745-4BD5-99B5-E4F132245F04}" destId="{B5A13D3B-E6B7-41A9-A117-30519BE54A04}" srcOrd="1" destOrd="3" presId="urn:microsoft.com/office/officeart/2005/8/layout/cycle4#1"/>
    <dgm:cxn modelId="{78C1C4DD-A6D5-45A6-BFF8-A35F321C4165}" srcId="{BA252C8D-EB50-419A-AAF3-717CF810F058}" destId="{036C4122-9DD3-4EF3-A738-1DC2A824E529}" srcOrd="1" destOrd="0" parTransId="{9CC6C2E1-FC4B-4405-8A77-B744C57F12DA}" sibTransId="{E126C32B-2627-434F-A131-14362558A67C}"/>
    <dgm:cxn modelId="{C8BBFC36-F2A6-40A2-9AFC-5805800BC745}" srcId="{B1721C7D-DC5E-4E2D-A51E-CF59699AE2C9}" destId="{BA155640-C58E-4D33-8667-E1DE8A583C4C}" srcOrd="5" destOrd="0" parTransId="{785B5EB1-80CE-4085-B8B9-48D935E30279}" sibTransId="{6BC1E76B-57BC-4FF4-BD12-A110A66972A8}"/>
    <dgm:cxn modelId="{165C2BE2-DCB2-4422-AE03-B248DECD35F9}" srcId="{BA252C8D-EB50-419A-AAF3-717CF810F058}" destId="{7ED59A3A-5B7D-4E72-BDC5-6307D8A8A457}" srcOrd="2" destOrd="0" parTransId="{49971468-8E88-436C-BD86-820AD0D9405C}" sibTransId="{8C565387-913F-4FFA-B0F1-DD2D94494047}"/>
    <dgm:cxn modelId="{26797A8C-E4D1-4D30-9AE7-0D6DD4D2A778}" type="presOf" srcId="{235E3AD8-8E97-4C0D-BDEC-747724BCA28C}" destId="{6CF60F5F-4EF4-462F-8C33-5AF18D1C14FC}" srcOrd="1" destOrd="1" presId="urn:microsoft.com/office/officeart/2005/8/layout/cycle4#1"/>
    <dgm:cxn modelId="{FA01244B-FC5B-4665-872D-20ECDCFCE0E8}" type="presOf" srcId="{C4847B19-2F69-436A-935C-62080799CACF}" destId="{CABB61A9-B993-40EC-9E2F-D1C784C41CBE}" srcOrd="0" destOrd="0" presId="urn:microsoft.com/office/officeart/2005/8/layout/cycle4#1"/>
    <dgm:cxn modelId="{D9C0A226-B44D-4F67-83AE-203BBC84C900}" type="presOf" srcId="{D71DC522-8D7E-4466-9C68-EBEC6BAA5814}" destId="{443998C4-FB56-439A-B42E-CA1796A248EA}" srcOrd="1" destOrd="4" presId="urn:microsoft.com/office/officeart/2005/8/layout/cycle4#1"/>
    <dgm:cxn modelId="{699B95EC-A72E-4DF0-8D89-A383140D0162}" type="presOf" srcId="{72246EA3-9D0B-4130-8918-2D2A0FF401F4}" destId="{5976E82D-3DBB-4544-A72A-4984DD85D2C5}" srcOrd="0" destOrd="0" presId="urn:microsoft.com/office/officeart/2005/8/layout/cycle4#1"/>
    <dgm:cxn modelId="{C8FB4289-F6F0-48B0-ACBE-82DB2462706B}" type="presOf" srcId="{F3771806-E6F4-4B17-BCB9-B60F8E85AE39}" destId="{443998C4-FB56-439A-B42E-CA1796A248EA}" srcOrd="1" destOrd="8" presId="urn:microsoft.com/office/officeart/2005/8/layout/cycle4#1"/>
    <dgm:cxn modelId="{E3C1A2D1-57CA-421F-B57D-04707BD2C75D}" type="presOf" srcId="{036C4122-9DD3-4EF3-A738-1DC2A824E529}" destId="{9133A46C-CCDA-4335-8B06-E9BD84C51200}" srcOrd="1" destOrd="1" presId="urn:microsoft.com/office/officeart/2005/8/layout/cycle4#1"/>
    <dgm:cxn modelId="{3CB97FA5-6357-4698-8B71-7F287C9928D3}" type="presOf" srcId="{890679BB-EC60-42E1-A701-F627A8CA8414}" destId="{6CF60F5F-4EF4-462F-8C33-5AF18D1C14FC}" srcOrd="1" destOrd="0" presId="urn:microsoft.com/office/officeart/2005/8/layout/cycle4#1"/>
    <dgm:cxn modelId="{3A65284A-F3D6-4F47-9FFB-6BFF49B91F7D}" type="presOf" srcId="{2D4F3D8D-DB5C-4EB7-B7AA-832BCDB38EED}" destId="{CEEE0B2C-E94D-49F7-B727-B34A9947DA6F}" srcOrd="0" destOrd="6" presId="urn:microsoft.com/office/officeart/2005/8/layout/cycle4#1"/>
    <dgm:cxn modelId="{C93577C7-148F-4ED7-B944-C8639DA74FA9}" srcId="{B1721C7D-DC5E-4E2D-A51E-CF59699AE2C9}" destId="{3B77C3A9-FC4F-4EAE-BE7C-A54C57570FFF}" srcOrd="2" destOrd="0" parTransId="{EDB81015-892D-4332-BA3C-0BBCC64EA824}" sibTransId="{E1B3D4C9-5685-4392-A7E5-53C8DFC668AE}"/>
    <dgm:cxn modelId="{0F68DA4A-881D-4EE9-8428-179F1DC95BE0}" type="presOf" srcId="{2396F5E6-DCEB-498F-9F07-31B1F584984A}" destId="{A45899C5-022B-4C20-9214-D59133F09708}" srcOrd="0" destOrd="4" presId="urn:microsoft.com/office/officeart/2005/8/layout/cycle4#1"/>
    <dgm:cxn modelId="{0301D925-E38D-4C5E-A2B8-65867154D755}" type="presOf" srcId="{0CB8F362-BD16-48A5-BE67-9D55B0BE4737}" destId="{EABE45C4-7085-4ADE-AA46-99DEE3156824}" srcOrd="0" destOrd="3" presId="urn:microsoft.com/office/officeart/2005/8/layout/cycle4#1"/>
    <dgm:cxn modelId="{E8E517FB-F18C-465D-A319-CC7ECD83665A}" srcId="{B1721C7D-DC5E-4E2D-A51E-CF59699AE2C9}" destId="{083DF5AB-DC17-4B51-9B38-4723F6FFF55B}" srcOrd="4" destOrd="0" parTransId="{53F2D16C-D41C-4A78-B9FA-5E32EF556F8E}" sibTransId="{C751B74D-B027-4AB8-8058-4096F21B73B0}"/>
    <dgm:cxn modelId="{2398DC65-376F-46D0-9EC0-2582B740EC4F}" srcId="{BA252C8D-EB50-419A-AAF3-717CF810F058}" destId="{48A9EEA7-521E-4330-AA01-6ACDDED9DFA2}" srcOrd="0" destOrd="0" parTransId="{139D9C31-EF19-4781-B0CB-46C2BB2969F4}" sibTransId="{1107D1F7-FF6D-4EE7-A14E-FE673CE89519}"/>
    <dgm:cxn modelId="{EAA0DED6-396D-487B-9C5B-444A84695C42}" srcId="{72246EA3-9D0B-4130-8918-2D2A0FF401F4}" destId="{B449216E-EA2C-4BE9-B786-9AFEDF369F74}" srcOrd="2" destOrd="0" parTransId="{4ED9CC93-A88F-48E1-800C-54884BAF25D9}" sibTransId="{162D39F1-D6AC-409A-8CBB-6A1D4D18A46F}"/>
    <dgm:cxn modelId="{3F98A75B-7335-4EBE-9C71-8259728C2CD4}" type="presOf" srcId="{51076CDA-D891-45D5-B549-B3694BF34AC9}" destId="{288CDB36-2E2C-4F13-B61F-DD623589650B}" srcOrd="0" destOrd="0" presId="urn:microsoft.com/office/officeart/2005/8/layout/cycle4#1"/>
    <dgm:cxn modelId="{9C485C49-D6E3-4A01-8A4A-C36EE70D2D84}" type="presOf" srcId="{5C061E3C-6829-43BD-8A65-3ADB090D9D69}" destId="{B5A13D3B-E6B7-41A9-A117-30519BE54A04}" srcOrd="1" destOrd="2" presId="urn:microsoft.com/office/officeart/2005/8/layout/cycle4#1"/>
    <dgm:cxn modelId="{2AC61152-064C-4468-B138-D6865501A51A}" srcId="{B1721C7D-DC5E-4E2D-A51E-CF59699AE2C9}" destId="{235E3AD8-8E97-4C0D-BDEC-747724BCA28C}" srcOrd="1" destOrd="0" parTransId="{3759F463-F3A8-438A-8B09-1A4DF7C99C2F}" sibTransId="{9790AA1A-3AD5-40F4-837B-C0C59190D0E5}"/>
    <dgm:cxn modelId="{89811FF3-B0F4-4E8F-A8F4-DA6E1E719616}" srcId="{72246EA3-9D0B-4130-8918-2D2A0FF401F4}" destId="{1F037EBD-8450-434B-AD8F-53695E34538C}" srcOrd="7" destOrd="0" parTransId="{E3347CD1-8F8D-4E89-AA1D-B0CB658074B3}" sibTransId="{95D50414-AAFC-4C9F-8F51-47E85F7F4C38}"/>
    <dgm:cxn modelId="{B377BF0B-8257-4B63-9210-4DF785C6146B}" type="presOf" srcId="{26B7AC9E-4674-4189-AA2F-ADF57DE26D86}" destId="{B5A13D3B-E6B7-41A9-A117-30519BE54A04}" srcOrd="1" destOrd="1" presId="urn:microsoft.com/office/officeart/2005/8/layout/cycle4#1"/>
    <dgm:cxn modelId="{D406A156-0D4B-491C-8659-26546400097F}" type="presOf" srcId="{E0172334-4E77-4097-8A58-630A37BF54F1}" destId="{9133A46C-CCDA-4335-8B06-E9BD84C51200}" srcOrd="1" destOrd="3" presId="urn:microsoft.com/office/officeart/2005/8/layout/cycle4#1"/>
    <dgm:cxn modelId="{FD4E385C-4CBD-4ADC-ACFC-E4E135ACCFAC}" type="presOf" srcId="{ED94D67E-FAFC-4BEA-81E1-59451C5B5356}" destId="{CEEE0B2C-E94D-49F7-B727-B34A9947DA6F}" srcOrd="0" destOrd="5" presId="urn:microsoft.com/office/officeart/2005/8/layout/cycle4#1"/>
    <dgm:cxn modelId="{07A1D417-8666-478B-A369-5375D6A0CE89}" type="presOf" srcId="{2D4F3D8D-DB5C-4EB7-B7AA-832BCDB38EED}" destId="{443998C4-FB56-439A-B42E-CA1796A248EA}" srcOrd="1" destOrd="6" presId="urn:microsoft.com/office/officeart/2005/8/layout/cycle4#1"/>
    <dgm:cxn modelId="{28802248-1C68-4CD7-937A-D8561C2BA34F}" type="presOf" srcId="{890679BB-EC60-42E1-A701-F627A8CA8414}" destId="{EABE45C4-7085-4ADE-AA46-99DEE3156824}" srcOrd="0" destOrd="0" presId="urn:microsoft.com/office/officeart/2005/8/layout/cycle4#1"/>
    <dgm:cxn modelId="{6F9EEE4A-C51F-46F6-BFE2-BD9D369676C4}" type="presOf" srcId="{FE2E353F-DBE8-4C89-9883-D8DC894A8F8F}" destId="{443998C4-FB56-439A-B42E-CA1796A248EA}" srcOrd="1" destOrd="0" presId="urn:microsoft.com/office/officeart/2005/8/layout/cycle4#1"/>
    <dgm:cxn modelId="{6A68E8D4-D803-437D-B43E-6CA25BA606E3}" type="presOf" srcId="{E0172334-4E77-4097-8A58-630A37BF54F1}" destId="{A45899C5-022B-4C20-9214-D59133F09708}" srcOrd="0" destOrd="3" presId="urn:microsoft.com/office/officeart/2005/8/layout/cycle4#1"/>
    <dgm:cxn modelId="{EEC44DD5-84FD-4E31-88AD-7E1D4EBFDC35}" srcId="{B1721C7D-DC5E-4E2D-A51E-CF59699AE2C9}" destId="{0CB8F362-BD16-48A5-BE67-9D55B0BE4737}" srcOrd="3" destOrd="0" parTransId="{7FFC28E2-D2FF-4085-9B95-1F38D4440465}" sibTransId="{94E8EF34-78BF-4F16-867D-B415B890ED72}"/>
    <dgm:cxn modelId="{91999F2E-68D8-45E2-9783-9B846BC34BAF}" type="presOf" srcId="{BA155640-C58E-4D33-8667-E1DE8A583C4C}" destId="{6CF60F5F-4EF4-462F-8C33-5AF18D1C14FC}" srcOrd="1" destOrd="5" presId="urn:microsoft.com/office/officeart/2005/8/layout/cycle4#1"/>
    <dgm:cxn modelId="{47CC98D6-A34A-4EE9-A981-C01F6BEC340E}" type="presOf" srcId="{5C061E3C-6829-43BD-8A65-3ADB090D9D69}" destId="{E1D8F273-1B64-4754-AF4F-40265D8396C0}" srcOrd="0" destOrd="2" presId="urn:microsoft.com/office/officeart/2005/8/layout/cycle4#1"/>
    <dgm:cxn modelId="{694CA449-63D7-4F2B-B731-7C955B2320AE}" type="presOf" srcId="{1F037EBD-8450-434B-AD8F-53695E34538C}" destId="{CEEE0B2C-E94D-49F7-B727-B34A9947DA6F}" srcOrd="0" destOrd="7" presId="urn:microsoft.com/office/officeart/2005/8/layout/cycle4#1"/>
    <dgm:cxn modelId="{5BADA4FE-98F8-45D0-87EB-05ADD6EB09D7}" type="presOf" srcId="{BA252C8D-EB50-419A-AAF3-717CF810F058}" destId="{F496778B-E66B-4D0B-827B-E92D9900F561}" srcOrd="0" destOrd="0" presId="urn:microsoft.com/office/officeart/2005/8/layout/cycle4#1"/>
    <dgm:cxn modelId="{17CA5DBE-3E6E-4F29-ACED-FD378FA1DF1B}" srcId="{51076CDA-D891-45D5-B549-B3694BF34AC9}" destId="{5C061E3C-6829-43BD-8A65-3ADB090D9D69}" srcOrd="2" destOrd="0" parTransId="{910E58F7-83F3-4107-B7E4-2B84AA2A04CD}" sibTransId="{7DBD8F20-8EC8-4921-AC34-CEE6107096EC}"/>
    <dgm:cxn modelId="{FD0BF944-9196-4B16-B0FF-DDF9CE80E870}" srcId="{51076CDA-D891-45D5-B549-B3694BF34AC9}" destId="{AC3BA20E-D745-4BD5-99B5-E4F132245F04}" srcOrd="3" destOrd="0" parTransId="{41696B68-7AF6-4F09-BCE6-88EDDAA48CF1}" sibTransId="{D6B8B4AE-9DAA-43E3-ABB5-2BD8B2EFA8FF}"/>
    <dgm:cxn modelId="{E4B99254-0036-4C9C-8E6C-1B0EB50B7179}" type="presOf" srcId="{D71DC522-8D7E-4466-9C68-EBEC6BAA5814}" destId="{CEEE0B2C-E94D-49F7-B727-B34A9947DA6F}" srcOrd="0" destOrd="4" presId="urn:microsoft.com/office/officeart/2005/8/layout/cycle4#1"/>
    <dgm:cxn modelId="{03A92B30-167E-4F9C-A085-2F8776B8863D}" srcId="{72246EA3-9D0B-4130-8918-2D2A0FF401F4}" destId="{FE2E353F-DBE8-4C89-9883-D8DC894A8F8F}" srcOrd="0" destOrd="0" parTransId="{B7DC68EE-D22A-4893-9FA1-6198E0181E25}" sibTransId="{59AA3594-4092-46AD-9E03-C15CD4A75000}"/>
    <dgm:cxn modelId="{5C55F066-F7DF-4EBD-AF81-113125A5DA8C}" type="presOf" srcId="{26B7AC9E-4674-4189-AA2F-ADF57DE26D86}" destId="{E1D8F273-1B64-4754-AF4F-40265D8396C0}" srcOrd="0" destOrd="1" presId="urn:microsoft.com/office/officeart/2005/8/layout/cycle4#1"/>
    <dgm:cxn modelId="{91F38F36-CFDB-4158-B0CB-BB02C8F742B8}" srcId="{72246EA3-9D0B-4130-8918-2D2A0FF401F4}" destId="{D71DC522-8D7E-4466-9C68-EBEC6BAA5814}" srcOrd="4" destOrd="0" parTransId="{2017CEA5-D8AC-41E3-9C12-BA2A31589503}" sibTransId="{ED578321-ABF2-41EB-9F03-C202184AD5B6}"/>
    <dgm:cxn modelId="{94B8F59D-387F-4FEC-A768-2017C691942E}" srcId="{72246EA3-9D0B-4130-8918-2D2A0FF401F4}" destId="{85F358AF-DDD3-4224-B8FB-22803877FC07}" srcOrd="3" destOrd="0" parTransId="{1EFE6759-95A4-4430-B897-35856F2A57B9}" sibTransId="{60C910DB-C2D1-4C57-9E5F-343C7F29DD24}"/>
    <dgm:cxn modelId="{0E0C529B-66DF-49CB-BA17-7BC780707B02}" type="presOf" srcId="{B3DB344E-BB46-40CE-B8C9-CEAD878642D4}" destId="{CEEE0B2C-E94D-49F7-B727-B34A9947DA6F}" srcOrd="0" destOrd="1" presId="urn:microsoft.com/office/officeart/2005/8/layout/cycle4#1"/>
    <dgm:cxn modelId="{246C8D14-70AC-475F-841B-F06CD28E9233}" type="presOf" srcId="{235E3AD8-8E97-4C0D-BDEC-747724BCA28C}" destId="{EABE45C4-7085-4ADE-AA46-99DEE3156824}" srcOrd="0" destOrd="1" presId="urn:microsoft.com/office/officeart/2005/8/layout/cycle4#1"/>
    <dgm:cxn modelId="{14E781A7-933E-4C10-8223-8041EA5AFE8A}" srcId="{C4847B19-2F69-436A-935C-62080799CACF}" destId="{BA252C8D-EB50-419A-AAF3-717CF810F058}" srcOrd="3" destOrd="0" parTransId="{33E62C47-BC6E-4849-A1AC-D32CD6653082}" sibTransId="{AD6B1F8A-6F3C-42CF-8083-D72A1B919948}"/>
    <dgm:cxn modelId="{8EBC1932-609E-4D11-8FAE-705A411B73D2}" type="presOf" srcId="{B1721C7D-DC5E-4E2D-A51E-CF59699AE2C9}" destId="{A3E08B1A-ECF1-4ACA-A2CE-6E4E85D5ABD9}" srcOrd="0" destOrd="0" presId="urn:microsoft.com/office/officeart/2005/8/layout/cycle4#1"/>
    <dgm:cxn modelId="{E6A72038-3B0B-4D9B-BF83-AAB0525648CC}" srcId="{B1721C7D-DC5E-4E2D-A51E-CF59699AE2C9}" destId="{890679BB-EC60-42E1-A701-F627A8CA8414}" srcOrd="0" destOrd="0" parTransId="{ECD53333-2BA1-4318-B95C-9F80686282DA}" sibTransId="{7CB6C2DC-0414-4941-B675-F7DC8F7E6017}"/>
    <dgm:cxn modelId="{29839828-D091-4A9C-9378-9493C62737DD}" type="presOf" srcId="{F3771806-E6F4-4B17-BCB9-B60F8E85AE39}" destId="{CEEE0B2C-E94D-49F7-B727-B34A9947DA6F}" srcOrd="0" destOrd="8" presId="urn:microsoft.com/office/officeart/2005/8/layout/cycle4#1"/>
    <dgm:cxn modelId="{D82CECF7-C406-4FC3-9E91-59216E4C9FB4}" type="presOf" srcId="{AC3BA20E-D745-4BD5-99B5-E4F132245F04}" destId="{E1D8F273-1B64-4754-AF4F-40265D8396C0}" srcOrd="0" destOrd="3" presId="urn:microsoft.com/office/officeart/2005/8/layout/cycle4#1"/>
    <dgm:cxn modelId="{E7BCA8B1-DBF6-4BE8-BA45-DBC65F723292}" srcId="{C4847B19-2F69-436A-935C-62080799CACF}" destId="{72246EA3-9D0B-4130-8918-2D2A0FF401F4}" srcOrd="1" destOrd="0" parTransId="{E56E0D69-50DD-4DAB-8838-5494AB09572C}" sibTransId="{17EABE83-67F0-41DA-91CA-D8495CC10A03}"/>
    <dgm:cxn modelId="{A7989329-C4FC-4A7D-9765-87EB00EF9A89}" type="presOf" srcId="{1F037EBD-8450-434B-AD8F-53695E34538C}" destId="{443998C4-FB56-439A-B42E-CA1796A248EA}" srcOrd="1" destOrd="7" presId="urn:microsoft.com/office/officeart/2005/8/layout/cycle4#1"/>
    <dgm:cxn modelId="{53B178EB-B05F-40A6-B781-3F5076FD61D2}" type="presOf" srcId="{BA155640-C58E-4D33-8667-E1DE8A583C4C}" destId="{EABE45C4-7085-4ADE-AA46-99DEE3156824}" srcOrd="0" destOrd="5" presId="urn:microsoft.com/office/officeart/2005/8/layout/cycle4#1"/>
    <dgm:cxn modelId="{B28EBF50-657C-460F-9894-BA8323DF51C3}" type="presOf" srcId="{7ED59A3A-5B7D-4E72-BDC5-6307D8A8A457}" destId="{A45899C5-022B-4C20-9214-D59133F09708}" srcOrd="0" destOrd="2" presId="urn:microsoft.com/office/officeart/2005/8/layout/cycle4#1"/>
    <dgm:cxn modelId="{C200EB55-F2FB-4D4C-8249-A7078CA45C44}" srcId="{51076CDA-D891-45D5-B549-B3694BF34AC9}" destId="{26B7AC9E-4674-4189-AA2F-ADF57DE26D86}" srcOrd="1" destOrd="0" parTransId="{383F8373-94EC-4363-B40C-E34F1ECE2DA3}" sibTransId="{918040F9-204A-495D-8806-7DE3E7BBA93D}"/>
    <dgm:cxn modelId="{19A1D1E9-1F59-49BE-84E8-965AD410BFF2}" type="presOf" srcId="{3B77C3A9-FC4F-4EAE-BE7C-A54C57570FFF}" destId="{EABE45C4-7085-4ADE-AA46-99DEE3156824}" srcOrd="0" destOrd="2" presId="urn:microsoft.com/office/officeart/2005/8/layout/cycle4#1"/>
    <dgm:cxn modelId="{244B118E-A902-44CF-800E-F0714B58D7D0}" type="presOf" srcId="{083DF5AB-DC17-4B51-9B38-4723F6FFF55B}" destId="{EABE45C4-7085-4ADE-AA46-99DEE3156824}" srcOrd="0" destOrd="4" presId="urn:microsoft.com/office/officeart/2005/8/layout/cycle4#1"/>
    <dgm:cxn modelId="{9E5243D6-483A-4856-9BE4-F61EF9D87D83}" type="presOf" srcId="{036C4122-9DD3-4EF3-A738-1DC2A824E529}" destId="{A45899C5-022B-4C20-9214-D59133F09708}" srcOrd="0" destOrd="1" presId="urn:microsoft.com/office/officeart/2005/8/layout/cycle4#1"/>
    <dgm:cxn modelId="{1FC6F4DB-3367-4C45-BC53-FD3E77E13B12}" type="presOf" srcId="{33AD308A-84B0-4FC3-A7B8-CDE8CFDED3E4}" destId="{B5A13D3B-E6B7-41A9-A117-30519BE54A04}" srcOrd="1" destOrd="0" presId="urn:microsoft.com/office/officeart/2005/8/layout/cycle4#1"/>
    <dgm:cxn modelId="{30016EF3-0AE4-49DD-95A7-F1C6AEA7E46A}" type="presOf" srcId="{FE2E353F-DBE8-4C89-9883-D8DC894A8F8F}" destId="{CEEE0B2C-E94D-49F7-B727-B34A9947DA6F}" srcOrd="0" destOrd="0" presId="urn:microsoft.com/office/officeart/2005/8/layout/cycle4#1"/>
    <dgm:cxn modelId="{074EA245-414B-4D0C-848A-26948ADED24F}" type="presOf" srcId="{7ED59A3A-5B7D-4E72-BDC5-6307D8A8A457}" destId="{9133A46C-CCDA-4335-8B06-E9BD84C51200}" srcOrd="1" destOrd="2" presId="urn:microsoft.com/office/officeart/2005/8/layout/cycle4#1"/>
    <dgm:cxn modelId="{7C68AD73-9823-4BDA-96E2-D998E50B52FE}" type="presOf" srcId="{083DF5AB-DC17-4B51-9B38-4723F6FFF55B}" destId="{6CF60F5F-4EF4-462F-8C33-5AF18D1C14FC}" srcOrd="1" destOrd="4" presId="urn:microsoft.com/office/officeart/2005/8/layout/cycle4#1"/>
    <dgm:cxn modelId="{C51519C2-05FC-451B-8576-12294364427E}" srcId="{72246EA3-9D0B-4130-8918-2D2A0FF401F4}" destId="{F3771806-E6F4-4B17-BCB9-B60F8E85AE39}" srcOrd="8" destOrd="0" parTransId="{FAA37313-2B5B-4F0C-BDC2-A625D9982CF5}" sibTransId="{0BB73E53-5C62-4DBD-898B-0B8F4E99F124}"/>
    <dgm:cxn modelId="{0648146D-B5C3-44BD-B392-C150D491A84A}" srcId="{BA252C8D-EB50-419A-AAF3-717CF810F058}" destId="{E0172334-4E77-4097-8A58-630A37BF54F1}" srcOrd="3" destOrd="0" parTransId="{35122DF8-C20B-4932-94C8-C981C499BD68}" sibTransId="{2A6ECE6A-82F1-4481-8DA8-5315BC627EE5}"/>
    <dgm:cxn modelId="{1BFB60C4-B10F-4C7B-B108-A268363BE93C}" type="presOf" srcId="{ED94D67E-FAFC-4BEA-81E1-59451C5B5356}" destId="{443998C4-FB56-439A-B42E-CA1796A248EA}" srcOrd="1" destOrd="5" presId="urn:microsoft.com/office/officeart/2005/8/layout/cycle4#1"/>
    <dgm:cxn modelId="{FB6917DF-B005-4B16-B7CD-E52C997B2C84}" srcId="{72246EA3-9D0B-4130-8918-2D2A0FF401F4}" destId="{ED94D67E-FAFC-4BEA-81E1-59451C5B5356}" srcOrd="5" destOrd="0" parTransId="{6ECFE794-FA52-4CBB-982E-CCE6097B0B90}" sibTransId="{FC144449-0863-4A6E-A0F3-7BD9D5138382}"/>
    <dgm:cxn modelId="{CF348B6D-3DB0-479A-BBEF-A9EE96DEC6A6}" type="presOf" srcId="{85F358AF-DDD3-4224-B8FB-22803877FC07}" destId="{CEEE0B2C-E94D-49F7-B727-B34A9947DA6F}" srcOrd="0" destOrd="3" presId="urn:microsoft.com/office/officeart/2005/8/layout/cycle4#1"/>
    <dgm:cxn modelId="{2A3E75D1-612F-4A21-869C-7CD119B2CE92}" type="presOf" srcId="{B449216E-EA2C-4BE9-B786-9AFEDF369F74}" destId="{443998C4-FB56-439A-B42E-CA1796A248EA}" srcOrd="1" destOrd="2" presId="urn:microsoft.com/office/officeart/2005/8/layout/cycle4#1"/>
    <dgm:cxn modelId="{B20FA138-D54D-479F-8E10-8545A8AD5179}" type="presParOf" srcId="{CABB61A9-B993-40EC-9E2F-D1C784C41CBE}" destId="{D5AC1BA7-F365-400D-8DA2-D2714F36AC93}" srcOrd="0" destOrd="0" presId="urn:microsoft.com/office/officeart/2005/8/layout/cycle4#1"/>
    <dgm:cxn modelId="{2FD96AE2-D937-4246-AF8B-AF5D422D54A7}" type="presParOf" srcId="{D5AC1BA7-F365-400D-8DA2-D2714F36AC93}" destId="{BD69515E-322B-4FFF-9C13-5A566B6D4395}" srcOrd="0" destOrd="0" presId="urn:microsoft.com/office/officeart/2005/8/layout/cycle4#1"/>
    <dgm:cxn modelId="{3B5A1937-154F-42FE-B7A3-E18BE12BB33E}" type="presParOf" srcId="{BD69515E-322B-4FFF-9C13-5A566B6D4395}" destId="{EABE45C4-7085-4ADE-AA46-99DEE3156824}" srcOrd="0" destOrd="0" presId="urn:microsoft.com/office/officeart/2005/8/layout/cycle4#1"/>
    <dgm:cxn modelId="{DA3834F6-C739-4C46-9A81-17A08D0D779B}" type="presParOf" srcId="{BD69515E-322B-4FFF-9C13-5A566B6D4395}" destId="{6CF60F5F-4EF4-462F-8C33-5AF18D1C14FC}" srcOrd="1" destOrd="0" presId="urn:microsoft.com/office/officeart/2005/8/layout/cycle4#1"/>
    <dgm:cxn modelId="{137E6ED6-953A-4597-AFDE-898B46845F78}" type="presParOf" srcId="{D5AC1BA7-F365-400D-8DA2-D2714F36AC93}" destId="{C0B29166-C35C-478A-A5AA-40C78DB96287}" srcOrd="1" destOrd="0" presId="urn:microsoft.com/office/officeart/2005/8/layout/cycle4#1"/>
    <dgm:cxn modelId="{87F446E9-CFF7-4750-B191-98AD674ED98A}" type="presParOf" srcId="{C0B29166-C35C-478A-A5AA-40C78DB96287}" destId="{CEEE0B2C-E94D-49F7-B727-B34A9947DA6F}" srcOrd="0" destOrd="0" presId="urn:microsoft.com/office/officeart/2005/8/layout/cycle4#1"/>
    <dgm:cxn modelId="{3FF667E9-49C3-48E2-B385-81D9F1E8F7FD}" type="presParOf" srcId="{C0B29166-C35C-478A-A5AA-40C78DB96287}" destId="{443998C4-FB56-439A-B42E-CA1796A248EA}" srcOrd="1" destOrd="0" presId="urn:microsoft.com/office/officeart/2005/8/layout/cycle4#1"/>
    <dgm:cxn modelId="{1ACFDB01-CA26-4054-8D9F-5F018DF74814}" type="presParOf" srcId="{D5AC1BA7-F365-400D-8DA2-D2714F36AC93}" destId="{3B53E6E0-9306-4F59-8C9E-C384CBDA11C1}" srcOrd="2" destOrd="0" presId="urn:microsoft.com/office/officeart/2005/8/layout/cycle4#1"/>
    <dgm:cxn modelId="{C871A4E5-DFF8-4E93-AC86-3EC9EF9287C5}" type="presParOf" srcId="{3B53E6E0-9306-4F59-8C9E-C384CBDA11C1}" destId="{E1D8F273-1B64-4754-AF4F-40265D8396C0}" srcOrd="0" destOrd="0" presId="urn:microsoft.com/office/officeart/2005/8/layout/cycle4#1"/>
    <dgm:cxn modelId="{FFCFB085-BAAE-4799-838E-0690BA257454}" type="presParOf" srcId="{3B53E6E0-9306-4F59-8C9E-C384CBDA11C1}" destId="{B5A13D3B-E6B7-41A9-A117-30519BE54A04}" srcOrd="1" destOrd="0" presId="urn:microsoft.com/office/officeart/2005/8/layout/cycle4#1"/>
    <dgm:cxn modelId="{958D2412-2383-4110-B352-15E1BF35E182}" type="presParOf" srcId="{D5AC1BA7-F365-400D-8DA2-D2714F36AC93}" destId="{D50F79FD-4996-4174-B4C0-289C5E98525B}" srcOrd="3" destOrd="0" presId="urn:microsoft.com/office/officeart/2005/8/layout/cycle4#1"/>
    <dgm:cxn modelId="{87D6EC35-C7AD-4216-B63C-4E279EF66C36}" type="presParOf" srcId="{D50F79FD-4996-4174-B4C0-289C5E98525B}" destId="{A45899C5-022B-4C20-9214-D59133F09708}" srcOrd="0" destOrd="0" presId="urn:microsoft.com/office/officeart/2005/8/layout/cycle4#1"/>
    <dgm:cxn modelId="{C9EBB52F-55B2-42EF-8EFE-1FCA2B4B93D8}" type="presParOf" srcId="{D50F79FD-4996-4174-B4C0-289C5E98525B}" destId="{9133A46C-CCDA-4335-8B06-E9BD84C51200}" srcOrd="1" destOrd="0" presId="urn:microsoft.com/office/officeart/2005/8/layout/cycle4#1"/>
    <dgm:cxn modelId="{B6FCA2D8-5318-4110-AA95-768EA098C3FC}" type="presParOf" srcId="{D5AC1BA7-F365-400D-8DA2-D2714F36AC93}" destId="{35A7C5B2-F712-40AC-8161-929D6FE5A0B5}" srcOrd="4" destOrd="0" presId="urn:microsoft.com/office/officeart/2005/8/layout/cycle4#1"/>
    <dgm:cxn modelId="{1AA51B90-F05D-4FF0-8399-DE7ACC14F255}" type="presParOf" srcId="{CABB61A9-B993-40EC-9E2F-D1C784C41CBE}" destId="{FCDD6D52-6649-4F52-A522-27B1865AFD0F}" srcOrd="1" destOrd="0" presId="urn:microsoft.com/office/officeart/2005/8/layout/cycle4#1"/>
    <dgm:cxn modelId="{D547AB31-E255-4FD8-992F-E85310B39BFA}" type="presParOf" srcId="{FCDD6D52-6649-4F52-A522-27B1865AFD0F}" destId="{A3E08B1A-ECF1-4ACA-A2CE-6E4E85D5ABD9}" srcOrd="0" destOrd="0" presId="urn:microsoft.com/office/officeart/2005/8/layout/cycle4#1"/>
    <dgm:cxn modelId="{69A3011E-F953-49E2-AFAC-B197196A3212}" type="presParOf" srcId="{FCDD6D52-6649-4F52-A522-27B1865AFD0F}" destId="{5976E82D-3DBB-4544-A72A-4984DD85D2C5}" srcOrd="1" destOrd="0" presId="urn:microsoft.com/office/officeart/2005/8/layout/cycle4#1"/>
    <dgm:cxn modelId="{08A0F8A7-A684-4A07-87B4-27C461180BE7}" type="presParOf" srcId="{FCDD6D52-6649-4F52-A522-27B1865AFD0F}" destId="{288CDB36-2E2C-4F13-B61F-DD623589650B}" srcOrd="2" destOrd="0" presId="urn:microsoft.com/office/officeart/2005/8/layout/cycle4#1"/>
    <dgm:cxn modelId="{006BFED1-1513-4E56-87F0-3CFC6093B322}" type="presParOf" srcId="{FCDD6D52-6649-4F52-A522-27B1865AFD0F}" destId="{F496778B-E66B-4D0B-827B-E92D9900F561}" srcOrd="3" destOrd="0" presId="urn:microsoft.com/office/officeart/2005/8/layout/cycle4#1"/>
    <dgm:cxn modelId="{B18ED9C0-33C9-4EFA-8BCA-26FC2AE4829A}" type="presParOf" srcId="{FCDD6D52-6649-4F52-A522-27B1865AFD0F}" destId="{C6395DC5-DEC0-4DA2-9D33-9F50B7BCD884}" srcOrd="4" destOrd="0" presId="urn:microsoft.com/office/officeart/2005/8/layout/cycle4#1"/>
    <dgm:cxn modelId="{D933F427-2D06-4D8D-BFF0-F6CE9C87BE57}" type="presParOf" srcId="{CABB61A9-B993-40EC-9E2F-D1C784C41CBE}" destId="{BF35C36E-6527-470F-AC40-457464ADE24F}" srcOrd="2" destOrd="0" presId="urn:microsoft.com/office/officeart/2005/8/layout/cycle4#1"/>
    <dgm:cxn modelId="{19F41E7E-11C2-4CC9-8A0D-72DB7C57C7F7}" type="presParOf" srcId="{CABB61A9-B993-40EC-9E2F-D1C784C41CBE}" destId="{CB47B833-E2E1-49C7-AC65-CED59FE06F48}" srcOrd="3" destOrd="0" presId="urn:microsoft.com/office/officeart/2005/8/layout/cycle4#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D8F273-1B64-4754-AF4F-40265D8396C0}">
      <dsp:nvSpPr>
        <dsp:cNvPr id="0" name=""/>
        <dsp:cNvSpPr/>
      </dsp:nvSpPr>
      <dsp:spPr>
        <a:xfrm>
          <a:off x="5560136" y="3711532"/>
          <a:ext cx="3296847" cy="30962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Художники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Шедевры живописи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Средства выразительности (глина, гуашь, пастель, тушь и пр.)</a:t>
          </a:r>
          <a:endParaRPr lang="ru-RU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/>
        </a:p>
      </dsp:txBody>
      <dsp:txXfrm>
        <a:off x="6616783" y="4553198"/>
        <a:ext cx="2172607" cy="2187033"/>
      </dsp:txXfrm>
    </dsp:sp>
    <dsp:sp modelId="{A45899C5-022B-4C20-9214-D59133F09708}">
      <dsp:nvSpPr>
        <dsp:cNvPr id="0" name=""/>
        <dsp:cNvSpPr/>
      </dsp:nvSpPr>
      <dsp:spPr>
        <a:xfrm>
          <a:off x="0" y="3635793"/>
          <a:ext cx="3296847" cy="32042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Экологические системы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Экологическая лаборатория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Мини – планетарий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Передвижные выставки краеведческого музея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err="1" smtClean="0"/>
            <a:t>Фитобар</a:t>
          </a:r>
          <a:r>
            <a:rPr lang="ru-RU" sz="1600" kern="1200" dirty="0" smtClean="0"/>
            <a:t> </a:t>
          </a:r>
          <a:endParaRPr lang="ru-RU" sz="1600" kern="1200" dirty="0"/>
        </a:p>
      </dsp:txBody>
      <dsp:txXfrm>
        <a:off x="67593" y="4504437"/>
        <a:ext cx="2172607" cy="2267967"/>
      </dsp:txXfrm>
    </dsp:sp>
    <dsp:sp modelId="{CEEE0B2C-E94D-49F7-B727-B34A9947DA6F}">
      <dsp:nvSpPr>
        <dsp:cNvPr id="0" name=""/>
        <dsp:cNvSpPr/>
      </dsp:nvSpPr>
      <dsp:spPr>
        <a:xfrm>
          <a:off x="5560136" y="-8"/>
          <a:ext cx="3296847" cy="28671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История России и донского края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Российская символика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Страны мира и народы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Путешествия в миры (мир стекла, камня и пр.)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Жизнь знаменитых людей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Музеи мира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Виды искусств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/>
        </a:p>
      </dsp:txBody>
      <dsp:txXfrm>
        <a:off x="6612173" y="62975"/>
        <a:ext cx="2181827" cy="2024422"/>
      </dsp:txXfrm>
    </dsp:sp>
    <dsp:sp modelId="{EABE45C4-7085-4ADE-AA46-99DEE3156824}">
      <dsp:nvSpPr>
        <dsp:cNvPr id="0" name=""/>
        <dsp:cNvSpPr/>
      </dsp:nvSpPr>
      <dsp:spPr>
        <a:xfrm>
          <a:off x="0" y="-8"/>
          <a:ext cx="3296847" cy="29338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Обычаи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Традиции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Народные промыслы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Быт, жилище, орудия труда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Костюм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Мебель, посуда, утварь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4447" y="64439"/>
        <a:ext cx="2178899" cy="2071499"/>
      </dsp:txXfrm>
    </dsp:sp>
    <dsp:sp modelId="{A3E08B1A-ECF1-4ACA-A2CE-6E4E85D5ABD9}">
      <dsp:nvSpPr>
        <dsp:cNvPr id="0" name=""/>
        <dsp:cNvSpPr/>
      </dsp:nvSpPr>
      <dsp:spPr>
        <a:xfrm>
          <a:off x="2561427" y="1702231"/>
          <a:ext cx="1823228" cy="1743760"/>
        </a:xfrm>
        <a:prstGeom prst="pieWedge">
          <a:avLst/>
        </a:prstGeom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228600">
            <a:schemeClr val="accent5">
              <a:satMod val="175000"/>
              <a:alpha val="40000"/>
            </a:schemeClr>
          </a:glow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ГОРНИЦА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3095438" y="2212966"/>
        <a:ext cx="1289217" cy="1233025"/>
      </dsp:txXfrm>
    </dsp:sp>
    <dsp:sp modelId="{5976E82D-3DBB-4544-A72A-4984DD85D2C5}">
      <dsp:nvSpPr>
        <dsp:cNvPr id="0" name=""/>
        <dsp:cNvSpPr/>
      </dsp:nvSpPr>
      <dsp:spPr>
        <a:xfrm rot="5400000">
          <a:off x="4512062" y="1658394"/>
          <a:ext cx="1743818" cy="1831492"/>
        </a:xfrm>
        <a:prstGeom prst="pieWedge">
          <a:avLst/>
        </a:prstGeom>
        <a:gradFill rotWithShape="0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228600">
            <a:schemeClr val="accent3">
              <a:satMod val="175000"/>
              <a:alpha val="40000"/>
            </a:schemeClr>
          </a:glow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КОМНАТА РОДИНОВЕДЕНИЯ</a:t>
          </a:r>
          <a:endParaRPr lang="ru-RU" sz="1600" kern="1200" dirty="0">
            <a:solidFill>
              <a:schemeClr val="tx1"/>
            </a:solidFill>
          </a:endParaRPr>
        </a:p>
      </dsp:txBody>
      <dsp:txXfrm rot="-5400000">
        <a:off x="4468225" y="2212983"/>
        <a:ext cx="1295060" cy="1233066"/>
      </dsp:txXfrm>
    </dsp:sp>
    <dsp:sp modelId="{288CDB36-2E2C-4F13-B61F-DD623589650B}">
      <dsp:nvSpPr>
        <dsp:cNvPr id="0" name=""/>
        <dsp:cNvSpPr/>
      </dsp:nvSpPr>
      <dsp:spPr>
        <a:xfrm rot="10800000">
          <a:off x="4468225" y="3529590"/>
          <a:ext cx="1831492" cy="1752024"/>
        </a:xfrm>
        <a:prstGeom prst="pieWedge">
          <a:avLst/>
        </a:prstGeom>
        <a:gradFill rotWithShape="0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228600">
            <a:schemeClr val="accent4">
              <a:satMod val="175000"/>
              <a:alpha val="40000"/>
            </a:schemeClr>
          </a:glow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ИЗОСТУДИЯ</a:t>
          </a:r>
          <a:endParaRPr lang="ru-RU" sz="1600" kern="1200" dirty="0">
            <a:solidFill>
              <a:schemeClr val="tx1"/>
            </a:solidFill>
          </a:endParaRPr>
        </a:p>
      </dsp:txBody>
      <dsp:txXfrm rot="10800000">
        <a:off x="4468225" y="3529590"/>
        <a:ext cx="1295060" cy="1238868"/>
      </dsp:txXfrm>
    </dsp:sp>
    <dsp:sp modelId="{F496778B-E66B-4D0B-827B-E92D9900F561}">
      <dsp:nvSpPr>
        <dsp:cNvPr id="0" name=""/>
        <dsp:cNvSpPr/>
      </dsp:nvSpPr>
      <dsp:spPr>
        <a:xfrm rot="16200000">
          <a:off x="2601132" y="3489870"/>
          <a:ext cx="1743760" cy="1823199"/>
        </a:xfrm>
        <a:prstGeom prst="pieWedge">
          <a:avLst/>
        </a:prstGeom>
        <a:gradFill rotWithShape="0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228600">
            <a:schemeClr val="accent2">
              <a:satMod val="175000"/>
              <a:alpha val="40000"/>
            </a:schemeClr>
          </a:glow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ЭКОЛОГИЧЕСКИЙ МУЗЕЙ</a:t>
          </a:r>
          <a:endParaRPr lang="ru-RU" sz="1800" kern="1200" dirty="0">
            <a:solidFill>
              <a:schemeClr val="tx1"/>
            </a:solidFill>
          </a:endParaRPr>
        </a:p>
      </dsp:txBody>
      <dsp:txXfrm rot="5400000">
        <a:off x="3095416" y="3529589"/>
        <a:ext cx="1289196" cy="1233025"/>
      </dsp:txXfrm>
    </dsp:sp>
    <dsp:sp modelId="{BF35C36E-6527-470F-AC40-457464ADE24F}">
      <dsp:nvSpPr>
        <dsp:cNvPr id="0" name=""/>
        <dsp:cNvSpPr/>
      </dsp:nvSpPr>
      <dsp:spPr>
        <a:xfrm>
          <a:off x="3929626" y="2770043"/>
          <a:ext cx="997730" cy="867591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47B833-E2E1-49C7-AC65-CED59FE06F48}">
      <dsp:nvSpPr>
        <dsp:cNvPr id="0" name=""/>
        <dsp:cNvSpPr/>
      </dsp:nvSpPr>
      <dsp:spPr>
        <a:xfrm rot="10800000">
          <a:off x="3929626" y="3103732"/>
          <a:ext cx="997730" cy="867591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B1373-2794-43A7-AD84-D4F26B3A78C0}" type="datetimeFigureOut">
              <a:rPr lang="ru-RU"/>
              <a:pPr>
                <a:defRPr/>
              </a:pPr>
              <a:t>14.12.2015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6F4C2-592D-4064-9B85-B4A785E3129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49011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357CD-88B5-46EB-9DC5-6F56AFEE5E65}" type="datetimeFigureOut">
              <a:rPr lang="ru-RU"/>
              <a:pPr>
                <a:defRPr/>
              </a:pPr>
              <a:t>14.12.2015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C7CCC-FCC6-47B5-B32D-7CD8523BC90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2260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6AD34-9802-4735-9824-213DAFCC859A}" type="datetimeFigureOut">
              <a:rPr lang="ru-RU"/>
              <a:pPr>
                <a:defRPr/>
              </a:pPr>
              <a:t>14.12.2015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E41CB-94B3-4851-BADF-D9FA3BD3BF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55118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CBE84-D256-4C90-93D0-DE492747A480}" type="datetimeFigureOut">
              <a:rPr lang="ru-RU"/>
              <a:pPr>
                <a:defRPr/>
              </a:pPr>
              <a:t>14.12.2015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07FA3-1946-41F6-A420-EF9ACCFB04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01915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D1F2B-C153-47EC-B2F4-91409FD05F4D}" type="datetimeFigureOut">
              <a:rPr lang="ru-RU"/>
              <a:pPr>
                <a:defRPr/>
              </a:pPr>
              <a:t>14.12.2015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06087-CF5E-4681-9F2F-B42F8B2390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80454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53BFD-594C-43A2-A468-184CD67F0439}" type="datetimeFigureOut">
              <a:rPr lang="ru-RU"/>
              <a:pPr>
                <a:defRPr/>
              </a:pPr>
              <a:t>14.12.2015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FEA25-2F52-4240-899F-1F8107D8189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18964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C53E0-83B0-4620-80E2-FF52CF8BAC5A}" type="datetimeFigureOut">
              <a:rPr lang="ru-RU"/>
              <a:pPr>
                <a:defRPr/>
              </a:pPr>
              <a:t>14.12.2015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714F6-4160-40C9-A986-1FDBE6EE3F2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2236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A8B14-9447-47CC-92AF-EFEBEDF8480F}" type="datetimeFigureOut">
              <a:rPr lang="ru-RU"/>
              <a:pPr>
                <a:defRPr/>
              </a:pPr>
              <a:t>14.12.2015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AC31B-3903-4DE1-85BA-2FBAF572525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2236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ADD0B-FD4F-4A58-8419-3DC9F36928EF}" type="datetimeFigureOut">
              <a:rPr lang="ru-RU"/>
              <a:pPr>
                <a:defRPr/>
              </a:pPr>
              <a:t>14.12.2015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C09C9-5130-4AD2-B7F2-237549B6453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7200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93C8D-BFC8-4E6C-9658-78256E0C3ED6}" type="datetimeFigureOut">
              <a:rPr lang="ru-RU"/>
              <a:pPr>
                <a:defRPr/>
              </a:pPr>
              <a:t>14.12.2015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77FB3-DBCB-4DB4-9877-F5AAD8AC953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47959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D1B1A-78DA-4350-9BCC-96E55E3173A7}" type="datetimeFigureOut">
              <a:rPr lang="ru-RU"/>
              <a:pPr>
                <a:defRPr/>
              </a:pPr>
              <a:t>14.12.2015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825BC-69AF-4857-BAD8-4B257349A9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5868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C9B6919-919D-4636-8297-49FDF32D6AB6}" type="datetimeFigureOut">
              <a:rPr lang="ru-RU"/>
              <a:pPr>
                <a:defRPr/>
              </a:pPr>
              <a:t>14.12.2015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236DEF5-1323-41D9-A31B-5C2D77168A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265863" y="0"/>
            <a:ext cx="15409863" cy="6858000"/>
          </a:xfr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олна 1"/>
          <p:cNvSpPr/>
          <p:nvPr/>
        </p:nvSpPr>
        <p:spPr>
          <a:xfrm>
            <a:off x="251520" y="332656"/>
            <a:ext cx="8640960" cy="936104"/>
          </a:xfrm>
          <a:prstGeom prst="wave">
            <a:avLst/>
          </a:prstGeom>
          <a:gradFill>
            <a:gsLst>
              <a:gs pos="40000">
                <a:srgbClr val="7030A0"/>
              </a:gs>
              <a:gs pos="99000">
                <a:srgbClr val="FFFF00"/>
              </a:gs>
            </a:gsLst>
            <a:path path="shape">
              <a:fillToRect l="50000" t="50000" r="50000" b="50000"/>
            </a:path>
          </a:gradFill>
          <a:ln w="34925" cap="rnd" cmpd="dbl">
            <a:noFill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</a:rPr>
              <a:t>Модель развития педагогического мастерства педагогов.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5150" y="1628775"/>
            <a:ext cx="8353425" cy="48006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  <a:defRPr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Будут работать с полной отдачей и не только будут добиваться высоких результатов, но и будут поддерживать, защищать, любить свое МБДОУ помогать ему, укреплять его имидж;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  <a:defRPr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изменят свой образ жизни и постепенно станут счастливее, сознательнее, повысят свою способность к самообучению и саморазвитию, креативность в рабочее и свободное время;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  <a:defRPr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получат гораздо больше удовольствие от работы, будут лучше проводить свое свободное время, и будут поддерживать нормальные отношения в семье;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  <a:defRPr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повысят эффективность и качество своей работы, скорректируют свое поведение и добьются высоких результатов;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  <a:defRPr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лучше узнают себя, осознают свои скрытые мотивы и ответственность за свою судьбу, будут успешнее справляться с внутренними конфликтами, генерировать положительную энергию и действовать более   активно;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  <a:defRPr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повысят значимость для МБДОУ семи измерений личной силы человека: восприятие; взаимосвязи; выбор; активность; воля; вера; мудрость;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  <a:defRPr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создадут условия для того, чтобы МБДОУ  использовало новые модели, методы, инструменты и стало действительно обучающим и воспитывающим учреждением, где каждый сотрудник может совершенствовать свои профессиональные навыки;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  <a:defRPr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добьются личностной целостности; сформулировав свои личные устремления и перестроив в соответствии с ними свое поведение, обретут внутренний покой, повысят свой авторитет и будут всегда вести себя этично;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  <a:defRPr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научатся эффективно использовать свое время;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  <a:defRPr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добьются гармонии между интересами педагогов/воспитателей, административного персонала МБДОУ и интересами МБДОУ в целом;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  <a:defRPr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добьются необходимого баланса между работой и частной жизнью, будут получать больше удовольствия от работы и будут лучше использовать свое свободное время;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  <a:defRPr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существенно повысят свою квалификацию, используя цикл управления талантами;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  <a:defRPr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повысят свою способность к гармоничному сотрудничеству и добьются такой работы в команде, которая будет качественной и продуктивной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endParaRPr lang="ru-RU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50825" y="1268413"/>
            <a:ext cx="0" cy="453707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250825" y="1773238"/>
            <a:ext cx="31432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250825" y="2133600"/>
            <a:ext cx="31432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250825" y="2492375"/>
            <a:ext cx="31432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250825" y="2852738"/>
            <a:ext cx="31432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250825" y="3068638"/>
            <a:ext cx="31432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250825" y="3429000"/>
            <a:ext cx="31432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250825" y="3789363"/>
            <a:ext cx="31432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250825" y="4365625"/>
            <a:ext cx="31432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250825" y="4724400"/>
            <a:ext cx="31432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250825" y="4868863"/>
            <a:ext cx="31432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250825" y="5300663"/>
            <a:ext cx="31432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250825" y="5661025"/>
            <a:ext cx="31432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250825" y="5805488"/>
            <a:ext cx="31432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7"/>
          <p:cNvSpPr>
            <a:spLocks noChangeArrowheads="1"/>
          </p:cNvSpPr>
          <p:nvPr/>
        </p:nvSpPr>
        <p:spPr bwMode="auto">
          <a:xfrm>
            <a:off x="2286000" y="3000375"/>
            <a:ext cx="55721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latin typeface="Arial" panose="020B0604020202020204" pitchFamily="34" charset="0"/>
            </a:endParaRPr>
          </a:p>
        </p:txBody>
      </p:sp>
      <p:sp>
        <p:nvSpPr>
          <p:cNvPr id="12291" name="Rectangle 1"/>
          <p:cNvSpPr>
            <a:spLocks noChangeArrowheads="1"/>
          </p:cNvSpPr>
          <p:nvPr/>
        </p:nvSpPr>
        <p:spPr bwMode="auto">
          <a:xfrm>
            <a:off x="785813" y="3357563"/>
            <a:ext cx="671512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latin typeface="Arial" panose="020B0604020202020204" pitchFamily="34" charset="0"/>
            </a:endParaRPr>
          </a:p>
        </p:txBody>
      </p:sp>
      <p:sp>
        <p:nvSpPr>
          <p:cNvPr id="1229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sz="1800">
              <a:latin typeface="Arial" panose="020B0604020202020204" pitchFamily="34" charset="0"/>
            </a:endParaRPr>
          </a:p>
        </p:txBody>
      </p:sp>
      <p:graphicFrame>
        <p:nvGraphicFramePr>
          <p:cNvPr id="12293" name="Object 4"/>
          <p:cNvGraphicFramePr>
            <a:graphicFrameLocks noChangeAspect="1"/>
          </p:cNvGraphicFramePr>
          <p:nvPr/>
        </p:nvGraphicFramePr>
        <p:xfrm>
          <a:off x="0" y="14288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4" name="Слайд" r:id="rId4" imgW="4570541" imgH="3427323" progId="PowerPoint.Slide.12">
                  <p:embed/>
                </p:oleObj>
              </mc:Choice>
              <mc:Fallback>
                <p:oleObj name="Слайд" r:id="rId4" imgW="4570541" imgH="3427323" progId="PowerPoint.Slide.1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288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000">
              <a:srgbClr val="FFC000"/>
            </a:gs>
            <a:gs pos="16000">
              <a:schemeClr val="accent5">
                <a:lumMod val="50000"/>
              </a:schemeClr>
            </a:gs>
            <a:gs pos="81000">
              <a:srgbClr val="92D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Рисунок 3" descr="http://festival.1september.ru/articles/563280/img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6858000"/>
            <a:ext cx="5715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-1889125"/>
            <a:ext cx="9001125" cy="874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sz="1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sz="1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sz="1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sz="1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sz="1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sz="1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sz="1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sz="1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sz="4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общеобразовательная программа</a:t>
            </a:r>
            <a:r>
              <a:rPr lang="ru-RU" sz="400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</a:t>
            </a:r>
            <a:r>
              <a:rPr lang="ru-RU" sz="4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это модель организации образовательного процесса ДОУ.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sz="4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ОПП  помогает ребенку овладеть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sz="4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базисным уровнем дошкольного образования.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sz="4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Она призвана обеспечить дошкольнику тот уровень развития, который позволит ему быть успешным в дальнейшем обучении</a:t>
            </a:r>
            <a:endParaRPr lang="ru-RU" sz="40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" r="3598"/>
          <a:stretch>
            <a:fillRect/>
          </a:stretch>
        </p:blipFill>
        <p:spPr>
          <a:xfrm>
            <a:off x="0" y="0"/>
            <a:ext cx="9144000" cy="6858000"/>
          </a:xfrm>
          <a:blipFill dpi="0" rotWithShape="1">
            <a:blip r:embed="rId3"/>
            <a:srcRect l="3598" r="3598"/>
            <a:tile tx="0" ty="0" sx="100000" sy="100000" flip="none" algn="tl"/>
          </a:blipFill>
          <a:ln>
            <a:solidFill>
              <a:srgbClr val="00FFFF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6"/>
          <p:cNvSpPr>
            <a:spLocks noChangeArrowheads="1"/>
          </p:cNvSpPr>
          <p:nvPr/>
        </p:nvSpPr>
        <p:spPr bwMode="auto">
          <a:xfrm>
            <a:off x="1717675" y="0"/>
            <a:ext cx="10661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295128" y="20321"/>
            <a:ext cx="7848872" cy="6741368"/>
            <a:chOff x="1305" y="2210"/>
            <a:chExt cx="9694" cy="9718"/>
          </a:xfrm>
          <a:noFill/>
        </p:grpSpPr>
        <p:sp>
          <p:nvSpPr>
            <p:cNvPr id="5" name="Text Box 75"/>
            <p:cNvSpPr txBox="1">
              <a:spLocks noChangeArrowheads="1"/>
            </p:cNvSpPr>
            <p:nvPr/>
          </p:nvSpPr>
          <p:spPr bwMode="auto">
            <a:xfrm>
              <a:off x="9594" y="4720"/>
              <a:ext cx="510" cy="474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r>
                <a:rPr lang="ru-RU" altLang="ru-RU" sz="800">
                  <a:latin typeface="Calibri" panose="020F0502020204030204" pitchFamily="34" charset="0"/>
                  <a:ea typeface="Times New Roman" panose="02020603050405020304" pitchFamily="18" charset="0"/>
                </a:rPr>
                <a:t>10</a:t>
              </a:r>
              <a:endParaRPr lang="ru-RU" altLang="ru-RU"/>
            </a:p>
          </p:txBody>
        </p:sp>
        <p:sp>
          <p:nvSpPr>
            <p:cNvPr id="6" name="Text Box 74"/>
            <p:cNvSpPr txBox="1">
              <a:spLocks noChangeArrowheads="1"/>
            </p:cNvSpPr>
            <p:nvPr/>
          </p:nvSpPr>
          <p:spPr bwMode="auto">
            <a:xfrm>
              <a:off x="6872" y="6246"/>
              <a:ext cx="495" cy="445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r>
                <a:rPr lang="ru-RU" altLang="ru-RU" sz="800">
                  <a:latin typeface="Calibri" panose="020F0502020204030204" pitchFamily="34" charset="0"/>
                  <a:ea typeface="Times New Roman" panose="02020603050405020304" pitchFamily="18" charset="0"/>
                </a:rPr>
                <a:t>1</a:t>
              </a:r>
              <a:endParaRPr lang="ru-RU" altLang="ru-RU"/>
            </a:p>
          </p:txBody>
        </p:sp>
        <p:sp>
          <p:nvSpPr>
            <p:cNvPr id="7" name="Oval 73"/>
            <p:cNvSpPr>
              <a:spLocks noChangeArrowheads="1"/>
            </p:cNvSpPr>
            <p:nvPr/>
          </p:nvSpPr>
          <p:spPr bwMode="auto">
            <a:xfrm>
              <a:off x="5706" y="6719"/>
              <a:ext cx="720" cy="741"/>
            </a:xfrm>
            <a:prstGeom prst="ellipse">
              <a:avLst/>
            </a:prstGeom>
            <a:grpFill/>
            <a:ln w="6350">
              <a:solidFill>
                <a:srgbClr val="00FFFF"/>
              </a:solidFill>
              <a:prstDash val="dash"/>
              <a:round/>
              <a:headEnd/>
              <a:tailEnd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8" name="Oval 72"/>
            <p:cNvSpPr>
              <a:spLocks noChangeArrowheads="1"/>
            </p:cNvSpPr>
            <p:nvPr/>
          </p:nvSpPr>
          <p:spPr bwMode="auto">
            <a:xfrm>
              <a:off x="5347" y="6350"/>
              <a:ext cx="1439" cy="1479"/>
            </a:xfrm>
            <a:prstGeom prst="ellipse">
              <a:avLst/>
            </a:prstGeom>
            <a:grpFill/>
            <a:ln w="6350">
              <a:solidFill>
                <a:srgbClr val="00FFFF"/>
              </a:solidFill>
              <a:prstDash val="dash"/>
              <a:round/>
              <a:headEnd/>
              <a:tailEnd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9" name="Oval 71"/>
            <p:cNvSpPr>
              <a:spLocks noChangeArrowheads="1"/>
            </p:cNvSpPr>
            <p:nvPr/>
          </p:nvSpPr>
          <p:spPr bwMode="auto">
            <a:xfrm>
              <a:off x="4627" y="5612"/>
              <a:ext cx="2878" cy="2957"/>
            </a:xfrm>
            <a:prstGeom prst="ellipse">
              <a:avLst/>
            </a:prstGeom>
            <a:grpFill/>
            <a:ln w="6350">
              <a:solidFill>
                <a:srgbClr val="00FFFF"/>
              </a:solidFill>
              <a:prstDash val="dash"/>
              <a:round/>
              <a:headEnd/>
              <a:tailEnd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0" name="Oval 70"/>
            <p:cNvSpPr>
              <a:spLocks noChangeArrowheads="1"/>
            </p:cNvSpPr>
            <p:nvPr/>
          </p:nvSpPr>
          <p:spPr bwMode="auto">
            <a:xfrm>
              <a:off x="4267" y="5241"/>
              <a:ext cx="3598" cy="3699"/>
            </a:xfrm>
            <a:prstGeom prst="ellipse">
              <a:avLst/>
            </a:prstGeom>
            <a:grpFill/>
            <a:ln w="6350">
              <a:solidFill>
                <a:srgbClr val="0000FF"/>
              </a:solidFill>
              <a:prstDash val="dash"/>
              <a:round/>
              <a:headEnd/>
              <a:tailEnd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1" name="Oval 69"/>
            <p:cNvSpPr>
              <a:spLocks noChangeArrowheads="1"/>
            </p:cNvSpPr>
            <p:nvPr/>
          </p:nvSpPr>
          <p:spPr bwMode="auto">
            <a:xfrm>
              <a:off x="3907" y="4871"/>
              <a:ext cx="4317" cy="4438"/>
            </a:xfrm>
            <a:prstGeom prst="ellipse">
              <a:avLst/>
            </a:prstGeom>
            <a:grpFill/>
            <a:ln w="6350">
              <a:solidFill>
                <a:srgbClr val="00FFFF"/>
              </a:solidFill>
              <a:prstDash val="dash"/>
              <a:round/>
              <a:headEnd/>
              <a:tailEnd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2" name="Oval 68"/>
            <p:cNvSpPr>
              <a:spLocks noChangeArrowheads="1"/>
            </p:cNvSpPr>
            <p:nvPr/>
          </p:nvSpPr>
          <p:spPr bwMode="auto">
            <a:xfrm>
              <a:off x="3548" y="4500"/>
              <a:ext cx="5036" cy="5179"/>
            </a:xfrm>
            <a:prstGeom prst="ellipse">
              <a:avLst/>
            </a:prstGeom>
            <a:grpFill/>
            <a:ln w="6350">
              <a:solidFill>
                <a:srgbClr val="00FFFF"/>
              </a:solidFill>
              <a:prstDash val="dash"/>
              <a:round/>
              <a:headEnd/>
              <a:tailEnd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3" name="Oval 67"/>
            <p:cNvSpPr>
              <a:spLocks noChangeArrowheads="1"/>
            </p:cNvSpPr>
            <p:nvPr/>
          </p:nvSpPr>
          <p:spPr bwMode="auto">
            <a:xfrm>
              <a:off x="3188" y="4132"/>
              <a:ext cx="5754" cy="5916"/>
            </a:xfrm>
            <a:prstGeom prst="ellipse">
              <a:avLst/>
            </a:prstGeom>
            <a:grpFill/>
            <a:ln w="6350">
              <a:solidFill>
                <a:srgbClr val="00FFFF"/>
              </a:solidFill>
              <a:prstDash val="dash"/>
              <a:round/>
              <a:headEnd/>
              <a:tailEnd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4" name="Oval 66"/>
            <p:cNvSpPr>
              <a:spLocks noChangeArrowheads="1"/>
            </p:cNvSpPr>
            <p:nvPr/>
          </p:nvSpPr>
          <p:spPr bwMode="auto">
            <a:xfrm>
              <a:off x="2829" y="3762"/>
              <a:ext cx="6474" cy="6655"/>
            </a:xfrm>
            <a:prstGeom prst="ellipse">
              <a:avLst/>
            </a:prstGeom>
            <a:grpFill/>
            <a:ln w="6350">
              <a:solidFill>
                <a:srgbClr val="00FFFF"/>
              </a:solidFill>
              <a:prstDash val="dash"/>
              <a:round/>
              <a:headEnd/>
              <a:tailEnd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5" name="Oval 65"/>
            <p:cNvSpPr>
              <a:spLocks noChangeArrowheads="1"/>
            </p:cNvSpPr>
            <p:nvPr/>
          </p:nvSpPr>
          <p:spPr bwMode="auto">
            <a:xfrm>
              <a:off x="2470" y="3392"/>
              <a:ext cx="7193" cy="7396"/>
            </a:xfrm>
            <a:prstGeom prst="ellipse">
              <a:avLst/>
            </a:prstGeom>
            <a:grpFill/>
            <a:ln w="3175">
              <a:solidFill>
                <a:srgbClr val="00FFFF"/>
              </a:solidFill>
              <a:prstDash val="dash"/>
              <a:round/>
              <a:headEnd/>
              <a:tailEnd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grpSp>
          <p:nvGrpSpPr>
            <p:cNvPr id="3" name="Group 55"/>
            <p:cNvGrpSpPr>
              <a:grpSpLocks/>
            </p:cNvGrpSpPr>
            <p:nvPr/>
          </p:nvGrpSpPr>
          <p:grpSpPr bwMode="auto">
            <a:xfrm>
              <a:off x="1751" y="2632"/>
              <a:ext cx="8653" cy="8874"/>
              <a:chOff x="1142" y="1812"/>
              <a:chExt cx="6512" cy="6511"/>
            </a:xfrm>
            <a:grpFill/>
          </p:grpSpPr>
          <p:grpSp>
            <p:nvGrpSpPr>
              <p:cNvPr id="4" name="Group 62"/>
              <p:cNvGrpSpPr>
                <a:grpSpLocks/>
              </p:cNvGrpSpPr>
              <p:nvPr/>
            </p:nvGrpSpPr>
            <p:grpSpPr bwMode="auto">
              <a:xfrm>
                <a:off x="1142" y="1812"/>
                <a:ext cx="6496" cy="6511"/>
                <a:chOff x="1922" y="3575"/>
                <a:chExt cx="8504" cy="8504"/>
              </a:xfrm>
              <a:grpFill/>
            </p:grpSpPr>
            <p:sp>
              <p:nvSpPr>
                <p:cNvPr id="77" name="AutoShape 64"/>
                <p:cNvSpPr>
                  <a:spLocks noChangeShapeType="1"/>
                </p:cNvSpPr>
                <p:nvPr/>
              </p:nvSpPr>
              <p:spPr bwMode="auto">
                <a:xfrm flipH="1">
                  <a:off x="6174" y="3575"/>
                  <a:ext cx="0" cy="8504"/>
                </a:xfrm>
                <a:prstGeom prst="straightConnector1">
                  <a:avLst/>
                </a:prstGeom>
                <a:grpFill/>
                <a:ln w="9525">
                  <a:solidFill>
                    <a:srgbClr val="00FFFF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ru-RU"/>
                </a:p>
              </p:txBody>
            </p:sp>
            <p:sp>
              <p:nvSpPr>
                <p:cNvPr id="78" name="AutoShape 63"/>
                <p:cNvSpPr>
                  <a:spLocks noChangeShapeType="1"/>
                </p:cNvSpPr>
                <p:nvPr/>
              </p:nvSpPr>
              <p:spPr bwMode="auto">
                <a:xfrm rot="-5400000" flipH="1" flipV="1">
                  <a:off x="6174" y="3575"/>
                  <a:ext cx="0" cy="8504"/>
                </a:xfrm>
                <a:prstGeom prst="straightConnector1">
                  <a:avLst/>
                </a:prstGeom>
                <a:grpFill/>
                <a:ln w="9525">
                  <a:solidFill>
                    <a:srgbClr val="00FFFF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ru-RU"/>
                </a:p>
              </p:txBody>
            </p:sp>
          </p:grpSp>
          <p:grpSp>
            <p:nvGrpSpPr>
              <p:cNvPr id="16" name="Group 59"/>
              <p:cNvGrpSpPr>
                <a:grpSpLocks/>
              </p:cNvGrpSpPr>
              <p:nvPr/>
            </p:nvGrpSpPr>
            <p:grpSpPr bwMode="auto">
              <a:xfrm rot="1881367">
                <a:off x="1143" y="1812"/>
                <a:ext cx="6496" cy="6511"/>
                <a:chOff x="1922" y="3575"/>
                <a:chExt cx="8504" cy="8504"/>
              </a:xfrm>
              <a:grpFill/>
            </p:grpSpPr>
            <p:sp>
              <p:nvSpPr>
                <p:cNvPr id="75" name="AutoShape 61"/>
                <p:cNvSpPr>
                  <a:spLocks noChangeShapeType="1"/>
                </p:cNvSpPr>
                <p:nvPr/>
              </p:nvSpPr>
              <p:spPr bwMode="auto">
                <a:xfrm flipH="1">
                  <a:off x="6174" y="3575"/>
                  <a:ext cx="0" cy="8504"/>
                </a:xfrm>
                <a:prstGeom prst="straightConnector1">
                  <a:avLst/>
                </a:prstGeom>
                <a:grpFill/>
                <a:ln w="9525">
                  <a:solidFill>
                    <a:srgbClr val="00FFFF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ru-RU"/>
                </a:p>
              </p:txBody>
            </p:sp>
            <p:sp>
              <p:nvSpPr>
                <p:cNvPr id="76" name="AutoShape 60"/>
                <p:cNvSpPr>
                  <a:spLocks noChangeShapeType="1"/>
                </p:cNvSpPr>
                <p:nvPr/>
              </p:nvSpPr>
              <p:spPr bwMode="auto">
                <a:xfrm rot="-5400000" flipH="1" flipV="1">
                  <a:off x="6174" y="3575"/>
                  <a:ext cx="0" cy="8504"/>
                </a:xfrm>
                <a:prstGeom prst="straightConnector1">
                  <a:avLst/>
                </a:prstGeom>
                <a:grpFill/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ru-RU"/>
                </a:p>
              </p:txBody>
            </p:sp>
          </p:grpSp>
          <p:grpSp>
            <p:nvGrpSpPr>
              <p:cNvPr id="70" name="Group 56"/>
              <p:cNvGrpSpPr>
                <a:grpSpLocks/>
              </p:cNvGrpSpPr>
              <p:nvPr/>
            </p:nvGrpSpPr>
            <p:grpSpPr bwMode="auto">
              <a:xfrm rot="3748307">
                <a:off x="1151" y="1804"/>
                <a:ext cx="6496" cy="6511"/>
                <a:chOff x="1922" y="3575"/>
                <a:chExt cx="8504" cy="8504"/>
              </a:xfrm>
              <a:grpFill/>
            </p:grpSpPr>
            <p:sp>
              <p:nvSpPr>
                <p:cNvPr id="73" name="AutoShape 58"/>
                <p:cNvSpPr>
                  <a:spLocks noChangeShapeType="1"/>
                </p:cNvSpPr>
                <p:nvPr/>
              </p:nvSpPr>
              <p:spPr bwMode="auto">
                <a:xfrm flipH="1">
                  <a:off x="6174" y="3575"/>
                  <a:ext cx="0" cy="8504"/>
                </a:xfrm>
                <a:prstGeom prst="straightConnector1">
                  <a:avLst/>
                </a:prstGeom>
                <a:grpFill/>
                <a:ln w="9525">
                  <a:solidFill>
                    <a:srgbClr val="00FFFF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ru-RU"/>
                </a:p>
              </p:txBody>
            </p:sp>
            <p:sp>
              <p:nvSpPr>
                <p:cNvPr id="74" name="AutoShape 57"/>
                <p:cNvSpPr>
                  <a:spLocks noChangeShapeType="1"/>
                </p:cNvSpPr>
                <p:nvPr/>
              </p:nvSpPr>
              <p:spPr bwMode="auto">
                <a:xfrm rot="-5400000" flipH="1" flipV="1">
                  <a:off x="6174" y="3575"/>
                  <a:ext cx="0" cy="8504"/>
                </a:xfrm>
                <a:prstGeom prst="straightConnector1">
                  <a:avLst/>
                </a:prstGeom>
                <a:grpFill/>
                <a:ln w="9525">
                  <a:solidFill>
                    <a:srgbClr val="00FFFF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ru-RU"/>
                </a:p>
              </p:txBody>
            </p:sp>
          </p:grpSp>
        </p:grpSp>
        <p:sp>
          <p:nvSpPr>
            <p:cNvPr id="17" name="Oval 54"/>
            <p:cNvSpPr>
              <a:spLocks noChangeArrowheads="1"/>
            </p:cNvSpPr>
            <p:nvPr/>
          </p:nvSpPr>
          <p:spPr bwMode="auto">
            <a:xfrm>
              <a:off x="2169" y="3113"/>
              <a:ext cx="7787" cy="7987"/>
            </a:xfrm>
            <a:prstGeom prst="ellipse">
              <a:avLst/>
            </a:prstGeom>
            <a:grpFill/>
            <a:ln w="6350">
              <a:solidFill>
                <a:srgbClr val="00FFFF"/>
              </a:solidFill>
              <a:prstDash val="dash"/>
              <a:round/>
              <a:headEnd/>
              <a:tailEnd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8" name="Oval 53"/>
            <p:cNvSpPr>
              <a:spLocks noChangeArrowheads="1"/>
            </p:cNvSpPr>
            <p:nvPr/>
          </p:nvSpPr>
          <p:spPr bwMode="auto">
            <a:xfrm>
              <a:off x="4986" y="5981"/>
              <a:ext cx="2158" cy="2218"/>
            </a:xfrm>
            <a:prstGeom prst="ellipse">
              <a:avLst/>
            </a:prstGeom>
            <a:grp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9" name="AutoShape 52"/>
            <p:cNvSpPr>
              <a:spLocks noChangeShapeType="1"/>
            </p:cNvSpPr>
            <p:nvPr/>
          </p:nvSpPr>
          <p:spPr bwMode="auto">
            <a:xfrm>
              <a:off x="4986" y="7065"/>
              <a:ext cx="2158" cy="0"/>
            </a:xfrm>
            <a:prstGeom prst="straightConnector1">
              <a:avLst/>
            </a:prstGeom>
            <a:grpFill/>
            <a:ln w="28575">
              <a:solidFill>
                <a:srgbClr val="00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" name="AutoShape 51"/>
            <p:cNvSpPr>
              <a:spLocks noChangeShapeType="1"/>
            </p:cNvSpPr>
            <p:nvPr/>
          </p:nvSpPr>
          <p:spPr bwMode="auto">
            <a:xfrm>
              <a:off x="6067" y="5981"/>
              <a:ext cx="10" cy="2218"/>
            </a:xfrm>
            <a:prstGeom prst="straightConnector1">
              <a:avLst/>
            </a:prstGeom>
            <a:grpFill/>
            <a:ln w="28575">
              <a:solidFill>
                <a:srgbClr val="00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1" name="Text Box 50"/>
            <p:cNvSpPr txBox="1">
              <a:spLocks noChangeArrowheads="1"/>
            </p:cNvSpPr>
            <p:nvPr/>
          </p:nvSpPr>
          <p:spPr bwMode="auto">
            <a:xfrm>
              <a:off x="4875" y="6441"/>
              <a:ext cx="1192" cy="653"/>
            </a:xfrm>
            <a:prstGeom prst="rect">
              <a:avLst/>
            </a:prstGeom>
            <a:grpFill/>
            <a:ln w="9525">
              <a:solidFill>
                <a:srgbClr val="00FFFF"/>
              </a:solidFill>
              <a:miter lim="800000"/>
              <a:headEnd/>
              <a:tailEnd/>
            </a:ln>
            <a:extLst/>
          </p:spPr>
          <p:txBody>
            <a:bodyPr/>
            <a:lstStyle/>
            <a:p>
              <a:pPr algn="r">
                <a:defRPr/>
              </a:pPr>
              <a:r>
                <a:rPr lang="ru-RU" altLang="ru-RU" sz="800">
                  <a:latin typeface="Calibri" panose="020F0502020204030204" pitchFamily="34" charset="0"/>
                  <a:ea typeface="Times New Roman" panose="02020603050405020304" pitchFamily="18" charset="0"/>
                </a:rPr>
                <a:t>Система управления</a:t>
              </a:r>
              <a:endParaRPr lang="ru-RU" altLang="ru-RU"/>
            </a:p>
          </p:txBody>
        </p:sp>
        <p:sp>
          <p:nvSpPr>
            <p:cNvPr id="22" name="Text Box 49"/>
            <p:cNvSpPr txBox="1">
              <a:spLocks noChangeArrowheads="1"/>
            </p:cNvSpPr>
            <p:nvPr/>
          </p:nvSpPr>
          <p:spPr bwMode="auto">
            <a:xfrm>
              <a:off x="6064" y="6617"/>
              <a:ext cx="1080" cy="462"/>
            </a:xfrm>
            <a:prstGeom prst="rect">
              <a:avLst/>
            </a:prstGeom>
            <a:grpFill/>
            <a:ln w="9525">
              <a:solidFill>
                <a:srgbClr val="00FFFF"/>
              </a:solidFill>
              <a:miter lim="800000"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r>
                <a:rPr lang="ru-RU" altLang="ru-RU" sz="800">
                  <a:latin typeface="Calibri" panose="020F0502020204030204" pitchFamily="34" charset="0"/>
                  <a:ea typeface="Times New Roman" panose="02020603050405020304" pitchFamily="18" charset="0"/>
                </a:rPr>
                <a:t>Кадры</a:t>
              </a:r>
              <a:endParaRPr lang="ru-RU" altLang="ru-RU"/>
            </a:p>
          </p:txBody>
        </p:sp>
        <p:sp>
          <p:nvSpPr>
            <p:cNvPr id="23" name="Text Box 48"/>
            <p:cNvSpPr txBox="1">
              <a:spLocks noChangeArrowheads="1"/>
            </p:cNvSpPr>
            <p:nvPr/>
          </p:nvSpPr>
          <p:spPr bwMode="auto">
            <a:xfrm>
              <a:off x="5989" y="7219"/>
              <a:ext cx="1081" cy="566"/>
            </a:xfrm>
            <a:prstGeom prst="rect">
              <a:avLst/>
            </a:prstGeom>
            <a:grpFill/>
            <a:ln w="9525">
              <a:solidFill>
                <a:srgbClr val="00FFFF"/>
              </a:solidFill>
              <a:miter lim="800000"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r>
                <a:rPr lang="ru-RU" altLang="ru-RU" sz="800" dirty="0">
                  <a:latin typeface="Calibri" panose="020F0502020204030204" pitchFamily="34" charset="0"/>
                  <a:ea typeface="Times New Roman" panose="02020603050405020304" pitchFamily="18" charset="0"/>
                </a:rPr>
                <a:t>Мат. </a:t>
              </a:r>
              <a:r>
                <a:rPr lang="ru-RU" altLang="ru-RU" sz="800" dirty="0" err="1">
                  <a:latin typeface="Calibri" panose="020F0502020204030204" pitchFamily="34" charset="0"/>
                  <a:ea typeface="Times New Roman" panose="02020603050405020304" pitchFamily="18" charset="0"/>
                </a:rPr>
                <a:t>техн</a:t>
              </a:r>
              <a:r>
                <a:rPr lang="ru-RU" altLang="ru-RU" sz="800" dirty="0">
                  <a:latin typeface="Calibri" panose="020F0502020204030204" pitchFamily="34" charset="0"/>
                  <a:ea typeface="Times New Roman" panose="02020603050405020304" pitchFamily="18" charset="0"/>
                </a:rPr>
                <a:t>.</a:t>
              </a:r>
              <a:endParaRPr lang="ru-RU" altLang="ru-RU" sz="800" dirty="0"/>
            </a:p>
            <a:p>
              <a:pPr>
                <a:defRPr/>
              </a:pPr>
              <a:r>
                <a:rPr lang="ru-RU" altLang="ru-RU" sz="800" dirty="0">
                  <a:latin typeface="Calibri" panose="020F0502020204030204" pitchFamily="34" charset="0"/>
                  <a:ea typeface="Times New Roman" panose="02020603050405020304" pitchFamily="18" charset="0"/>
                </a:rPr>
                <a:t>обеспечение</a:t>
              </a:r>
              <a:endParaRPr lang="ru-RU" altLang="ru-RU" dirty="0"/>
            </a:p>
          </p:txBody>
        </p:sp>
        <p:sp>
          <p:nvSpPr>
            <p:cNvPr id="24" name="Text Box 47"/>
            <p:cNvSpPr txBox="1">
              <a:spLocks noChangeArrowheads="1"/>
            </p:cNvSpPr>
            <p:nvPr/>
          </p:nvSpPr>
          <p:spPr bwMode="auto">
            <a:xfrm>
              <a:off x="4986" y="7205"/>
              <a:ext cx="1180" cy="703"/>
            </a:xfrm>
            <a:prstGeom prst="rect">
              <a:avLst/>
            </a:prstGeom>
            <a:grpFill/>
            <a:ln w="9525">
              <a:solidFill>
                <a:srgbClr val="00FFFF"/>
              </a:solidFill>
              <a:miter lim="800000"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r>
                <a:rPr lang="ru-RU" altLang="ru-RU" sz="800">
                  <a:latin typeface="Calibri" panose="020F0502020204030204" pitchFamily="34" charset="0"/>
                  <a:ea typeface="Times New Roman" panose="02020603050405020304" pitchFamily="18" charset="0"/>
                </a:rPr>
                <a:t>Развивающая среда ДОУ</a:t>
              </a:r>
              <a:endParaRPr lang="ru-RU" altLang="ru-RU"/>
            </a:p>
          </p:txBody>
        </p:sp>
        <p:sp>
          <p:nvSpPr>
            <p:cNvPr id="25" name="Oval 46"/>
            <p:cNvSpPr>
              <a:spLocks noChangeArrowheads="1"/>
            </p:cNvSpPr>
            <p:nvPr/>
          </p:nvSpPr>
          <p:spPr bwMode="auto">
            <a:xfrm>
              <a:off x="1869" y="2790"/>
              <a:ext cx="8381" cy="8597"/>
            </a:xfrm>
            <a:prstGeom prst="ellips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6" name="Text Box 45"/>
            <p:cNvSpPr txBox="1">
              <a:spLocks noChangeArrowheads="1"/>
            </p:cNvSpPr>
            <p:nvPr/>
          </p:nvSpPr>
          <p:spPr bwMode="auto">
            <a:xfrm>
              <a:off x="4452" y="3190"/>
              <a:ext cx="1377" cy="1033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xtLst/>
          </p:spPr>
          <p:txBody>
            <a:bodyPr/>
            <a:lstStyle/>
            <a:p>
              <a:pPr algn="r">
                <a:defRPr/>
              </a:pPr>
              <a:r>
                <a:rPr lang="ru-RU" altLang="ru-RU" sz="800">
                  <a:solidFill>
                    <a:srgbClr val="0000FF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Нормативно</a:t>
              </a:r>
              <a:r>
                <a:rPr lang="ru-RU" altLang="ru-RU" sz="800">
                  <a:solidFill>
                    <a:srgbClr val="0000FF"/>
                  </a:solidFill>
                  <a:ea typeface="Times New Roman" panose="02020603050405020304" pitchFamily="18" charset="0"/>
                </a:rPr>
                <a:t>—</a:t>
              </a:r>
              <a:r>
                <a:rPr lang="ru-RU" altLang="ru-RU" sz="800">
                  <a:solidFill>
                    <a:srgbClr val="0000FF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правовая база</a:t>
              </a:r>
              <a:endParaRPr lang="ru-RU" altLang="ru-RU"/>
            </a:p>
          </p:txBody>
        </p:sp>
        <p:sp>
          <p:nvSpPr>
            <p:cNvPr id="27" name="Text Box 44"/>
            <p:cNvSpPr txBox="1">
              <a:spLocks noChangeArrowheads="1"/>
            </p:cNvSpPr>
            <p:nvPr/>
          </p:nvSpPr>
          <p:spPr bwMode="auto">
            <a:xfrm>
              <a:off x="6171" y="3354"/>
              <a:ext cx="1587" cy="1033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r>
                <a:rPr lang="ru-RU" altLang="ru-RU" sz="800">
                  <a:solidFill>
                    <a:srgbClr val="0000FF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Профессиональная </a:t>
              </a:r>
              <a:endParaRPr lang="ru-RU" altLang="ru-RU" sz="800"/>
            </a:p>
            <a:p>
              <a:pPr>
                <a:defRPr/>
              </a:pPr>
              <a:endParaRPr lang="ru-RU" altLang="ru-RU"/>
            </a:p>
          </p:txBody>
        </p:sp>
        <p:sp>
          <p:nvSpPr>
            <p:cNvPr id="28" name="Text Box 43"/>
            <p:cNvSpPr txBox="1">
              <a:spLocks noChangeArrowheads="1"/>
            </p:cNvSpPr>
            <p:nvPr/>
          </p:nvSpPr>
          <p:spPr bwMode="auto">
            <a:xfrm>
              <a:off x="7643" y="4299"/>
              <a:ext cx="1660" cy="1151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r>
                <a:rPr lang="ru-RU" altLang="ru-RU" sz="800">
                  <a:solidFill>
                    <a:srgbClr val="0000FF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Образовательный и творческий потенциал  педагогов</a:t>
              </a:r>
              <a:endParaRPr lang="ru-RU" altLang="ru-RU"/>
            </a:p>
          </p:txBody>
        </p:sp>
        <p:sp>
          <p:nvSpPr>
            <p:cNvPr id="29" name="Text Box 42"/>
            <p:cNvSpPr txBox="1">
              <a:spLocks noChangeArrowheads="1"/>
            </p:cNvSpPr>
            <p:nvPr/>
          </p:nvSpPr>
          <p:spPr bwMode="auto">
            <a:xfrm>
              <a:off x="8709" y="6156"/>
              <a:ext cx="1081" cy="461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r>
                <a:rPr lang="ru-RU" altLang="ru-RU" sz="800">
                  <a:solidFill>
                    <a:srgbClr val="0000FF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Система ПК</a:t>
              </a:r>
              <a:endParaRPr lang="ru-RU" altLang="ru-RU"/>
            </a:p>
          </p:txBody>
        </p:sp>
        <p:sp>
          <p:nvSpPr>
            <p:cNvPr id="30" name="Text Box 41"/>
            <p:cNvSpPr txBox="1">
              <a:spLocks noChangeArrowheads="1"/>
            </p:cNvSpPr>
            <p:nvPr/>
          </p:nvSpPr>
          <p:spPr bwMode="auto">
            <a:xfrm>
              <a:off x="8369" y="7322"/>
              <a:ext cx="1421" cy="877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r>
                <a:rPr lang="ru-RU" altLang="ru-RU" sz="800">
                  <a:solidFill>
                    <a:srgbClr val="0000FF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Научно-педагогическое обеспечение</a:t>
              </a:r>
              <a:endParaRPr lang="ru-RU" altLang="ru-RU"/>
            </a:p>
          </p:txBody>
        </p:sp>
        <p:sp>
          <p:nvSpPr>
            <p:cNvPr id="31" name="Text Box 40"/>
            <p:cNvSpPr txBox="1">
              <a:spLocks noChangeArrowheads="1"/>
            </p:cNvSpPr>
            <p:nvPr/>
          </p:nvSpPr>
          <p:spPr bwMode="auto">
            <a:xfrm>
              <a:off x="7213" y="8414"/>
              <a:ext cx="1428" cy="895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r>
                <a:rPr lang="ru-RU" altLang="ru-RU" sz="800">
                  <a:solidFill>
                    <a:srgbClr val="0000FF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дидактическоеобеспечение</a:t>
              </a:r>
              <a:endParaRPr lang="ru-RU" altLang="ru-RU"/>
            </a:p>
          </p:txBody>
        </p:sp>
        <p:sp>
          <p:nvSpPr>
            <p:cNvPr id="32" name="Text Box 39"/>
            <p:cNvSpPr txBox="1">
              <a:spLocks noChangeArrowheads="1"/>
            </p:cNvSpPr>
            <p:nvPr/>
          </p:nvSpPr>
          <p:spPr bwMode="auto">
            <a:xfrm>
              <a:off x="6184" y="10559"/>
              <a:ext cx="1217" cy="637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r>
                <a:rPr lang="ru-RU" altLang="ru-RU" sz="800">
                  <a:solidFill>
                    <a:srgbClr val="0000FF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Техническое оснащение</a:t>
              </a:r>
              <a:endParaRPr lang="ru-RU" altLang="ru-RU"/>
            </a:p>
          </p:txBody>
        </p:sp>
        <p:sp>
          <p:nvSpPr>
            <p:cNvPr id="33" name="Text Box 38"/>
            <p:cNvSpPr txBox="1">
              <a:spLocks noChangeArrowheads="1"/>
            </p:cNvSpPr>
            <p:nvPr/>
          </p:nvSpPr>
          <p:spPr bwMode="auto">
            <a:xfrm>
              <a:off x="4627" y="10219"/>
              <a:ext cx="1081" cy="748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xtLst/>
          </p:spPr>
          <p:txBody>
            <a:bodyPr/>
            <a:lstStyle/>
            <a:p>
              <a:pPr algn="r">
                <a:defRPr/>
              </a:pPr>
              <a:r>
                <a:rPr lang="ru-RU" altLang="ru-RU" sz="800">
                  <a:solidFill>
                    <a:srgbClr val="0000FF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Система здоровье-сбережения</a:t>
              </a:r>
              <a:endParaRPr lang="ru-RU" altLang="ru-RU"/>
            </a:p>
          </p:txBody>
        </p:sp>
        <p:sp>
          <p:nvSpPr>
            <p:cNvPr id="34" name="Text Box 37"/>
            <p:cNvSpPr txBox="1">
              <a:spLocks noChangeArrowheads="1"/>
            </p:cNvSpPr>
            <p:nvPr/>
          </p:nvSpPr>
          <p:spPr bwMode="auto">
            <a:xfrm>
              <a:off x="2663" y="8937"/>
              <a:ext cx="1604" cy="739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xtLst/>
          </p:spPr>
          <p:txBody>
            <a:bodyPr/>
            <a:lstStyle/>
            <a:p>
              <a:pPr algn="r">
                <a:defRPr/>
              </a:pPr>
              <a:r>
                <a:rPr lang="ru-RU" altLang="ru-RU" sz="800">
                  <a:solidFill>
                    <a:srgbClr val="0000FF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Студии и кружки</a:t>
              </a:r>
              <a:endParaRPr lang="ru-RU" altLang="ru-RU"/>
            </a:p>
          </p:txBody>
        </p:sp>
        <p:sp>
          <p:nvSpPr>
            <p:cNvPr id="35" name="Text Box 36"/>
            <p:cNvSpPr txBox="1">
              <a:spLocks noChangeArrowheads="1"/>
            </p:cNvSpPr>
            <p:nvPr/>
          </p:nvSpPr>
          <p:spPr bwMode="auto">
            <a:xfrm>
              <a:off x="2026" y="7460"/>
              <a:ext cx="1640" cy="462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r>
                <a:rPr lang="ru-RU" altLang="ru-RU" sz="800">
                  <a:solidFill>
                    <a:srgbClr val="0000FF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Компоненты среды</a:t>
              </a:r>
              <a:endParaRPr lang="ru-RU" altLang="ru-RU"/>
            </a:p>
          </p:txBody>
        </p:sp>
        <p:sp>
          <p:nvSpPr>
            <p:cNvPr id="36" name="Text Box 35"/>
            <p:cNvSpPr txBox="1">
              <a:spLocks noChangeArrowheads="1"/>
            </p:cNvSpPr>
            <p:nvPr/>
          </p:nvSpPr>
          <p:spPr bwMode="auto">
            <a:xfrm>
              <a:off x="1805" y="5823"/>
              <a:ext cx="1676" cy="829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xtLst/>
          </p:spPr>
          <p:txBody>
            <a:bodyPr/>
            <a:lstStyle/>
            <a:p>
              <a:pPr algn="r">
                <a:defRPr/>
              </a:pPr>
              <a:r>
                <a:rPr lang="ru-RU" altLang="ru-RU" sz="800">
                  <a:solidFill>
                    <a:srgbClr val="0000FF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Государственно-общественное управление</a:t>
              </a:r>
              <a:endParaRPr lang="ru-RU" altLang="ru-RU"/>
            </a:p>
          </p:txBody>
        </p:sp>
        <p:sp>
          <p:nvSpPr>
            <p:cNvPr id="37" name="Text Box 34"/>
            <p:cNvSpPr txBox="1">
              <a:spLocks noChangeArrowheads="1"/>
            </p:cNvSpPr>
            <p:nvPr/>
          </p:nvSpPr>
          <p:spPr bwMode="auto">
            <a:xfrm>
              <a:off x="3338" y="4500"/>
              <a:ext cx="1264" cy="809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xtLst/>
          </p:spPr>
          <p:txBody>
            <a:bodyPr/>
            <a:lstStyle/>
            <a:p>
              <a:pPr algn="r">
                <a:defRPr/>
              </a:pPr>
              <a:r>
                <a:rPr lang="ru-RU" altLang="ru-RU" sz="800">
                  <a:solidFill>
                    <a:srgbClr val="0000FF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Финансовое обеспечение</a:t>
              </a:r>
              <a:endParaRPr lang="ru-RU" altLang="ru-RU"/>
            </a:p>
          </p:txBody>
        </p:sp>
        <p:sp>
          <p:nvSpPr>
            <p:cNvPr id="38" name="Arc 33"/>
            <p:cNvSpPr>
              <a:spLocks/>
            </p:cNvSpPr>
            <p:nvPr/>
          </p:nvSpPr>
          <p:spPr bwMode="auto">
            <a:xfrm rot="2666442" flipH="1">
              <a:off x="3481" y="3609"/>
              <a:ext cx="655" cy="2000"/>
            </a:xfrm>
            <a:custGeom>
              <a:avLst/>
              <a:gdLst>
                <a:gd name="G0" fmla="+- 0 0 0"/>
                <a:gd name="G1" fmla="+- 16292 0 0"/>
                <a:gd name="G2" fmla="+- 21600 0 0"/>
                <a:gd name="T0" fmla="*/ 14182 w 21600"/>
                <a:gd name="T1" fmla="*/ 0 h 30414"/>
                <a:gd name="T2" fmla="*/ 16344 w 21600"/>
                <a:gd name="T3" fmla="*/ 30414 h 30414"/>
                <a:gd name="T4" fmla="*/ 0 w 21600"/>
                <a:gd name="T5" fmla="*/ 16292 h 30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30414" fill="none" extrusionOk="0">
                  <a:moveTo>
                    <a:pt x="14182" y="-1"/>
                  </a:moveTo>
                  <a:cubicBezTo>
                    <a:pt x="18894" y="4102"/>
                    <a:pt x="21600" y="10044"/>
                    <a:pt x="21600" y="16292"/>
                  </a:cubicBezTo>
                  <a:cubicBezTo>
                    <a:pt x="21600" y="21477"/>
                    <a:pt x="19734" y="26490"/>
                    <a:pt x="16344" y="30414"/>
                  </a:cubicBezTo>
                </a:path>
                <a:path w="21600" h="30414" stroke="0" extrusionOk="0">
                  <a:moveTo>
                    <a:pt x="14182" y="-1"/>
                  </a:moveTo>
                  <a:cubicBezTo>
                    <a:pt x="18894" y="4102"/>
                    <a:pt x="21600" y="10044"/>
                    <a:pt x="21600" y="16292"/>
                  </a:cubicBezTo>
                  <a:cubicBezTo>
                    <a:pt x="21600" y="21477"/>
                    <a:pt x="19734" y="26490"/>
                    <a:pt x="16344" y="30414"/>
                  </a:cubicBezTo>
                  <a:lnTo>
                    <a:pt x="0" y="16292"/>
                  </a:lnTo>
                  <a:close/>
                </a:path>
              </a:pathLst>
            </a:custGeom>
            <a:grpFill/>
            <a:ln w="28575">
              <a:solidFill>
                <a:srgbClr val="33996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39" name="Arc 32"/>
            <p:cNvSpPr>
              <a:spLocks/>
            </p:cNvSpPr>
            <p:nvPr/>
          </p:nvSpPr>
          <p:spPr bwMode="auto">
            <a:xfrm rot="4878300" flipH="1">
              <a:off x="5021" y="3410"/>
              <a:ext cx="672" cy="1509"/>
            </a:xfrm>
            <a:custGeom>
              <a:avLst/>
              <a:gdLst>
                <a:gd name="G0" fmla="+- 0 0 0"/>
                <a:gd name="G1" fmla="+- 9439 0 0"/>
                <a:gd name="G2" fmla="+- 21600 0 0"/>
                <a:gd name="T0" fmla="*/ 19429 w 21600"/>
                <a:gd name="T1" fmla="*/ 0 h 23561"/>
                <a:gd name="T2" fmla="*/ 16344 w 21600"/>
                <a:gd name="T3" fmla="*/ 23561 h 23561"/>
                <a:gd name="T4" fmla="*/ 0 w 21600"/>
                <a:gd name="T5" fmla="*/ 9439 h 23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3561" fill="none" extrusionOk="0">
                  <a:moveTo>
                    <a:pt x="19428" y="0"/>
                  </a:moveTo>
                  <a:cubicBezTo>
                    <a:pt x="20857" y="2941"/>
                    <a:pt x="21600" y="6168"/>
                    <a:pt x="21600" y="9439"/>
                  </a:cubicBezTo>
                  <a:cubicBezTo>
                    <a:pt x="21600" y="14624"/>
                    <a:pt x="19734" y="19637"/>
                    <a:pt x="16344" y="23561"/>
                  </a:cubicBezTo>
                </a:path>
                <a:path w="21600" h="23561" stroke="0" extrusionOk="0">
                  <a:moveTo>
                    <a:pt x="19428" y="0"/>
                  </a:moveTo>
                  <a:cubicBezTo>
                    <a:pt x="20857" y="2941"/>
                    <a:pt x="21600" y="6168"/>
                    <a:pt x="21600" y="9439"/>
                  </a:cubicBezTo>
                  <a:cubicBezTo>
                    <a:pt x="21600" y="14624"/>
                    <a:pt x="19734" y="19637"/>
                    <a:pt x="16344" y="23561"/>
                  </a:cubicBezTo>
                  <a:lnTo>
                    <a:pt x="0" y="9439"/>
                  </a:lnTo>
                  <a:close/>
                </a:path>
              </a:pathLst>
            </a:custGeom>
            <a:grpFill/>
            <a:ln w="28575">
              <a:solidFill>
                <a:srgbClr val="33996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40" name="Arc 31"/>
            <p:cNvSpPr>
              <a:spLocks/>
            </p:cNvSpPr>
            <p:nvPr/>
          </p:nvSpPr>
          <p:spPr bwMode="auto">
            <a:xfrm rot="13529861" flipH="1">
              <a:off x="7699" y="8428"/>
              <a:ext cx="672" cy="1690"/>
            </a:xfrm>
            <a:custGeom>
              <a:avLst/>
              <a:gdLst>
                <a:gd name="G0" fmla="+- 0 0 0"/>
                <a:gd name="G1" fmla="+- 12257 0 0"/>
                <a:gd name="G2" fmla="+- 21600 0 0"/>
                <a:gd name="T0" fmla="*/ 17785 w 21600"/>
                <a:gd name="T1" fmla="*/ 0 h 26379"/>
                <a:gd name="T2" fmla="*/ 16344 w 21600"/>
                <a:gd name="T3" fmla="*/ 26379 h 26379"/>
                <a:gd name="T4" fmla="*/ 0 w 21600"/>
                <a:gd name="T5" fmla="*/ 12257 h 26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6379" fill="none" extrusionOk="0">
                  <a:moveTo>
                    <a:pt x="17785" y="-1"/>
                  </a:moveTo>
                  <a:cubicBezTo>
                    <a:pt x="20269" y="3604"/>
                    <a:pt x="21600" y="7879"/>
                    <a:pt x="21600" y="12257"/>
                  </a:cubicBezTo>
                  <a:cubicBezTo>
                    <a:pt x="21600" y="17442"/>
                    <a:pt x="19734" y="22455"/>
                    <a:pt x="16344" y="26379"/>
                  </a:cubicBezTo>
                </a:path>
                <a:path w="21600" h="26379" stroke="0" extrusionOk="0">
                  <a:moveTo>
                    <a:pt x="17785" y="-1"/>
                  </a:moveTo>
                  <a:cubicBezTo>
                    <a:pt x="20269" y="3604"/>
                    <a:pt x="21600" y="7879"/>
                    <a:pt x="21600" y="12257"/>
                  </a:cubicBezTo>
                  <a:cubicBezTo>
                    <a:pt x="21600" y="17442"/>
                    <a:pt x="19734" y="22455"/>
                    <a:pt x="16344" y="26379"/>
                  </a:cubicBezTo>
                  <a:lnTo>
                    <a:pt x="0" y="12257"/>
                  </a:lnTo>
                  <a:close/>
                </a:path>
              </a:pathLst>
            </a:custGeom>
            <a:grpFill/>
            <a:ln w="28575">
              <a:solidFill>
                <a:srgbClr val="33996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41" name="Arc 30"/>
            <p:cNvSpPr>
              <a:spLocks/>
            </p:cNvSpPr>
            <p:nvPr/>
          </p:nvSpPr>
          <p:spPr bwMode="auto">
            <a:xfrm rot="15572732" flipH="1">
              <a:off x="6425" y="9221"/>
              <a:ext cx="672" cy="1610"/>
            </a:xfrm>
            <a:custGeom>
              <a:avLst/>
              <a:gdLst>
                <a:gd name="G0" fmla="+- 0 0 0"/>
                <a:gd name="G1" fmla="+- 12257 0 0"/>
                <a:gd name="G2" fmla="+- 21600 0 0"/>
                <a:gd name="T0" fmla="*/ 17785 w 21600"/>
                <a:gd name="T1" fmla="*/ 0 h 27368"/>
                <a:gd name="T2" fmla="*/ 15434 w 21600"/>
                <a:gd name="T3" fmla="*/ 27368 h 27368"/>
                <a:gd name="T4" fmla="*/ 0 w 21600"/>
                <a:gd name="T5" fmla="*/ 12257 h 27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7368" fill="none" extrusionOk="0">
                  <a:moveTo>
                    <a:pt x="17785" y="-1"/>
                  </a:moveTo>
                  <a:cubicBezTo>
                    <a:pt x="20269" y="3604"/>
                    <a:pt x="21600" y="7879"/>
                    <a:pt x="21600" y="12257"/>
                  </a:cubicBezTo>
                  <a:cubicBezTo>
                    <a:pt x="21600" y="17906"/>
                    <a:pt x="19386" y="23331"/>
                    <a:pt x="15434" y="27368"/>
                  </a:cubicBezTo>
                </a:path>
                <a:path w="21600" h="27368" stroke="0" extrusionOk="0">
                  <a:moveTo>
                    <a:pt x="17785" y="-1"/>
                  </a:moveTo>
                  <a:cubicBezTo>
                    <a:pt x="20269" y="3604"/>
                    <a:pt x="21600" y="7879"/>
                    <a:pt x="21600" y="12257"/>
                  </a:cubicBezTo>
                  <a:cubicBezTo>
                    <a:pt x="21600" y="17906"/>
                    <a:pt x="19386" y="23331"/>
                    <a:pt x="15434" y="27368"/>
                  </a:cubicBezTo>
                  <a:lnTo>
                    <a:pt x="0" y="12257"/>
                  </a:lnTo>
                  <a:close/>
                </a:path>
              </a:pathLst>
            </a:custGeom>
            <a:grpFill/>
            <a:ln w="28575">
              <a:solidFill>
                <a:srgbClr val="33996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42" name="Arc 29"/>
            <p:cNvSpPr>
              <a:spLocks/>
            </p:cNvSpPr>
            <p:nvPr/>
          </p:nvSpPr>
          <p:spPr bwMode="auto">
            <a:xfrm rot="1128849" flipH="1">
              <a:off x="3611" y="5823"/>
              <a:ext cx="656" cy="1382"/>
            </a:xfrm>
            <a:custGeom>
              <a:avLst/>
              <a:gdLst>
                <a:gd name="G0" fmla="+- 0 0 0"/>
                <a:gd name="G1" fmla="+- 8108 0 0"/>
                <a:gd name="G2" fmla="+- 21600 0 0"/>
                <a:gd name="T0" fmla="*/ 20020 w 21600"/>
                <a:gd name="T1" fmla="*/ 0 h 21001"/>
                <a:gd name="T2" fmla="*/ 17330 w 21600"/>
                <a:gd name="T3" fmla="*/ 21001 h 21001"/>
                <a:gd name="T4" fmla="*/ 0 w 21600"/>
                <a:gd name="T5" fmla="*/ 8108 h 2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001" fill="none" extrusionOk="0">
                  <a:moveTo>
                    <a:pt x="20020" y="-1"/>
                  </a:moveTo>
                  <a:cubicBezTo>
                    <a:pt x="21063" y="2575"/>
                    <a:pt x="21600" y="5328"/>
                    <a:pt x="21600" y="8108"/>
                  </a:cubicBezTo>
                  <a:cubicBezTo>
                    <a:pt x="21600" y="12753"/>
                    <a:pt x="20102" y="17274"/>
                    <a:pt x="17330" y="21001"/>
                  </a:cubicBezTo>
                </a:path>
                <a:path w="21600" h="21001" stroke="0" extrusionOk="0">
                  <a:moveTo>
                    <a:pt x="20020" y="-1"/>
                  </a:moveTo>
                  <a:cubicBezTo>
                    <a:pt x="21063" y="2575"/>
                    <a:pt x="21600" y="5328"/>
                    <a:pt x="21600" y="8108"/>
                  </a:cubicBezTo>
                  <a:cubicBezTo>
                    <a:pt x="21600" y="12753"/>
                    <a:pt x="20102" y="17274"/>
                    <a:pt x="17330" y="21001"/>
                  </a:cubicBezTo>
                  <a:lnTo>
                    <a:pt x="0" y="8108"/>
                  </a:lnTo>
                  <a:close/>
                </a:path>
              </a:pathLst>
            </a:custGeom>
            <a:grpFill/>
            <a:ln w="28575">
              <a:solidFill>
                <a:srgbClr val="33996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43" name="Arc 28"/>
            <p:cNvSpPr>
              <a:spLocks/>
            </p:cNvSpPr>
            <p:nvPr/>
          </p:nvSpPr>
          <p:spPr bwMode="auto">
            <a:xfrm rot="19120323" flipH="1">
              <a:off x="4394" y="7780"/>
              <a:ext cx="655" cy="1221"/>
            </a:xfrm>
            <a:custGeom>
              <a:avLst/>
              <a:gdLst>
                <a:gd name="G0" fmla="+- 0 0 0"/>
                <a:gd name="G1" fmla="+- 7265 0 0"/>
                <a:gd name="G2" fmla="+- 21600 0 0"/>
                <a:gd name="T0" fmla="*/ 20341 w 21600"/>
                <a:gd name="T1" fmla="*/ 0 h 18562"/>
                <a:gd name="T2" fmla="*/ 18410 w 21600"/>
                <a:gd name="T3" fmla="*/ 18562 h 18562"/>
                <a:gd name="T4" fmla="*/ 0 w 21600"/>
                <a:gd name="T5" fmla="*/ 7265 h 18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8562" fill="none" extrusionOk="0">
                  <a:moveTo>
                    <a:pt x="20341" y="-1"/>
                  </a:moveTo>
                  <a:cubicBezTo>
                    <a:pt x="21174" y="2331"/>
                    <a:pt x="21600" y="4789"/>
                    <a:pt x="21600" y="7265"/>
                  </a:cubicBezTo>
                  <a:cubicBezTo>
                    <a:pt x="21600" y="11252"/>
                    <a:pt x="20495" y="15163"/>
                    <a:pt x="18410" y="18562"/>
                  </a:cubicBezTo>
                </a:path>
                <a:path w="21600" h="18562" stroke="0" extrusionOk="0">
                  <a:moveTo>
                    <a:pt x="20341" y="-1"/>
                  </a:moveTo>
                  <a:cubicBezTo>
                    <a:pt x="21174" y="2331"/>
                    <a:pt x="21600" y="4789"/>
                    <a:pt x="21600" y="7265"/>
                  </a:cubicBezTo>
                  <a:cubicBezTo>
                    <a:pt x="21600" y="11252"/>
                    <a:pt x="20495" y="15163"/>
                    <a:pt x="18410" y="18562"/>
                  </a:cubicBezTo>
                  <a:lnTo>
                    <a:pt x="0" y="7265"/>
                  </a:lnTo>
                  <a:close/>
                </a:path>
              </a:pathLst>
            </a:custGeom>
            <a:grpFill/>
            <a:ln w="28575">
              <a:solidFill>
                <a:srgbClr val="33996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44" name="Arc 27"/>
            <p:cNvSpPr>
              <a:spLocks/>
            </p:cNvSpPr>
            <p:nvPr/>
          </p:nvSpPr>
          <p:spPr bwMode="auto">
            <a:xfrm rot="20949685" flipH="1">
              <a:off x="4306" y="7041"/>
              <a:ext cx="655" cy="864"/>
            </a:xfrm>
            <a:custGeom>
              <a:avLst/>
              <a:gdLst>
                <a:gd name="G0" fmla="+- 0 0 0"/>
                <a:gd name="G1" fmla="+- 5937 0 0"/>
                <a:gd name="G2" fmla="+- 21600 0 0"/>
                <a:gd name="T0" fmla="*/ 20768 w 21600"/>
                <a:gd name="T1" fmla="*/ 0 h 13137"/>
                <a:gd name="T2" fmla="*/ 20365 w 21600"/>
                <a:gd name="T3" fmla="*/ 13137 h 13137"/>
                <a:gd name="T4" fmla="*/ 0 w 21600"/>
                <a:gd name="T5" fmla="*/ 5937 h 13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3137" fill="none" extrusionOk="0">
                  <a:moveTo>
                    <a:pt x="20768" y="-1"/>
                  </a:moveTo>
                  <a:cubicBezTo>
                    <a:pt x="21319" y="1930"/>
                    <a:pt x="21600" y="3928"/>
                    <a:pt x="21600" y="5937"/>
                  </a:cubicBezTo>
                  <a:cubicBezTo>
                    <a:pt x="21600" y="8389"/>
                    <a:pt x="21182" y="10824"/>
                    <a:pt x="20364" y="13136"/>
                  </a:cubicBezTo>
                </a:path>
                <a:path w="21600" h="13137" stroke="0" extrusionOk="0">
                  <a:moveTo>
                    <a:pt x="20768" y="-1"/>
                  </a:moveTo>
                  <a:cubicBezTo>
                    <a:pt x="21319" y="1930"/>
                    <a:pt x="21600" y="3928"/>
                    <a:pt x="21600" y="5937"/>
                  </a:cubicBezTo>
                  <a:cubicBezTo>
                    <a:pt x="21600" y="8389"/>
                    <a:pt x="21182" y="10824"/>
                    <a:pt x="20364" y="13136"/>
                  </a:cubicBezTo>
                  <a:lnTo>
                    <a:pt x="0" y="5937"/>
                  </a:lnTo>
                  <a:close/>
                </a:path>
              </a:pathLst>
            </a:custGeom>
            <a:grpFill/>
            <a:ln w="28575">
              <a:solidFill>
                <a:srgbClr val="33996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45" name="Arc 26"/>
            <p:cNvSpPr>
              <a:spLocks/>
            </p:cNvSpPr>
            <p:nvPr/>
          </p:nvSpPr>
          <p:spPr bwMode="auto">
            <a:xfrm rot="17395785" flipH="1">
              <a:off x="5342" y="8078"/>
              <a:ext cx="672" cy="986"/>
            </a:xfrm>
            <a:custGeom>
              <a:avLst/>
              <a:gdLst>
                <a:gd name="G0" fmla="+- 0 0 0"/>
                <a:gd name="G1" fmla="+- 2804 0 0"/>
                <a:gd name="G2" fmla="+- 21600 0 0"/>
                <a:gd name="T0" fmla="*/ 21417 w 21600"/>
                <a:gd name="T1" fmla="*/ 0 h 15374"/>
                <a:gd name="T2" fmla="*/ 17566 w 21600"/>
                <a:gd name="T3" fmla="*/ 15374 h 15374"/>
                <a:gd name="T4" fmla="*/ 0 w 21600"/>
                <a:gd name="T5" fmla="*/ 2804 h 15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5374" fill="none" extrusionOk="0">
                  <a:moveTo>
                    <a:pt x="21417" y="-1"/>
                  </a:moveTo>
                  <a:cubicBezTo>
                    <a:pt x="21538" y="929"/>
                    <a:pt x="21600" y="1866"/>
                    <a:pt x="21600" y="2804"/>
                  </a:cubicBezTo>
                  <a:cubicBezTo>
                    <a:pt x="21600" y="7312"/>
                    <a:pt x="20189" y="11707"/>
                    <a:pt x="17565" y="15373"/>
                  </a:cubicBezTo>
                </a:path>
                <a:path w="21600" h="15374" stroke="0" extrusionOk="0">
                  <a:moveTo>
                    <a:pt x="21417" y="-1"/>
                  </a:moveTo>
                  <a:cubicBezTo>
                    <a:pt x="21538" y="929"/>
                    <a:pt x="21600" y="1866"/>
                    <a:pt x="21600" y="2804"/>
                  </a:cubicBezTo>
                  <a:cubicBezTo>
                    <a:pt x="21600" y="7312"/>
                    <a:pt x="20189" y="11707"/>
                    <a:pt x="17565" y="15373"/>
                  </a:cubicBezTo>
                  <a:lnTo>
                    <a:pt x="0" y="2804"/>
                  </a:lnTo>
                  <a:close/>
                </a:path>
              </a:pathLst>
            </a:custGeom>
            <a:grpFill/>
            <a:ln w="28575">
              <a:solidFill>
                <a:srgbClr val="33996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46" name="Arc 25"/>
            <p:cNvSpPr>
              <a:spLocks/>
            </p:cNvSpPr>
            <p:nvPr/>
          </p:nvSpPr>
          <p:spPr bwMode="auto">
            <a:xfrm rot="12026786" flipH="1">
              <a:off x="7173" y="6897"/>
              <a:ext cx="655" cy="1072"/>
            </a:xfrm>
            <a:custGeom>
              <a:avLst/>
              <a:gdLst>
                <a:gd name="G0" fmla="+- 0 0 0"/>
                <a:gd name="G1" fmla="+- 4655 0 0"/>
                <a:gd name="G2" fmla="+- 21600 0 0"/>
                <a:gd name="T0" fmla="*/ 21093 w 21600"/>
                <a:gd name="T1" fmla="*/ 0 h 16286"/>
                <a:gd name="T2" fmla="*/ 18201 w 21600"/>
                <a:gd name="T3" fmla="*/ 16286 h 16286"/>
                <a:gd name="T4" fmla="*/ 0 w 21600"/>
                <a:gd name="T5" fmla="*/ 4655 h 16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6286" fill="none" extrusionOk="0">
                  <a:moveTo>
                    <a:pt x="21092" y="0"/>
                  </a:moveTo>
                  <a:cubicBezTo>
                    <a:pt x="21429" y="1528"/>
                    <a:pt x="21600" y="3089"/>
                    <a:pt x="21600" y="4655"/>
                  </a:cubicBezTo>
                  <a:cubicBezTo>
                    <a:pt x="21600" y="8776"/>
                    <a:pt x="20420" y="12812"/>
                    <a:pt x="18201" y="16286"/>
                  </a:cubicBezTo>
                </a:path>
                <a:path w="21600" h="16286" stroke="0" extrusionOk="0">
                  <a:moveTo>
                    <a:pt x="21092" y="0"/>
                  </a:moveTo>
                  <a:cubicBezTo>
                    <a:pt x="21429" y="1528"/>
                    <a:pt x="21600" y="3089"/>
                    <a:pt x="21600" y="4655"/>
                  </a:cubicBezTo>
                  <a:cubicBezTo>
                    <a:pt x="21600" y="8776"/>
                    <a:pt x="20420" y="12812"/>
                    <a:pt x="18201" y="16286"/>
                  </a:cubicBezTo>
                  <a:lnTo>
                    <a:pt x="0" y="4655"/>
                  </a:lnTo>
                  <a:close/>
                </a:path>
              </a:pathLst>
            </a:custGeom>
            <a:grpFill/>
            <a:ln w="28575">
              <a:solidFill>
                <a:srgbClr val="33996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47" name="Arc 24"/>
            <p:cNvSpPr>
              <a:spLocks/>
            </p:cNvSpPr>
            <p:nvPr/>
          </p:nvSpPr>
          <p:spPr bwMode="auto">
            <a:xfrm rot="9887779" flipH="1">
              <a:off x="7166" y="6252"/>
              <a:ext cx="656" cy="920"/>
            </a:xfrm>
            <a:custGeom>
              <a:avLst/>
              <a:gdLst>
                <a:gd name="G0" fmla="+- 0 0 0"/>
                <a:gd name="G1" fmla="+- 6100 0 0"/>
                <a:gd name="G2" fmla="+- 21600 0 0"/>
                <a:gd name="T0" fmla="*/ 20721 w 21600"/>
                <a:gd name="T1" fmla="*/ 0 h 13997"/>
                <a:gd name="T2" fmla="*/ 20105 w 21600"/>
                <a:gd name="T3" fmla="*/ 13997 h 13997"/>
                <a:gd name="T4" fmla="*/ 0 w 21600"/>
                <a:gd name="T5" fmla="*/ 6100 h 13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3997" fill="none" extrusionOk="0">
                  <a:moveTo>
                    <a:pt x="20720" y="0"/>
                  </a:moveTo>
                  <a:cubicBezTo>
                    <a:pt x="21303" y="1980"/>
                    <a:pt x="21600" y="4035"/>
                    <a:pt x="21600" y="6100"/>
                  </a:cubicBezTo>
                  <a:cubicBezTo>
                    <a:pt x="21600" y="8802"/>
                    <a:pt x="21092" y="11481"/>
                    <a:pt x="20104" y="13996"/>
                  </a:cubicBezTo>
                </a:path>
                <a:path w="21600" h="13997" stroke="0" extrusionOk="0">
                  <a:moveTo>
                    <a:pt x="20720" y="0"/>
                  </a:moveTo>
                  <a:cubicBezTo>
                    <a:pt x="21303" y="1980"/>
                    <a:pt x="21600" y="4035"/>
                    <a:pt x="21600" y="6100"/>
                  </a:cubicBezTo>
                  <a:cubicBezTo>
                    <a:pt x="21600" y="8802"/>
                    <a:pt x="21092" y="11481"/>
                    <a:pt x="20104" y="13996"/>
                  </a:cubicBezTo>
                  <a:lnTo>
                    <a:pt x="0" y="6100"/>
                  </a:lnTo>
                  <a:close/>
                </a:path>
              </a:pathLst>
            </a:custGeom>
            <a:grpFill/>
            <a:ln w="28575">
              <a:solidFill>
                <a:srgbClr val="008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48" name="Arc 23"/>
            <p:cNvSpPr>
              <a:spLocks/>
            </p:cNvSpPr>
            <p:nvPr/>
          </p:nvSpPr>
          <p:spPr bwMode="auto">
            <a:xfrm rot="6150846" flipH="1">
              <a:off x="6357" y="4202"/>
              <a:ext cx="672" cy="1417"/>
            </a:xfrm>
            <a:custGeom>
              <a:avLst/>
              <a:gdLst>
                <a:gd name="G0" fmla="+- 0 0 0"/>
                <a:gd name="G1" fmla="+- 14209 0 0"/>
                <a:gd name="G2" fmla="+- 21600 0 0"/>
                <a:gd name="T0" fmla="*/ 16269 w 21600"/>
                <a:gd name="T1" fmla="*/ 0 h 22106"/>
                <a:gd name="T2" fmla="*/ 20105 w 21600"/>
                <a:gd name="T3" fmla="*/ 22106 h 22106"/>
                <a:gd name="T4" fmla="*/ 0 w 21600"/>
                <a:gd name="T5" fmla="*/ 14209 h 22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2106" fill="none" extrusionOk="0">
                  <a:moveTo>
                    <a:pt x="16268" y="0"/>
                  </a:moveTo>
                  <a:cubicBezTo>
                    <a:pt x="19705" y="3935"/>
                    <a:pt x="21600" y="8983"/>
                    <a:pt x="21600" y="14209"/>
                  </a:cubicBezTo>
                  <a:cubicBezTo>
                    <a:pt x="21600" y="16911"/>
                    <a:pt x="21092" y="19590"/>
                    <a:pt x="20104" y="22105"/>
                  </a:cubicBezTo>
                </a:path>
                <a:path w="21600" h="22106" stroke="0" extrusionOk="0">
                  <a:moveTo>
                    <a:pt x="16268" y="0"/>
                  </a:moveTo>
                  <a:cubicBezTo>
                    <a:pt x="19705" y="3935"/>
                    <a:pt x="21600" y="8983"/>
                    <a:pt x="21600" y="14209"/>
                  </a:cubicBezTo>
                  <a:cubicBezTo>
                    <a:pt x="21600" y="16911"/>
                    <a:pt x="21092" y="19590"/>
                    <a:pt x="20104" y="22105"/>
                  </a:cubicBezTo>
                  <a:lnTo>
                    <a:pt x="0" y="14209"/>
                  </a:lnTo>
                  <a:close/>
                </a:path>
              </a:pathLst>
            </a:custGeom>
            <a:grpFill/>
            <a:ln w="28575">
              <a:solidFill>
                <a:srgbClr val="33996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49" name="Arc 22"/>
            <p:cNvSpPr>
              <a:spLocks/>
            </p:cNvSpPr>
            <p:nvPr/>
          </p:nvSpPr>
          <p:spPr bwMode="auto">
            <a:xfrm rot="8342479" flipH="1">
              <a:off x="7063" y="5233"/>
              <a:ext cx="656" cy="1133"/>
            </a:xfrm>
            <a:custGeom>
              <a:avLst/>
              <a:gdLst>
                <a:gd name="G0" fmla="+- 0 0 0"/>
                <a:gd name="G1" fmla="+- 6852 0 0"/>
                <a:gd name="G2" fmla="+- 21600 0 0"/>
                <a:gd name="T0" fmla="*/ 20484 w 21600"/>
                <a:gd name="T1" fmla="*/ 0 h 17218"/>
                <a:gd name="T2" fmla="*/ 18950 w 21600"/>
                <a:gd name="T3" fmla="*/ 17218 h 17218"/>
                <a:gd name="T4" fmla="*/ 0 w 21600"/>
                <a:gd name="T5" fmla="*/ 6852 h 17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7218" fill="none" extrusionOk="0">
                  <a:moveTo>
                    <a:pt x="20484" y="-1"/>
                  </a:moveTo>
                  <a:cubicBezTo>
                    <a:pt x="21223" y="2208"/>
                    <a:pt x="21600" y="4522"/>
                    <a:pt x="21600" y="6852"/>
                  </a:cubicBezTo>
                  <a:cubicBezTo>
                    <a:pt x="21600" y="10474"/>
                    <a:pt x="20688" y="14039"/>
                    <a:pt x="18950" y="17218"/>
                  </a:cubicBezTo>
                </a:path>
                <a:path w="21600" h="17218" stroke="0" extrusionOk="0">
                  <a:moveTo>
                    <a:pt x="20484" y="-1"/>
                  </a:moveTo>
                  <a:cubicBezTo>
                    <a:pt x="21223" y="2208"/>
                    <a:pt x="21600" y="4522"/>
                    <a:pt x="21600" y="6852"/>
                  </a:cubicBezTo>
                  <a:cubicBezTo>
                    <a:pt x="21600" y="10474"/>
                    <a:pt x="20688" y="14039"/>
                    <a:pt x="18950" y="17218"/>
                  </a:cubicBezTo>
                  <a:lnTo>
                    <a:pt x="0" y="6852"/>
                  </a:lnTo>
                  <a:close/>
                </a:path>
              </a:pathLst>
            </a:custGeom>
            <a:grpFill/>
            <a:ln w="28575">
              <a:solidFill>
                <a:srgbClr val="33996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50" name="Text Box 21"/>
            <p:cNvSpPr txBox="1">
              <a:spLocks noChangeArrowheads="1"/>
            </p:cNvSpPr>
            <p:nvPr/>
          </p:nvSpPr>
          <p:spPr bwMode="auto">
            <a:xfrm>
              <a:off x="7865" y="5682"/>
              <a:ext cx="510" cy="474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r>
                <a:rPr lang="ru-RU" altLang="ru-RU" sz="800">
                  <a:latin typeface="Calibri" panose="020F0502020204030204" pitchFamily="34" charset="0"/>
                  <a:ea typeface="Times New Roman" panose="02020603050405020304" pitchFamily="18" charset="0"/>
                </a:rPr>
                <a:t>4</a:t>
              </a:r>
              <a:endParaRPr lang="ru-RU" altLang="ru-RU"/>
            </a:p>
          </p:txBody>
        </p:sp>
        <p:sp>
          <p:nvSpPr>
            <p:cNvPr id="51" name="Text Box 20"/>
            <p:cNvSpPr txBox="1">
              <a:spLocks noChangeArrowheads="1"/>
            </p:cNvSpPr>
            <p:nvPr/>
          </p:nvSpPr>
          <p:spPr bwMode="auto">
            <a:xfrm>
              <a:off x="8198" y="5507"/>
              <a:ext cx="511" cy="474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r>
                <a:rPr lang="ru-RU" altLang="ru-RU" sz="800">
                  <a:latin typeface="Calibri" panose="020F0502020204030204" pitchFamily="34" charset="0"/>
                  <a:ea typeface="Times New Roman" panose="02020603050405020304" pitchFamily="18" charset="0"/>
                </a:rPr>
                <a:t>5</a:t>
              </a:r>
              <a:endParaRPr lang="ru-RU" altLang="ru-RU"/>
            </a:p>
          </p:txBody>
        </p:sp>
        <p:sp>
          <p:nvSpPr>
            <p:cNvPr id="52" name="Text Box 19"/>
            <p:cNvSpPr txBox="1">
              <a:spLocks noChangeArrowheads="1"/>
            </p:cNvSpPr>
            <p:nvPr/>
          </p:nvSpPr>
          <p:spPr bwMode="auto">
            <a:xfrm>
              <a:off x="8475" y="5350"/>
              <a:ext cx="510" cy="473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r>
                <a:rPr lang="ru-RU" altLang="ru-RU" sz="800">
                  <a:latin typeface="Calibri" panose="020F0502020204030204" pitchFamily="34" charset="0"/>
                  <a:ea typeface="Times New Roman" panose="02020603050405020304" pitchFamily="18" charset="0"/>
                </a:rPr>
                <a:t>6</a:t>
              </a:r>
              <a:endParaRPr lang="ru-RU" altLang="ru-RU"/>
            </a:p>
          </p:txBody>
        </p:sp>
        <p:sp>
          <p:nvSpPr>
            <p:cNvPr id="53" name="Text Box 18"/>
            <p:cNvSpPr txBox="1">
              <a:spLocks noChangeArrowheads="1"/>
            </p:cNvSpPr>
            <p:nvPr/>
          </p:nvSpPr>
          <p:spPr bwMode="auto">
            <a:xfrm>
              <a:off x="8823" y="5179"/>
              <a:ext cx="339" cy="418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r>
                <a:rPr lang="ru-RU" altLang="ru-RU" sz="800">
                  <a:latin typeface="Calibri" panose="020F0502020204030204" pitchFamily="34" charset="0"/>
                  <a:ea typeface="Times New Roman" panose="02020603050405020304" pitchFamily="18" charset="0"/>
                </a:rPr>
                <a:t>7</a:t>
              </a:r>
              <a:endParaRPr lang="ru-RU" altLang="ru-RU"/>
            </a:p>
          </p:txBody>
        </p:sp>
        <p:sp>
          <p:nvSpPr>
            <p:cNvPr id="54" name="Text Box 17"/>
            <p:cNvSpPr txBox="1">
              <a:spLocks noChangeArrowheads="1"/>
            </p:cNvSpPr>
            <p:nvPr/>
          </p:nvSpPr>
          <p:spPr bwMode="auto">
            <a:xfrm>
              <a:off x="9071" y="4988"/>
              <a:ext cx="511" cy="473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r>
                <a:rPr lang="ru-RU" altLang="ru-RU" sz="800">
                  <a:latin typeface="Calibri" panose="020F0502020204030204" pitchFamily="34" charset="0"/>
                  <a:ea typeface="Times New Roman" panose="02020603050405020304" pitchFamily="18" charset="0"/>
                </a:rPr>
                <a:t>8</a:t>
              </a:r>
              <a:endParaRPr lang="ru-RU" altLang="ru-RU"/>
            </a:p>
          </p:txBody>
        </p:sp>
        <p:sp>
          <p:nvSpPr>
            <p:cNvPr id="55" name="Text Box 16"/>
            <p:cNvSpPr txBox="1">
              <a:spLocks noChangeArrowheads="1"/>
            </p:cNvSpPr>
            <p:nvPr/>
          </p:nvSpPr>
          <p:spPr bwMode="auto">
            <a:xfrm>
              <a:off x="9375" y="4871"/>
              <a:ext cx="343" cy="376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r>
                <a:rPr lang="ru-RU" altLang="ru-RU" sz="800">
                  <a:latin typeface="Calibri" panose="020F0502020204030204" pitchFamily="34" charset="0"/>
                  <a:ea typeface="Times New Roman" panose="02020603050405020304" pitchFamily="18" charset="0"/>
                </a:rPr>
                <a:t>9</a:t>
              </a:r>
              <a:endParaRPr lang="ru-RU" altLang="ru-RU"/>
            </a:p>
          </p:txBody>
        </p:sp>
        <p:sp>
          <p:nvSpPr>
            <p:cNvPr id="56" name="Text Box 15"/>
            <p:cNvSpPr txBox="1">
              <a:spLocks noChangeArrowheads="1"/>
            </p:cNvSpPr>
            <p:nvPr/>
          </p:nvSpPr>
          <p:spPr bwMode="auto">
            <a:xfrm>
              <a:off x="7519" y="5867"/>
              <a:ext cx="511" cy="474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r>
                <a:rPr lang="ru-RU" altLang="ru-RU" sz="800">
                  <a:latin typeface="Calibri" panose="020F0502020204030204" pitchFamily="34" charset="0"/>
                  <a:ea typeface="Times New Roman" panose="02020603050405020304" pitchFamily="18" charset="0"/>
                </a:rPr>
                <a:t>3</a:t>
              </a:r>
              <a:endParaRPr lang="ru-RU" altLang="ru-RU"/>
            </a:p>
          </p:txBody>
        </p:sp>
        <p:sp>
          <p:nvSpPr>
            <p:cNvPr id="57" name="Text Box 14"/>
            <p:cNvSpPr txBox="1">
              <a:spLocks noChangeArrowheads="1"/>
            </p:cNvSpPr>
            <p:nvPr/>
          </p:nvSpPr>
          <p:spPr bwMode="auto">
            <a:xfrm>
              <a:off x="7213" y="6058"/>
              <a:ext cx="353" cy="383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r>
                <a:rPr lang="ru-RU" altLang="ru-RU" sz="800">
                  <a:latin typeface="Calibri" panose="020F0502020204030204" pitchFamily="34" charset="0"/>
                  <a:ea typeface="Times New Roman" panose="02020603050405020304" pitchFamily="18" charset="0"/>
                </a:rPr>
                <a:t>2</a:t>
              </a:r>
              <a:endParaRPr lang="ru-RU" altLang="ru-RU"/>
            </a:p>
          </p:txBody>
        </p:sp>
        <p:sp>
          <p:nvSpPr>
            <p:cNvPr id="58" name="Text Box 13"/>
            <p:cNvSpPr txBox="1">
              <a:spLocks noChangeArrowheads="1"/>
            </p:cNvSpPr>
            <p:nvPr/>
          </p:nvSpPr>
          <p:spPr bwMode="auto">
            <a:xfrm>
              <a:off x="10104" y="4758"/>
              <a:ext cx="448" cy="421"/>
            </a:xfrm>
            <a:prstGeom prst="rect">
              <a:avLst/>
            </a:prstGeom>
            <a:grpFill/>
            <a:ln w="12700">
              <a:solidFill>
                <a:srgbClr val="00FFFF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974706"/>
              </a:outerShdw>
            </a:effectLst>
          </p:spPr>
          <p:txBody>
            <a:bodyPr/>
            <a:lstStyle/>
            <a:p>
              <a:pPr>
                <a:defRPr/>
              </a:pPr>
              <a:r>
                <a:rPr lang="ru-RU" altLang="ru-RU" sz="1000">
                  <a:latin typeface="Calibri" panose="020F0502020204030204" pitchFamily="34" charset="0"/>
                  <a:ea typeface="Times New Roman" panose="02020603050405020304" pitchFamily="18" charset="0"/>
                </a:rPr>
                <a:t>В</a:t>
              </a:r>
              <a:endParaRPr lang="ru-RU" altLang="ru-RU"/>
            </a:p>
          </p:txBody>
        </p:sp>
        <p:sp>
          <p:nvSpPr>
            <p:cNvPr id="59" name="Text Box 12"/>
            <p:cNvSpPr txBox="1">
              <a:spLocks noChangeArrowheads="1"/>
            </p:cNvSpPr>
            <p:nvPr/>
          </p:nvSpPr>
          <p:spPr bwMode="auto">
            <a:xfrm>
              <a:off x="10552" y="6798"/>
              <a:ext cx="447" cy="421"/>
            </a:xfrm>
            <a:prstGeom prst="rect">
              <a:avLst/>
            </a:prstGeom>
            <a:grpFill/>
            <a:ln w="12700">
              <a:solidFill>
                <a:srgbClr val="00FFFF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974706"/>
              </a:outerShdw>
            </a:effectLst>
          </p:spPr>
          <p:txBody>
            <a:bodyPr/>
            <a:lstStyle/>
            <a:p>
              <a:pPr>
                <a:defRPr/>
              </a:pPr>
              <a:r>
                <a:rPr lang="ru-RU" altLang="ru-RU" sz="1000">
                  <a:latin typeface="Calibri" panose="020F0502020204030204" pitchFamily="34" charset="0"/>
                  <a:ea typeface="Times New Roman" panose="02020603050405020304" pitchFamily="18" charset="0"/>
                </a:rPr>
                <a:t>Г</a:t>
              </a:r>
              <a:endParaRPr lang="ru-RU" altLang="ru-RU"/>
            </a:p>
          </p:txBody>
        </p:sp>
        <p:sp>
          <p:nvSpPr>
            <p:cNvPr id="60" name="Text Box 11"/>
            <p:cNvSpPr txBox="1">
              <a:spLocks noChangeArrowheads="1"/>
            </p:cNvSpPr>
            <p:nvPr/>
          </p:nvSpPr>
          <p:spPr bwMode="auto">
            <a:xfrm>
              <a:off x="8369" y="2769"/>
              <a:ext cx="448" cy="421"/>
            </a:xfrm>
            <a:prstGeom prst="rect">
              <a:avLst/>
            </a:prstGeom>
            <a:grpFill/>
            <a:ln w="12700">
              <a:solidFill>
                <a:srgbClr val="FF6600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974706"/>
              </a:outerShdw>
            </a:effectLst>
          </p:spPr>
          <p:txBody>
            <a:bodyPr/>
            <a:lstStyle/>
            <a:p>
              <a:pPr>
                <a:defRPr/>
              </a:pPr>
              <a:r>
                <a:rPr lang="ru-RU" altLang="ru-RU" sz="1000">
                  <a:latin typeface="Calibri" panose="020F0502020204030204" pitchFamily="34" charset="0"/>
                  <a:ea typeface="Times New Roman" panose="02020603050405020304" pitchFamily="18" charset="0"/>
                </a:rPr>
                <a:t>Б</a:t>
              </a:r>
              <a:endParaRPr lang="ru-RU" altLang="ru-RU"/>
            </a:p>
          </p:txBody>
        </p:sp>
        <p:sp>
          <p:nvSpPr>
            <p:cNvPr id="61" name="Text Box 10"/>
            <p:cNvSpPr txBox="1">
              <a:spLocks noChangeArrowheads="1"/>
            </p:cNvSpPr>
            <p:nvPr/>
          </p:nvSpPr>
          <p:spPr bwMode="auto">
            <a:xfrm>
              <a:off x="5829" y="2210"/>
              <a:ext cx="447" cy="422"/>
            </a:xfrm>
            <a:prstGeom prst="rect">
              <a:avLst/>
            </a:prstGeom>
            <a:grpFill/>
            <a:ln w="12700">
              <a:solidFill>
                <a:srgbClr val="008080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974706"/>
              </a:outerShdw>
            </a:effectLst>
          </p:spPr>
          <p:txBody>
            <a:bodyPr/>
            <a:lstStyle/>
            <a:p>
              <a:pPr>
                <a:defRPr/>
              </a:pPr>
              <a:r>
                <a:rPr lang="ru-RU" altLang="ru-RU" sz="1000">
                  <a:latin typeface="Calibri" panose="020F0502020204030204" pitchFamily="34" charset="0"/>
                  <a:ea typeface="Times New Roman" panose="02020603050405020304" pitchFamily="18" charset="0"/>
                </a:rPr>
                <a:t>А</a:t>
              </a:r>
              <a:endParaRPr lang="ru-RU" altLang="ru-RU"/>
            </a:p>
          </p:txBody>
        </p:sp>
        <p:sp>
          <p:nvSpPr>
            <p:cNvPr id="62" name="Text Box 9"/>
            <p:cNvSpPr txBox="1">
              <a:spLocks noChangeArrowheads="1"/>
            </p:cNvSpPr>
            <p:nvPr/>
          </p:nvSpPr>
          <p:spPr bwMode="auto">
            <a:xfrm>
              <a:off x="3689" y="2632"/>
              <a:ext cx="447" cy="421"/>
            </a:xfrm>
            <a:prstGeom prst="rect">
              <a:avLst/>
            </a:prstGeom>
            <a:grpFill/>
            <a:ln w="12700">
              <a:solidFill>
                <a:srgbClr val="FF6600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974706"/>
              </a:outerShdw>
            </a:effectLst>
          </p:spPr>
          <p:txBody>
            <a:bodyPr/>
            <a:lstStyle/>
            <a:p>
              <a:pPr>
                <a:defRPr/>
              </a:pPr>
              <a:r>
                <a:rPr lang="ru-RU" altLang="ru-RU" sz="1000">
                  <a:latin typeface="Calibri" panose="020F0502020204030204" pitchFamily="34" charset="0"/>
                  <a:ea typeface="Times New Roman" panose="02020603050405020304" pitchFamily="18" charset="0"/>
                </a:rPr>
                <a:t>М</a:t>
              </a:r>
              <a:endParaRPr lang="ru-RU" altLang="ru-RU"/>
            </a:p>
          </p:txBody>
        </p:sp>
        <p:sp>
          <p:nvSpPr>
            <p:cNvPr id="63" name="Text Box 8"/>
            <p:cNvSpPr txBox="1">
              <a:spLocks noChangeArrowheads="1"/>
            </p:cNvSpPr>
            <p:nvPr/>
          </p:nvSpPr>
          <p:spPr bwMode="auto">
            <a:xfrm>
              <a:off x="1869" y="4336"/>
              <a:ext cx="447" cy="422"/>
            </a:xfrm>
            <a:prstGeom prst="rect">
              <a:avLst/>
            </a:prstGeom>
            <a:grpFill/>
            <a:ln w="12700">
              <a:solidFill>
                <a:srgbClr val="800080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974706"/>
              </a:outerShdw>
            </a:effectLst>
          </p:spPr>
          <p:txBody>
            <a:bodyPr/>
            <a:lstStyle/>
            <a:p>
              <a:pPr>
                <a:defRPr/>
              </a:pPr>
              <a:r>
                <a:rPr lang="ru-RU" altLang="ru-RU" sz="1000">
                  <a:latin typeface="Calibri" panose="020F0502020204030204" pitchFamily="34" charset="0"/>
                  <a:ea typeface="Times New Roman" panose="02020603050405020304" pitchFamily="18" charset="0"/>
                </a:rPr>
                <a:t>Л</a:t>
              </a:r>
              <a:endParaRPr lang="ru-RU" altLang="ru-RU"/>
            </a:p>
          </p:txBody>
        </p:sp>
        <p:sp>
          <p:nvSpPr>
            <p:cNvPr id="64" name="Text Box 7"/>
            <p:cNvSpPr txBox="1">
              <a:spLocks noChangeArrowheads="1"/>
            </p:cNvSpPr>
            <p:nvPr/>
          </p:nvSpPr>
          <p:spPr bwMode="auto">
            <a:xfrm>
              <a:off x="1305" y="6783"/>
              <a:ext cx="447" cy="422"/>
            </a:xfrm>
            <a:prstGeom prst="rect">
              <a:avLst/>
            </a:prstGeom>
            <a:grpFill/>
            <a:ln w="12700">
              <a:solidFill>
                <a:srgbClr val="00FFFF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974706"/>
              </a:outerShdw>
            </a:effectLst>
          </p:spPr>
          <p:txBody>
            <a:bodyPr/>
            <a:lstStyle/>
            <a:p>
              <a:pPr>
                <a:defRPr/>
              </a:pPr>
              <a:r>
                <a:rPr lang="ru-RU" altLang="ru-RU" sz="1000">
                  <a:latin typeface="Calibri" panose="020F0502020204030204" pitchFamily="34" charset="0"/>
                  <a:ea typeface="Times New Roman" panose="02020603050405020304" pitchFamily="18" charset="0"/>
                </a:rPr>
                <a:t>К</a:t>
              </a:r>
              <a:endParaRPr lang="ru-RU" altLang="ru-RU"/>
            </a:p>
          </p:txBody>
        </p:sp>
        <p:sp>
          <p:nvSpPr>
            <p:cNvPr id="65" name="Text Box 6"/>
            <p:cNvSpPr txBox="1">
              <a:spLocks noChangeArrowheads="1"/>
            </p:cNvSpPr>
            <p:nvPr/>
          </p:nvSpPr>
          <p:spPr bwMode="auto">
            <a:xfrm>
              <a:off x="1752" y="9001"/>
              <a:ext cx="448" cy="421"/>
            </a:xfrm>
            <a:prstGeom prst="rect">
              <a:avLst/>
            </a:prstGeom>
            <a:grpFill/>
            <a:ln w="12700">
              <a:solidFill>
                <a:srgbClr val="FFFF00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974706"/>
              </a:outerShdw>
            </a:effectLst>
          </p:spPr>
          <p:txBody>
            <a:bodyPr/>
            <a:lstStyle/>
            <a:p>
              <a:pPr>
                <a:defRPr/>
              </a:pPr>
              <a:r>
                <a:rPr lang="ru-RU" altLang="ru-RU" sz="1000">
                  <a:latin typeface="Calibri" panose="020F0502020204030204" pitchFamily="34" charset="0"/>
                  <a:ea typeface="Times New Roman" panose="02020603050405020304" pitchFamily="18" charset="0"/>
                </a:rPr>
                <a:t>И</a:t>
              </a:r>
              <a:endParaRPr lang="ru-RU" altLang="ru-RU"/>
            </a:p>
          </p:txBody>
        </p:sp>
        <p:sp>
          <p:nvSpPr>
            <p:cNvPr id="66" name="Text Box 5"/>
            <p:cNvSpPr txBox="1">
              <a:spLocks noChangeArrowheads="1"/>
            </p:cNvSpPr>
            <p:nvPr/>
          </p:nvSpPr>
          <p:spPr bwMode="auto">
            <a:xfrm>
              <a:off x="3366" y="10936"/>
              <a:ext cx="448" cy="422"/>
            </a:xfrm>
            <a:prstGeom prst="rect">
              <a:avLst/>
            </a:prstGeom>
            <a:grpFill/>
            <a:ln w="12700">
              <a:solidFill>
                <a:srgbClr val="00FFFF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974706"/>
              </a:outerShdw>
            </a:effectLst>
          </p:spPr>
          <p:txBody>
            <a:bodyPr/>
            <a:lstStyle/>
            <a:p>
              <a:pPr>
                <a:defRPr/>
              </a:pPr>
              <a:r>
                <a:rPr lang="ru-RU" altLang="ru-RU" sz="1000">
                  <a:latin typeface="Calibri" panose="020F0502020204030204" pitchFamily="34" charset="0"/>
                  <a:ea typeface="Times New Roman" panose="02020603050405020304" pitchFamily="18" charset="0"/>
                </a:rPr>
                <a:t>З</a:t>
              </a:r>
              <a:endParaRPr lang="ru-RU" altLang="ru-RU"/>
            </a:p>
          </p:txBody>
        </p:sp>
        <p:sp>
          <p:nvSpPr>
            <p:cNvPr id="67" name="Text Box 4"/>
            <p:cNvSpPr txBox="1">
              <a:spLocks noChangeArrowheads="1"/>
            </p:cNvSpPr>
            <p:nvPr/>
          </p:nvSpPr>
          <p:spPr bwMode="auto">
            <a:xfrm>
              <a:off x="5829" y="11506"/>
              <a:ext cx="447" cy="422"/>
            </a:xfrm>
            <a:prstGeom prst="rect">
              <a:avLst/>
            </a:prstGeom>
            <a:grpFill/>
            <a:ln w="12700">
              <a:solidFill>
                <a:srgbClr val="00FFFF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974706"/>
              </a:outerShdw>
            </a:effectLst>
          </p:spPr>
          <p:txBody>
            <a:bodyPr/>
            <a:lstStyle/>
            <a:p>
              <a:pPr>
                <a:defRPr/>
              </a:pPr>
              <a:r>
                <a:rPr lang="ru-RU" altLang="ru-RU" sz="1000">
                  <a:latin typeface="Calibri" panose="020F0502020204030204" pitchFamily="34" charset="0"/>
                  <a:ea typeface="Times New Roman" panose="02020603050405020304" pitchFamily="18" charset="0"/>
                </a:rPr>
                <a:t>Ж</a:t>
              </a:r>
              <a:endParaRPr lang="ru-RU" altLang="ru-RU"/>
            </a:p>
          </p:txBody>
        </p:sp>
        <p:sp>
          <p:nvSpPr>
            <p:cNvPr id="68" name="Text Box 3"/>
            <p:cNvSpPr txBox="1">
              <a:spLocks noChangeArrowheads="1"/>
            </p:cNvSpPr>
            <p:nvPr/>
          </p:nvSpPr>
          <p:spPr bwMode="auto">
            <a:xfrm>
              <a:off x="8030" y="11064"/>
              <a:ext cx="447" cy="422"/>
            </a:xfrm>
            <a:prstGeom prst="rect">
              <a:avLst/>
            </a:prstGeom>
            <a:grpFill/>
            <a:ln w="12700">
              <a:solidFill>
                <a:srgbClr val="00FFFF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974706"/>
              </a:outerShdw>
            </a:effectLst>
          </p:spPr>
          <p:txBody>
            <a:bodyPr/>
            <a:lstStyle/>
            <a:p>
              <a:pPr>
                <a:defRPr/>
              </a:pPr>
              <a:r>
                <a:rPr lang="ru-RU" altLang="ru-RU" sz="1000">
                  <a:latin typeface="Calibri" panose="020F0502020204030204" pitchFamily="34" charset="0"/>
                  <a:ea typeface="Times New Roman" panose="02020603050405020304" pitchFamily="18" charset="0"/>
                </a:rPr>
                <a:t>Е</a:t>
              </a:r>
              <a:endParaRPr lang="ru-RU" altLang="ru-RU"/>
            </a:p>
          </p:txBody>
        </p:sp>
        <p:sp>
          <p:nvSpPr>
            <p:cNvPr id="69" name="Text Box 2"/>
            <p:cNvSpPr txBox="1">
              <a:spLocks noChangeArrowheads="1"/>
            </p:cNvSpPr>
            <p:nvPr/>
          </p:nvSpPr>
          <p:spPr bwMode="auto">
            <a:xfrm>
              <a:off x="9783" y="9309"/>
              <a:ext cx="447" cy="422"/>
            </a:xfrm>
            <a:prstGeom prst="rect">
              <a:avLst/>
            </a:prstGeom>
            <a:grpFill/>
            <a:ln w="12700">
              <a:solidFill>
                <a:srgbClr val="00FFFF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974706"/>
              </a:outerShdw>
            </a:effectLst>
          </p:spPr>
          <p:txBody>
            <a:bodyPr/>
            <a:lstStyle/>
            <a:p>
              <a:pPr>
                <a:defRPr/>
              </a:pPr>
              <a:r>
                <a:rPr lang="ru-RU" altLang="ru-RU" sz="1000">
                  <a:latin typeface="Calibri" panose="020F0502020204030204" pitchFamily="34" charset="0"/>
                  <a:ea typeface="Times New Roman" panose="02020603050405020304" pitchFamily="18" charset="0"/>
                </a:rPr>
                <a:t>Д</a:t>
              </a:r>
              <a:endParaRPr lang="ru-RU" altLang="ru-RU"/>
            </a:p>
          </p:txBody>
        </p:sp>
      </p:grpSp>
      <p:sp>
        <p:nvSpPr>
          <p:cNvPr id="15364" name="Rectangle 115"/>
          <p:cNvSpPr>
            <a:spLocks noChangeArrowheads="1"/>
          </p:cNvSpPr>
          <p:nvPr/>
        </p:nvSpPr>
        <p:spPr bwMode="auto">
          <a:xfrm>
            <a:off x="1717675" y="457200"/>
            <a:ext cx="10661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54812"/>
          </a:xfrm>
        </p:spPr>
        <p:txBody>
          <a:bodyPr/>
          <a:lstStyle/>
          <a:p>
            <a:pPr algn="l"/>
            <a:r>
              <a:rPr lang="ru-RU" altLang="ru-RU" sz="1800" b="1" i="1" smtClean="0">
                <a:solidFill>
                  <a:schemeClr val="bg1"/>
                </a:solidFill>
              </a:rPr>
              <a:t>Интегративный подход к целостному развитию личности дошкольника в условиях реализации образовательной программы МБДОУ №59</a:t>
            </a:r>
            <a:r>
              <a:rPr lang="ru-RU" altLang="ru-RU" sz="1400" smtClean="0">
                <a:solidFill>
                  <a:schemeClr val="bg1"/>
                </a:solidFill>
              </a:rPr>
              <a:t/>
            </a:r>
            <a:br>
              <a:rPr lang="ru-RU" altLang="ru-RU" sz="1400" smtClean="0">
                <a:solidFill>
                  <a:schemeClr val="bg1"/>
                </a:solidFill>
              </a:rPr>
            </a:br>
            <a:r>
              <a:rPr lang="ru-RU" altLang="ru-RU" sz="1400" smtClean="0">
                <a:solidFill>
                  <a:schemeClr val="bg1"/>
                </a:solidFill>
              </a:rPr>
              <a:t/>
            </a:r>
            <a:br>
              <a:rPr lang="ru-RU" altLang="ru-RU" sz="1400" smtClean="0">
                <a:solidFill>
                  <a:schemeClr val="bg1"/>
                </a:solidFill>
              </a:rPr>
            </a:br>
            <a:r>
              <a:rPr lang="ru-RU" altLang="ru-RU" sz="1400" smtClean="0">
                <a:solidFill>
                  <a:schemeClr val="bg1"/>
                </a:solidFill>
              </a:rPr>
              <a:t>Концептуальной особенностью представляемой модели является ее </a:t>
            </a:r>
            <a:r>
              <a:rPr lang="ru-RU" altLang="ru-RU" sz="1400" b="1" smtClean="0">
                <a:solidFill>
                  <a:schemeClr val="bg1"/>
                </a:solidFill>
              </a:rPr>
              <a:t>интегративный характер</a:t>
            </a:r>
            <a:r>
              <a:rPr lang="ru-RU" altLang="ru-RU" sz="1400" smtClean="0">
                <a:solidFill>
                  <a:schemeClr val="bg1"/>
                </a:solidFill>
              </a:rPr>
              <a:t>, создающий посредством единства основополагающих методологических подходов, способов организации, взаимосвязи, взаимопроникновения и объединения компонентов образовательного процесса (целей, содержания, технологий; управления, организации, контроля и оценки результативности; ресурсного обеспечения) целостную образовательную систему.</a:t>
            </a:r>
            <a:br>
              <a:rPr lang="ru-RU" altLang="ru-RU" sz="1400" smtClean="0">
                <a:solidFill>
                  <a:schemeClr val="bg1"/>
                </a:solidFill>
              </a:rPr>
            </a:br>
            <a:r>
              <a:rPr lang="ru-RU" altLang="ru-RU" sz="1400" b="1" i="1" u="sng" smtClean="0">
                <a:solidFill>
                  <a:schemeClr val="bg1"/>
                </a:solidFill>
              </a:rPr>
              <a:t>Модель </a:t>
            </a:r>
            <a:r>
              <a:rPr lang="ru-RU" altLang="ru-RU" sz="1400" u="sng" smtClean="0">
                <a:solidFill>
                  <a:schemeClr val="bg1"/>
                </a:solidFill>
              </a:rPr>
              <a:t> комплексного интегрированного сопровождения развития ребенка в дошкольном </a:t>
            </a:r>
            <a:r>
              <a:rPr lang="ru-RU" altLang="ru-RU" sz="1400" smtClean="0">
                <a:solidFill>
                  <a:schemeClr val="bg1"/>
                </a:solidFill>
              </a:rPr>
              <a:t>образовательном учреждении представлена </a:t>
            </a:r>
            <a:r>
              <a:rPr lang="ru-RU" altLang="ru-RU" sz="1400" b="1" smtClean="0">
                <a:solidFill>
                  <a:schemeClr val="bg1"/>
                </a:solidFill>
              </a:rPr>
              <a:t>благодаря целостности и взаимообусловленности системы модульной интегрированной организации деятельности, модель является более эффективной в достижении современного качества образования .</a:t>
            </a:r>
            <a:r>
              <a:rPr lang="ru-RU" altLang="ru-RU" sz="1400" smtClean="0">
                <a:solidFill>
                  <a:schemeClr val="bg1"/>
                </a:solidFill>
              </a:rPr>
              <a:t/>
            </a:r>
            <a:br>
              <a:rPr lang="ru-RU" altLang="ru-RU" sz="1400" smtClean="0">
                <a:solidFill>
                  <a:schemeClr val="bg1"/>
                </a:solidFill>
              </a:rPr>
            </a:br>
            <a:r>
              <a:rPr lang="ru-RU" altLang="ru-RU" sz="1400" b="1" u="sng" smtClean="0">
                <a:solidFill>
                  <a:schemeClr val="bg1"/>
                </a:solidFill>
              </a:rPr>
              <a:t>Системой модульной интегрированной организации деятельности</a:t>
            </a:r>
            <a:r>
              <a:rPr lang="ru-RU" altLang="ru-RU" sz="1400" u="sng" smtClean="0">
                <a:solidFill>
                  <a:schemeClr val="bg1"/>
                </a:solidFill>
              </a:rPr>
              <a:t>  </a:t>
            </a:r>
            <a:r>
              <a:rPr lang="ru-RU" altLang="ru-RU" sz="1400" smtClean="0">
                <a:solidFill>
                  <a:schemeClr val="bg1"/>
                </a:solidFill>
              </a:rPr>
              <a:t> </a:t>
            </a:r>
            <a:br>
              <a:rPr lang="ru-RU" altLang="ru-RU" sz="1400" smtClean="0">
                <a:solidFill>
                  <a:schemeClr val="bg1"/>
                </a:solidFill>
              </a:rPr>
            </a:br>
            <a:r>
              <a:rPr lang="ru-RU" altLang="ru-RU" sz="1400" smtClean="0">
                <a:solidFill>
                  <a:schemeClr val="bg1"/>
                </a:solidFill>
              </a:rPr>
              <a:t>в виде взаимосвязанных, составляющих единый комплекс, оформленных  по принципу ведущих форм и факторов развития воспитанников. В каждом из них на основе общих целей выдвигаются специальные задачи, решение которых позволит развить индивидуальные возможности воспитанников и на основе этого оптимизировать и интегрировать образовательный процесс в ДОУ. </a:t>
            </a:r>
            <a:br>
              <a:rPr lang="ru-RU" altLang="ru-RU" sz="1400" smtClean="0">
                <a:solidFill>
                  <a:schemeClr val="bg1"/>
                </a:solidFill>
              </a:rPr>
            </a:br>
            <a:r>
              <a:rPr lang="ru-RU" altLang="ru-RU" sz="1400" u="sng" smtClean="0">
                <a:solidFill>
                  <a:schemeClr val="bg1"/>
                </a:solidFill>
              </a:rPr>
              <a:t>Модуль – поле и сфера интегративной совместной деятельности специалистов ДОУ </a:t>
            </a:r>
            <a:r>
              <a:rPr lang="ru-RU" altLang="ru-RU" sz="1400" smtClean="0">
                <a:solidFill>
                  <a:schemeClr val="bg1"/>
                </a:solidFill>
              </a:rPr>
              <a:t>на основе координации и интеграции усилий педагогов. Это создает возможности для системной, комплексной, планомерной и контролируемой работы как в ситуативной, так и перспективной деятельности.</a:t>
            </a:r>
            <a:br>
              <a:rPr lang="ru-RU" altLang="ru-RU" sz="1400" smtClean="0">
                <a:solidFill>
                  <a:schemeClr val="bg1"/>
                </a:solidFill>
              </a:rPr>
            </a:br>
            <a:r>
              <a:rPr lang="ru-RU" altLang="ru-RU" sz="1400" smtClean="0">
                <a:solidFill>
                  <a:schemeClr val="bg1"/>
                </a:solidFill>
              </a:rPr>
              <a:t/>
            </a:r>
            <a:br>
              <a:rPr lang="ru-RU" altLang="ru-RU" sz="1400" smtClean="0">
                <a:solidFill>
                  <a:schemeClr val="bg1"/>
                </a:solidFill>
              </a:rPr>
            </a:br>
            <a:r>
              <a:rPr lang="ru-RU" altLang="ru-RU" sz="1400" b="1" u="sng" smtClean="0">
                <a:solidFill>
                  <a:schemeClr val="bg1"/>
                </a:solidFill>
              </a:rPr>
              <a:t>Система модульной интегрированной организации деятельности</a:t>
            </a:r>
            <a:r>
              <a:rPr lang="ru-RU" altLang="ru-RU" sz="1400" b="1" smtClean="0">
                <a:solidFill>
                  <a:schemeClr val="bg1"/>
                </a:solidFill>
              </a:rPr>
              <a:t/>
            </a:r>
            <a:br>
              <a:rPr lang="ru-RU" altLang="ru-RU" sz="1400" b="1" smtClean="0">
                <a:solidFill>
                  <a:schemeClr val="bg1"/>
                </a:solidFill>
              </a:rPr>
            </a:br>
            <a:r>
              <a:rPr lang="ru-RU" altLang="ru-RU" sz="1400" smtClean="0">
                <a:solidFill>
                  <a:schemeClr val="bg1"/>
                </a:solidFill>
              </a:rPr>
              <a:t>является инновационной технологией обновления образовательного процесса  и основана на интеграции проектных, программно-целевых, персонифицированных, игровых, здоровьесберегающих, информационно-коммуникационных технологий, внедряемых во все сферы и на всех уровнях деятельности целостной  образовательной системы ДОУ.</a:t>
            </a:r>
            <a:r>
              <a:rPr lang="ru-RU" altLang="ru-RU" smtClean="0"/>
              <a:t/>
            </a:r>
            <a:br>
              <a:rPr lang="ru-RU" altLang="ru-RU" smtClean="0"/>
            </a:br>
            <a:endParaRPr lang="ru-RU" altLang="ru-RU" sz="1800" smtClean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4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314325"/>
            <a:ext cx="6894513" cy="6248400"/>
          </a:xfrm>
        </p:spPr>
      </p:pic>
      <p:sp>
        <p:nvSpPr>
          <p:cNvPr id="17411" name="AutoShape 3"/>
          <p:cNvSpPr>
            <a:spLocks noChangeArrowheads="1"/>
          </p:cNvSpPr>
          <p:nvPr/>
        </p:nvSpPr>
        <p:spPr bwMode="auto">
          <a:xfrm rot="742469">
            <a:off x="1928813" y="4324350"/>
            <a:ext cx="2058987" cy="2432050"/>
          </a:xfrm>
          <a:prstGeom prst="wedgeEllipseCallout">
            <a:avLst>
              <a:gd name="adj1" fmla="val 10644"/>
              <a:gd name="adj2" fmla="val -143602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ru-RU" sz="1400" b="1" i="1">
                <a:latin typeface="Arial" panose="020B0604020202020204" pitchFamily="34" charset="0"/>
              </a:rPr>
              <a:t>Методическое обеспечение интегрированного подхода к организации педагогического процесса</a:t>
            </a:r>
            <a:r>
              <a:rPr lang="ru-RU" sz="1800" b="1" i="1">
                <a:latin typeface="Arial" panose="020B0604020202020204" pitchFamily="34" charset="0"/>
              </a:rPr>
              <a:t>.</a:t>
            </a:r>
            <a:endParaRPr lang="ru-RU" sz="1400">
              <a:latin typeface="Arial" panose="020B0604020202020204" pitchFamily="34" charset="0"/>
            </a:endParaRPr>
          </a:p>
        </p:txBody>
      </p:sp>
      <p:sp>
        <p:nvSpPr>
          <p:cNvPr id="17412" name="AutoShape 3"/>
          <p:cNvSpPr>
            <a:spLocks noChangeArrowheads="1"/>
          </p:cNvSpPr>
          <p:nvPr/>
        </p:nvSpPr>
        <p:spPr bwMode="auto">
          <a:xfrm rot="-609916">
            <a:off x="5435600" y="4919663"/>
            <a:ext cx="2365375" cy="1835150"/>
          </a:xfrm>
          <a:prstGeom prst="wedgeEllipseCallout">
            <a:avLst>
              <a:gd name="adj1" fmla="val -27727"/>
              <a:gd name="adj2" fmla="val -208546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ru-RU" sz="1400" b="1" i="1">
                <a:latin typeface="Arial" panose="020B0604020202020204" pitchFamily="34" charset="0"/>
              </a:rPr>
              <a:t>Поиск и реализация методов педагогического сотрудничества с семьей.</a:t>
            </a:r>
            <a:endParaRPr lang="ru-RU" sz="14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spcAft>
                <a:spcPts val="1000"/>
              </a:spcAft>
              <a:buFontTx/>
              <a:buNone/>
            </a:pPr>
            <a:endParaRPr lang="ru-RU" sz="14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idx="1"/>
          </p:nvPr>
        </p:nvSpPr>
        <p:spPr>
          <a:xfrm>
            <a:off x="457200" y="188913"/>
            <a:ext cx="8229600" cy="5937250"/>
          </a:xfrm>
        </p:spPr>
        <p:txBody>
          <a:bodyPr/>
          <a:lstStyle/>
          <a:p>
            <a:r>
              <a:rPr lang="ru-RU" smtClean="0"/>
              <a:t> 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5888"/>
            <a:ext cx="8351838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7"/>
          <p:cNvSpPr>
            <a:spLocks noChangeArrowheads="1"/>
          </p:cNvSpPr>
          <p:nvPr/>
        </p:nvSpPr>
        <p:spPr bwMode="auto">
          <a:xfrm>
            <a:off x="2286000" y="3000375"/>
            <a:ext cx="55721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latin typeface="Arial" panose="020B0604020202020204" pitchFamily="34" charset="0"/>
            </a:endParaRPr>
          </a:p>
        </p:txBody>
      </p:sp>
      <p:sp>
        <p:nvSpPr>
          <p:cNvPr id="19459" name="Rectangle 1"/>
          <p:cNvSpPr>
            <a:spLocks noChangeArrowheads="1"/>
          </p:cNvSpPr>
          <p:nvPr/>
        </p:nvSpPr>
        <p:spPr bwMode="auto">
          <a:xfrm>
            <a:off x="2214563" y="642938"/>
            <a:ext cx="52863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latin typeface="Arial" panose="020B0604020202020204" pitchFamily="34" charset="0"/>
            </a:endParaRPr>
          </a:p>
        </p:txBody>
      </p:sp>
      <p:sp>
        <p:nvSpPr>
          <p:cNvPr id="1946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sz="1800">
              <a:latin typeface="Arial" panose="020B0604020202020204" pitchFamily="34" charset="0"/>
            </a:endParaRPr>
          </a:p>
        </p:txBody>
      </p:sp>
      <p:sp>
        <p:nvSpPr>
          <p:cNvPr id="19461" name="Прямоугольник 5"/>
          <p:cNvSpPr>
            <a:spLocks noChangeArrowheads="1"/>
          </p:cNvSpPr>
          <p:nvPr/>
        </p:nvSpPr>
        <p:spPr bwMode="auto">
          <a:xfrm>
            <a:off x="2286000" y="357188"/>
            <a:ext cx="6643688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При  организации   интегрированного обучения воспитание становится фактором динамического развития  и мобилизации совместных усилий всего коллектива  детского сада и  связана с формированием у детей:                                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-адекватного восприятия широкого мира визуальной информации;         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-умения  переносить знания с одного вида деятельности на другой, одну информацию на другую, находить общее и индивидуальное;                                     -осознания и усвоения окружающего мира избирательно, умения адаптироваться в нем, активно проявлять себя в творчестве.</a:t>
            </a:r>
            <a:endParaRPr lang="ru-RU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Ольга\КЛУБ 2010\126 фоны для презентаций\notebook_b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44000" cy="676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2124075" y="1628775"/>
            <a:ext cx="5329238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Основной инновационный вектор методической работы в ДОУ - качество образования как стратегия повышения профессионализма педагогов. При этом управление методической моделью направлено на создание условий, в которых участники образовательного процесса достигают своих целей: педагоги – инновационно-преобразующих; воспитанники – деятельностных целей (игровой, коммуникативной, познавательной, продуктивной).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рямоугольник 3"/>
          <p:cNvSpPr>
            <a:spLocks noChangeArrowheads="1"/>
          </p:cNvSpPr>
          <p:nvPr/>
        </p:nvSpPr>
        <p:spPr bwMode="auto">
          <a:xfrm>
            <a:off x="2357438" y="714375"/>
            <a:ext cx="6643687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«Современные модели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образовательного процесса в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 МБДОУ №59  «ЛАКОМКА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Oval 33"/>
          <p:cNvSpPr>
            <a:spLocks noChangeArrowheads="1"/>
          </p:cNvSpPr>
          <p:nvPr/>
        </p:nvSpPr>
        <p:spPr bwMode="auto">
          <a:xfrm>
            <a:off x="2640013" y="1884363"/>
            <a:ext cx="3124200" cy="1828800"/>
          </a:xfrm>
          <a:prstGeom prst="ellipse">
            <a:avLst/>
          </a:prstGeom>
          <a:solidFill>
            <a:srgbClr val="FF6699"/>
          </a:solidFill>
          <a:ln w="28575">
            <a:solidFill>
              <a:srgbClr val="8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 i="1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КАЧЕСТВО ОБРАЗОВАНИЯ КАК СТРАТЕГИЯ ПОВЫШЕНИЯ ПРОФЕССИОНАЛИЗМА ПЕДАГОГОВ ДОУ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1507" name="AutoShape 3"/>
          <p:cNvSpPr>
            <a:spLocks noChangeArrowheads="1"/>
          </p:cNvSpPr>
          <p:nvPr/>
        </p:nvSpPr>
        <p:spPr bwMode="auto">
          <a:xfrm>
            <a:off x="2971800" y="114300"/>
            <a:ext cx="1524000" cy="800100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19050">
            <a:solidFill>
              <a:srgbClr val="666699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Arial" panose="020B0604020202020204" pitchFamily="34" charset="0"/>
                <a:cs typeface="Times New Roman" panose="02020603050405020304" pitchFamily="18" charset="0"/>
              </a:rPr>
              <a:t>ЦЕЛЬ -</a:t>
            </a:r>
            <a:endParaRPr lang="ru-RU" altLang="ru-RU" sz="80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Arial" panose="020B0604020202020204" pitchFamily="34" charset="0"/>
                <a:cs typeface="Times New Roman" panose="02020603050405020304" pitchFamily="18" charset="0"/>
              </a:rPr>
              <a:t>ЗАДАЧИ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1508" name="AutoShape 4"/>
          <p:cNvSpPr>
            <a:spLocks noChangeArrowheads="1"/>
          </p:cNvSpPr>
          <p:nvPr/>
        </p:nvSpPr>
        <p:spPr bwMode="auto">
          <a:xfrm>
            <a:off x="5464175" y="3956050"/>
            <a:ext cx="1524000" cy="492125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19050">
            <a:solidFill>
              <a:srgbClr val="666699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Arial" panose="020B0604020202020204" pitchFamily="34" charset="0"/>
                <a:cs typeface="Times New Roman" panose="02020603050405020304" pitchFamily="18" charset="0"/>
              </a:rPr>
              <a:t>РЕЗУЛЬТАТ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1509" name="AutoShape 5"/>
          <p:cNvSpPr>
            <a:spLocks noChangeArrowheads="1"/>
          </p:cNvSpPr>
          <p:nvPr/>
        </p:nvSpPr>
        <p:spPr bwMode="auto">
          <a:xfrm>
            <a:off x="4800600" y="5257800"/>
            <a:ext cx="1600200" cy="3429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19050">
            <a:solidFill>
              <a:srgbClr val="FF66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panose="020B0604020202020204" pitchFamily="34" charset="0"/>
                <a:cs typeface="Times New Roman" panose="02020603050405020304" pitchFamily="18" charset="0"/>
              </a:rPr>
              <a:t>ВОСПИТАННИКИ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1510" name="AutoShape 6"/>
          <p:cNvSpPr>
            <a:spLocks noChangeArrowheads="1"/>
          </p:cNvSpPr>
          <p:nvPr/>
        </p:nvSpPr>
        <p:spPr bwMode="auto">
          <a:xfrm>
            <a:off x="5448300" y="5684838"/>
            <a:ext cx="1524000" cy="3429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19050">
            <a:solidFill>
              <a:srgbClr val="FF66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panose="020B0604020202020204" pitchFamily="34" charset="0"/>
                <a:cs typeface="Times New Roman" panose="02020603050405020304" pitchFamily="18" charset="0"/>
              </a:rPr>
              <a:t>ПЕДАГОГИ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1511" name="AutoShape 7"/>
          <p:cNvSpPr>
            <a:spLocks noChangeArrowheads="1"/>
          </p:cNvSpPr>
          <p:nvPr/>
        </p:nvSpPr>
        <p:spPr bwMode="auto">
          <a:xfrm>
            <a:off x="6192838" y="6111875"/>
            <a:ext cx="1524000" cy="3429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19050">
            <a:solidFill>
              <a:srgbClr val="FF66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panose="020B0604020202020204" pitchFamily="34" charset="0"/>
                <a:cs typeface="Times New Roman" panose="02020603050405020304" pitchFamily="18" charset="0"/>
              </a:rPr>
              <a:t>РОДИТЕЛИ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1512" name="AutoShape 29"/>
          <p:cNvSpPr>
            <a:spLocks noChangeArrowheads="1"/>
          </p:cNvSpPr>
          <p:nvPr/>
        </p:nvSpPr>
        <p:spPr bwMode="auto">
          <a:xfrm>
            <a:off x="5780088" y="114300"/>
            <a:ext cx="1600200" cy="800100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19050">
            <a:solidFill>
              <a:srgbClr val="666699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300" b="1">
                <a:latin typeface="Arial" panose="020B0604020202020204" pitchFamily="34" charset="0"/>
                <a:cs typeface="Times New Roman" panose="02020603050405020304" pitchFamily="18" charset="0"/>
              </a:rPr>
              <a:t>НАПРАВЛЕНИЯ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1513" name="AutoShape 11"/>
          <p:cNvSpPr>
            <a:spLocks noChangeArrowheads="1"/>
          </p:cNvSpPr>
          <p:nvPr/>
        </p:nvSpPr>
        <p:spPr bwMode="auto">
          <a:xfrm>
            <a:off x="7385050" y="3832225"/>
            <a:ext cx="1835150" cy="706438"/>
          </a:xfrm>
          <a:prstGeom prst="flowChartConnector">
            <a:avLst/>
          </a:prstGeom>
          <a:solidFill>
            <a:srgbClr val="CCFFFF"/>
          </a:solidFill>
          <a:ln w="19050">
            <a:solidFill>
              <a:srgbClr val="3366FF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Тюторское сопровождение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6061075" y="1265238"/>
            <a:ext cx="1328738" cy="592137"/>
          </a:xfrm>
          <a:prstGeom prst="rect">
            <a:avLst/>
          </a:prstGeom>
          <a:solidFill>
            <a:srgbClr val="FFCCFF"/>
          </a:solidFill>
          <a:ln w="19050">
            <a:solidFill>
              <a:srgbClr val="80008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00">
                <a:latin typeface="Arial" panose="020B0604020202020204" pitchFamily="34" charset="0"/>
                <a:cs typeface="Times New Roman" panose="02020603050405020304" pitchFamily="18" charset="0"/>
              </a:rPr>
              <a:t>СОДЕРЖАНИЕ ОБРАЗОВАТЕЛЬНОГО ПРОЦЕССА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1515" name="Rectangle 9"/>
          <p:cNvSpPr>
            <a:spLocks noChangeArrowheads="1"/>
          </p:cNvSpPr>
          <p:nvPr/>
        </p:nvSpPr>
        <p:spPr bwMode="auto">
          <a:xfrm>
            <a:off x="7950200" y="236538"/>
            <a:ext cx="1092200" cy="974725"/>
          </a:xfrm>
          <a:prstGeom prst="rect">
            <a:avLst/>
          </a:prstGeom>
          <a:solidFill>
            <a:srgbClr val="FFCCFF"/>
          </a:solidFill>
          <a:ln w="19050">
            <a:solidFill>
              <a:srgbClr val="80008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00">
                <a:latin typeface="Arial" panose="020B0604020202020204" pitchFamily="34" charset="0"/>
                <a:cs typeface="Times New Roman" panose="02020603050405020304" pitchFamily="18" charset="0"/>
              </a:rPr>
              <a:t>ЭКСПЕРИМЕНТАЛЬНО-ИССЛЕДОВАТЕЛЬСКАЯ ДЕЯТЕЛЬНОСТЬ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1516" name="Rectangle 23"/>
          <p:cNvSpPr>
            <a:spLocks noChangeArrowheads="1"/>
          </p:cNvSpPr>
          <p:nvPr/>
        </p:nvSpPr>
        <p:spPr bwMode="auto">
          <a:xfrm>
            <a:off x="6926263" y="2514600"/>
            <a:ext cx="1746250" cy="744538"/>
          </a:xfrm>
          <a:prstGeom prst="rect">
            <a:avLst/>
          </a:prstGeom>
          <a:solidFill>
            <a:srgbClr val="FFCCFF"/>
          </a:solidFill>
          <a:ln w="19050">
            <a:solidFill>
              <a:srgbClr val="80008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00">
                <a:latin typeface="Arial" panose="020B0604020202020204" pitchFamily="34" charset="0"/>
                <a:cs typeface="Times New Roman" panose="02020603050405020304" pitchFamily="18" charset="0"/>
              </a:rPr>
              <a:t>МЕТОДИЧЕСКАЯ ПОДДЕРЖКА НАЧИНАЮЩИХ ПЕДАГОГОВ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1517" name="Rectangle 12"/>
          <p:cNvSpPr>
            <a:spLocks noChangeArrowheads="1"/>
          </p:cNvSpPr>
          <p:nvPr/>
        </p:nvSpPr>
        <p:spPr bwMode="auto">
          <a:xfrm>
            <a:off x="6376988" y="1908175"/>
            <a:ext cx="1662112" cy="550863"/>
          </a:xfrm>
          <a:prstGeom prst="rect">
            <a:avLst/>
          </a:prstGeom>
          <a:solidFill>
            <a:srgbClr val="FFCCFF"/>
          </a:solidFill>
          <a:ln w="19050">
            <a:solidFill>
              <a:srgbClr val="80008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latin typeface="Arial" panose="020B0604020202020204" pitchFamily="34" charset="0"/>
              </a:rPr>
              <a:t>ДИССЕМИНАЦИЯ ПЕДАГОГИЧЕСКОГО ОПЫТА</a:t>
            </a:r>
          </a:p>
        </p:txBody>
      </p:sp>
      <p:sp>
        <p:nvSpPr>
          <p:cNvPr id="21518" name="AutoShape 28"/>
          <p:cNvSpPr>
            <a:spLocks noChangeArrowheads="1"/>
          </p:cNvSpPr>
          <p:nvPr/>
        </p:nvSpPr>
        <p:spPr bwMode="auto">
          <a:xfrm>
            <a:off x="7246938" y="4592638"/>
            <a:ext cx="1857375" cy="706437"/>
          </a:xfrm>
          <a:prstGeom prst="flowChartConnector">
            <a:avLst/>
          </a:prstGeom>
          <a:solidFill>
            <a:srgbClr val="CCFFFF"/>
          </a:solidFill>
          <a:ln w="19050">
            <a:solidFill>
              <a:srgbClr val="3366FF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Педагогическая мастерская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1519" name="AutoShape 22"/>
          <p:cNvSpPr>
            <a:spLocks noChangeArrowheads="1"/>
          </p:cNvSpPr>
          <p:nvPr/>
        </p:nvSpPr>
        <p:spPr bwMode="auto">
          <a:xfrm>
            <a:off x="7172325" y="5291138"/>
            <a:ext cx="1519238" cy="571500"/>
          </a:xfrm>
          <a:prstGeom prst="flowChartConnector">
            <a:avLst/>
          </a:prstGeom>
          <a:solidFill>
            <a:srgbClr val="CCFFFF"/>
          </a:solidFill>
          <a:ln w="19050">
            <a:solidFill>
              <a:srgbClr val="3366FF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Консалтинг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1520" name="AutoShape 1"/>
          <p:cNvSpPr>
            <a:spLocks noChangeArrowheads="1"/>
          </p:cNvSpPr>
          <p:nvPr/>
        </p:nvSpPr>
        <p:spPr bwMode="auto">
          <a:xfrm>
            <a:off x="76200" y="114300"/>
            <a:ext cx="1524000" cy="741363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19050">
            <a:solidFill>
              <a:srgbClr val="666699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Arial" panose="020B0604020202020204" pitchFamily="34" charset="0"/>
                <a:cs typeface="Times New Roman" panose="02020603050405020304" pitchFamily="18" charset="0"/>
              </a:rPr>
              <a:t>ФУНКЦИИ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1521" name="AutoShape 31"/>
          <p:cNvSpPr>
            <a:spLocks noChangeArrowheads="1"/>
          </p:cNvSpPr>
          <p:nvPr/>
        </p:nvSpPr>
        <p:spPr bwMode="auto">
          <a:xfrm>
            <a:off x="379413" y="1519238"/>
            <a:ext cx="1598612" cy="800100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19050">
            <a:solidFill>
              <a:srgbClr val="666699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Arial" panose="020B0604020202020204" pitchFamily="34" charset="0"/>
                <a:cs typeface="Times New Roman" panose="02020603050405020304" pitchFamily="18" charset="0"/>
              </a:rPr>
              <a:t>ФОРМЫ -</a:t>
            </a:r>
            <a:endParaRPr lang="ru-RU" altLang="ru-RU" sz="80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Arial" panose="020B0604020202020204" pitchFamily="34" charset="0"/>
                <a:cs typeface="Times New Roman" panose="02020603050405020304" pitchFamily="18" charset="0"/>
              </a:rPr>
              <a:t>ТЕХНОЛОГИИ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1522" name="AutoShape 2"/>
          <p:cNvSpPr>
            <a:spLocks noChangeArrowheads="1"/>
          </p:cNvSpPr>
          <p:nvPr/>
        </p:nvSpPr>
        <p:spPr bwMode="auto">
          <a:xfrm>
            <a:off x="685800" y="3065463"/>
            <a:ext cx="1524000" cy="461962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19050">
            <a:solidFill>
              <a:srgbClr val="666699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Arial" panose="020B0604020202020204" pitchFamily="34" charset="0"/>
                <a:cs typeface="Times New Roman" panose="02020603050405020304" pitchFamily="18" charset="0"/>
              </a:rPr>
              <a:t>РЕСУРС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1523" name="Line 37"/>
          <p:cNvSpPr>
            <a:spLocks noChangeShapeType="1"/>
          </p:cNvSpPr>
          <p:nvPr/>
        </p:nvSpPr>
        <p:spPr bwMode="auto">
          <a:xfrm flipH="1" flipV="1">
            <a:off x="1344613" y="904875"/>
            <a:ext cx="1600200" cy="1168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24" name="Line 8"/>
          <p:cNvSpPr>
            <a:spLocks noChangeShapeType="1"/>
          </p:cNvSpPr>
          <p:nvPr/>
        </p:nvSpPr>
        <p:spPr bwMode="auto">
          <a:xfrm flipH="1" flipV="1">
            <a:off x="3733800" y="966788"/>
            <a:ext cx="455613" cy="8556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25" name="Line 38"/>
          <p:cNvSpPr>
            <a:spLocks noChangeShapeType="1"/>
          </p:cNvSpPr>
          <p:nvPr/>
        </p:nvSpPr>
        <p:spPr bwMode="auto">
          <a:xfrm flipV="1">
            <a:off x="5178425" y="949325"/>
            <a:ext cx="560388" cy="9350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26" name="Line 35"/>
          <p:cNvSpPr>
            <a:spLocks noChangeShapeType="1"/>
          </p:cNvSpPr>
          <p:nvPr/>
        </p:nvSpPr>
        <p:spPr bwMode="auto">
          <a:xfrm flipH="1" flipV="1">
            <a:off x="2103438" y="2171700"/>
            <a:ext cx="561975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27" name="Line 36"/>
          <p:cNvSpPr>
            <a:spLocks noChangeShapeType="1"/>
          </p:cNvSpPr>
          <p:nvPr/>
        </p:nvSpPr>
        <p:spPr bwMode="auto">
          <a:xfrm flipH="1">
            <a:off x="2284413" y="3371850"/>
            <a:ext cx="635000" cy="571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28" name="Line 32"/>
          <p:cNvSpPr>
            <a:spLocks noChangeShapeType="1"/>
          </p:cNvSpPr>
          <p:nvPr/>
        </p:nvSpPr>
        <p:spPr bwMode="auto">
          <a:xfrm>
            <a:off x="4819650" y="3660775"/>
            <a:ext cx="590550" cy="3365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29" name="Line 34"/>
          <p:cNvSpPr>
            <a:spLocks noChangeShapeType="1"/>
          </p:cNvSpPr>
          <p:nvPr/>
        </p:nvSpPr>
        <p:spPr bwMode="auto">
          <a:xfrm>
            <a:off x="5943600" y="1028700"/>
            <a:ext cx="52388" cy="2778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30" name="Line 30"/>
          <p:cNvSpPr>
            <a:spLocks noChangeShapeType="1"/>
          </p:cNvSpPr>
          <p:nvPr/>
        </p:nvSpPr>
        <p:spPr bwMode="auto">
          <a:xfrm>
            <a:off x="4495800" y="236538"/>
            <a:ext cx="1295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31" name="Line 13"/>
          <p:cNvSpPr>
            <a:spLocks noChangeShapeType="1"/>
          </p:cNvSpPr>
          <p:nvPr/>
        </p:nvSpPr>
        <p:spPr bwMode="auto">
          <a:xfrm>
            <a:off x="1600200" y="228600"/>
            <a:ext cx="1371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32" name="Line 14"/>
          <p:cNvSpPr>
            <a:spLocks noChangeShapeType="1"/>
          </p:cNvSpPr>
          <p:nvPr/>
        </p:nvSpPr>
        <p:spPr bwMode="auto">
          <a:xfrm>
            <a:off x="152400" y="914400"/>
            <a:ext cx="504825" cy="5715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33" name="Line 15"/>
          <p:cNvSpPr>
            <a:spLocks noChangeShapeType="1"/>
          </p:cNvSpPr>
          <p:nvPr/>
        </p:nvSpPr>
        <p:spPr bwMode="auto">
          <a:xfrm>
            <a:off x="584200" y="2301875"/>
            <a:ext cx="685800" cy="7191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" name="Line 39"/>
          <p:cNvSpPr>
            <a:spLocks noChangeShapeType="1"/>
          </p:cNvSpPr>
          <p:nvPr/>
        </p:nvSpPr>
        <p:spPr bwMode="auto">
          <a:xfrm>
            <a:off x="2283806" y="3578762"/>
            <a:ext cx="3064984" cy="68288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ffectLst>
            <a:glow rad="63500">
              <a:schemeClr val="accent1">
                <a:lumMod val="40000"/>
                <a:lumOff val="60000"/>
                <a:alpha val="40000"/>
              </a:schemeClr>
            </a:glow>
          </a:effectLst>
          <a:extLst/>
        </p:spPr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1537" name="Line 16"/>
          <p:cNvSpPr>
            <a:spLocks noChangeShapeType="1"/>
          </p:cNvSpPr>
          <p:nvPr/>
        </p:nvSpPr>
        <p:spPr bwMode="auto">
          <a:xfrm flipH="1">
            <a:off x="5410200" y="4597400"/>
            <a:ext cx="152400" cy="660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38" name="Line 17"/>
          <p:cNvSpPr>
            <a:spLocks noChangeShapeType="1"/>
          </p:cNvSpPr>
          <p:nvPr/>
        </p:nvSpPr>
        <p:spPr bwMode="auto">
          <a:xfrm>
            <a:off x="6350000" y="4532313"/>
            <a:ext cx="230188" cy="1028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39" name="Line 18"/>
          <p:cNvSpPr>
            <a:spLocks noChangeShapeType="1"/>
          </p:cNvSpPr>
          <p:nvPr/>
        </p:nvSpPr>
        <p:spPr bwMode="auto">
          <a:xfrm>
            <a:off x="6858000" y="4640263"/>
            <a:ext cx="338138" cy="13176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40" name="Line 19"/>
          <p:cNvSpPr>
            <a:spLocks noChangeShapeType="1"/>
          </p:cNvSpPr>
          <p:nvPr/>
        </p:nvSpPr>
        <p:spPr bwMode="auto">
          <a:xfrm flipH="1">
            <a:off x="6607175" y="982663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41" name="Line 20"/>
          <p:cNvSpPr>
            <a:spLocks noChangeShapeType="1"/>
          </p:cNvSpPr>
          <p:nvPr/>
        </p:nvSpPr>
        <p:spPr bwMode="auto">
          <a:xfrm>
            <a:off x="7439025" y="598488"/>
            <a:ext cx="457200" cy="936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42" name="Line 24"/>
          <p:cNvSpPr>
            <a:spLocks noChangeShapeType="1"/>
          </p:cNvSpPr>
          <p:nvPr/>
        </p:nvSpPr>
        <p:spPr bwMode="auto">
          <a:xfrm>
            <a:off x="7439025" y="982663"/>
            <a:ext cx="1052513" cy="14763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43" name="Line 21"/>
          <p:cNvSpPr>
            <a:spLocks noChangeShapeType="1"/>
          </p:cNvSpPr>
          <p:nvPr/>
        </p:nvSpPr>
        <p:spPr bwMode="auto">
          <a:xfrm>
            <a:off x="7337425" y="998538"/>
            <a:ext cx="203200" cy="8016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44" name="Line 27"/>
          <p:cNvSpPr>
            <a:spLocks noChangeShapeType="1"/>
          </p:cNvSpPr>
          <p:nvPr/>
        </p:nvSpPr>
        <p:spPr bwMode="auto">
          <a:xfrm>
            <a:off x="8096250" y="3292475"/>
            <a:ext cx="0" cy="5000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45" name="Line 26"/>
          <p:cNvSpPr>
            <a:spLocks noChangeShapeType="1"/>
          </p:cNvSpPr>
          <p:nvPr/>
        </p:nvSpPr>
        <p:spPr bwMode="auto">
          <a:xfrm>
            <a:off x="7296150" y="3314700"/>
            <a:ext cx="142875" cy="14128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46" name="Line 25"/>
          <p:cNvSpPr>
            <a:spLocks noChangeShapeType="1"/>
          </p:cNvSpPr>
          <p:nvPr/>
        </p:nvSpPr>
        <p:spPr bwMode="auto">
          <a:xfrm>
            <a:off x="6975475" y="3292475"/>
            <a:ext cx="284163" cy="19986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47" name="Rectangle 4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1548" name="AutoShape 62"/>
          <p:cNvSpPr>
            <a:spLocks noChangeArrowheads="1"/>
          </p:cNvSpPr>
          <p:nvPr/>
        </p:nvSpPr>
        <p:spPr bwMode="auto">
          <a:xfrm>
            <a:off x="-28575" y="4229100"/>
            <a:ext cx="1476375" cy="8001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19050">
            <a:solidFill>
              <a:srgbClr val="008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panose="020B0604020202020204" pitchFamily="34" charset="0"/>
                <a:cs typeface="Times New Roman" panose="02020603050405020304" pitchFamily="18" charset="0"/>
              </a:rPr>
              <a:t>Кадровый потенциал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1549" name="AutoShape 61"/>
          <p:cNvSpPr>
            <a:spLocks noChangeArrowheads="1"/>
          </p:cNvSpPr>
          <p:nvPr/>
        </p:nvSpPr>
        <p:spPr bwMode="auto">
          <a:xfrm>
            <a:off x="762000" y="4800600"/>
            <a:ext cx="1524000" cy="9144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19050">
            <a:solidFill>
              <a:srgbClr val="008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panose="020B0604020202020204" pitchFamily="34" charset="0"/>
                <a:cs typeface="Times New Roman" panose="02020603050405020304" pitchFamily="18" charset="0"/>
              </a:rPr>
              <a:t>Научно-методический (методический кабинет)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1550" name="AutoShape 60"/>
          <p:cNvSpPr>
            <a:spLocks noChangeArrowheads="1"/>
          </p:cNvSpPr>
          <p:nvPr/>
        </p:nvSpPr>
        <p:spPr bwMode="auto">
          <a:xfrm>
            <a:off x="1676400" y="5486400"/>
            <a:ext cx="1524000" cy="8001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19050">
            <a:solidFill>
              <a:srgbClr val="008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panose="020B0604020202020204" pitchFamily="34" charset="0"/>
                <a:cs typeface="Times New Roman" panose="02020603050405020304" pitchFamily="18" charset="0"/>
              </a:rPr>
              <a:t>Материально-техническое оснащение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1551" name="AutoShape 59"/>
          <p:cNvSpPr>
            <a:spLocks noChangeArrowheads="1"/>
          </p:cNvSpPr>
          <p:nvPr/>
        </p:nvSpPr>
        <p:spPr bwMode="auto">
          <a:xfrm>
            <a:off x="2819400" y="5829300"/>
            <a:ext cx="1524000" cy="8001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19050">
            <a:solidFill>
              <a:srgbClr val="008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panose="020B0604020202020204" pitchFamily="34" charset="0"/>
                <a:cs typeface="Times New Roman" panose="02020603050405020304" pitchFamily="18" charset="0"/>
              </a:rPr>
              <a:t>Мотивационное обеспечение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1552" name="Line 58"/>
          <p:cNvSpPr>
            <a:spLocks noChangeShapeType="1"/>
          </p:cNvSpPr>
          <p:nvPr/>
        </p:nvSpPr>
        <p:spPr bwMode="auto">
          <a:xfrm flipH="1">
            <a:off x="762000" y="3641725"/>
            <a:ext cx="76200" cy="5873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53" name="Line 57"/>
          <p:cNvSpPr>
            <a:spLocks noChangeShapeType="1"/>
          </p:cNvSpPr>
          <p:nvPr/>
        </p:nvSpPr>
        <p:spPr bwMode="auto">
          <a:xfrm>
            <a:off x="1295400" y="3641725"/>
            <a:ext cx="457200" cy="11588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54" name="Line 56"/>
          <p:cNvSpPr>
            <a:spLocks noChangeShapeType="1"/>
          </p:cNvSpPr>
          <p:nvPr/>
        </p:nvSpPr>
        <p:spPr bwMode="auto">
          <a:xfrm>
            <a:off x="1752600" y="3619500"/>
            <a:ext cx="762000" cy="1866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55" name="Line 55"/>
          <p:cNvSpPr>
            <a:spLocks noChangeShapeType="1"/>
          </p:cNvSpPr>
          <p:nvPr/>
        </p:nvSpPr>
        <p:spPr bwMode="auto">
          <a:xfrm>
            <a:off x="2133600" y="3641725"/>
            <a:ext cx="1447800" cy="21875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56" name="Rectangle 63"/>
          <p:cNvSpPr>
            <a:spLocks noChangeArrowheads="1"/>
          </p:cNvSpPr>
          <p:nvPr/>
        </p:nvSpPr>
        <p:spPr bwMode="auto">
          <a:xfrm>
            <a:off x="-76200" y="9493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1"/>
          <p:cNvSpPr>
            <a:spLocks noChangeArrowheads="1"/>
          </p:cNvSpPr>
          <p:nvPr/>
        </p:nvSpPr>
        <p:spPr bwMode="auto">
          <a:xfrm>
            <a:off x="250825" y="1052513"/>
            <a:ext cx="6624638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функций модели методической службы определено с учетом их реализации: аналитическая, прогностическая, проектирующая, организационная, контролирующая, коррекционная, экспертная.</a:t>
            </a:r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2"/>
          <p:cNvSpPr>
            <a:spLocks noChangeArrowheads="1"/>
          </p:cNvSpPr>
          <p:nvPr/>
        </p:nvSpPr>
        <p:spPr bwMode="auto">
          <a:xfrm>
            <a:off x="3175" y="46038"/>
            <a:ext cx="2514600" cy="2873375"/>
          </a:xfrm>
          <a:prstGeom prst="rect">
            <a:avLst/>
          </a:prstGeom>
          <a:solidFill>
            <a:schemeClr val="bg1"/>
          </a:solidFill>
          <a:ln w="28575">
            <a:solidFill>
              <a:srgbClr val="99CCFF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800" b="1" i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Аналитическая:</a:t>
            </a:r>
            <a:r>
              <a:rPr lang="ru-RU" altLang="ru-RU" sz="800" b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— анализ собственной работы и работы всего педагогического коллектива, социально-экономи­ческого прогностического фона, па котором разворачивается пе­дагогическая деятельность; ана­лиз актуальных и перспективных потребностей населения, воспи­танников и родителей в образо­вательных услугах, социального заказа — потребностей в развитии ДОУ, осуществлении инноваций;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800" i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—  </a:t>
            </a:r>
            <a:r>
              <a:rPr lang="ru-RU" altLang="ru-RU" sz="80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поиск идей развития ДОУ, пер­спективных возможностей в об­ласти осуществления инноваци­онных преобразований;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— анализ готовности участников инновационных процессов к инновационной, исследователь­ской, экспериментальной дея­тельности; анализ хода и ре­зультатов инновационных про­цессов (с акцентом на иннова­ции, имеющие значение для всего ДОУ), тенденций развития инновационного процесса, про­блем, возникающих в ходе об­новления;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—  изучение результативного педагоги­ческого опыта;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3555" name="Rectangle 23"/>
          <p:cNvSpPr>
            <a:spLocks noChangeArrowheads="1"/>
          </p:cNvSpPr>
          <p:nvPr/>
        </p:nvSpPr>
        <p:spPr bwMode="auto">
          <a:xfrm>
            <a:off x="3400425" y="73025"/>
            <a:ext cx="2400300" cy="1714500"/>
          </a:xfrm>
          <a:prstGeom prst="rect">
            <a:avLst/>
          </a:prstGeom>
          <a:solidFill>
            <a:schemeClr val="bg1"/>
          </a:solidFill>
          <a:ln w="28575">
            <a:solidFill>
              <a:srgbClr val="99CCFF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800" b="1" i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Прогностическая:</a:t>
            </a:r>
            <a:r>
              <a:rPr lang="ru-RU" altLang="ru-RU" sz="800" b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—  прогнозирование тенденций из­менения ситуации в обществе и образовании для корректировки стратегии развития ДОУ;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—  целей и задач деятельности;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—  вариантов моделей выпускника ДОУ;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—  содержания, методов, средств и организационных форм развития дошколь­ников;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—  моделирование новых форм су­ществования ДОУ;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—  проектирование процессов раз­вития;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— проектирование    последствий запланированных инновацион­ных процессов. 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3556" name="Rectangle 19"/>
          <p:cNvSpPr>
            <a:spLocks noChangeArrowheads="1"/>
          </p:cNvSpPr>
          <p:nvPr/>
        </p:nvSpPr>
        <p:spPr bwMode="auto">
          <a:xfrm>
            <a:off x="6332538" y="150813"/>
            <a:ext cx="2514600" cy="1600200"/>
          </a:xfrm>
          <a:prstGeom prst="rect">
            <a:avLst/>
          </a:prstGeom>
          <a:solidFill>
            <a:schemeClr val="bg1"/>
          </a:solidFill>
          <a:ln w="28575">
            <a:solidFill>
              <a:srgbClr val="99CCFF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800" b="1" i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Планирующая: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—  планирование процессов разра­ботки программы развития ДОУ;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800" i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—  </a:t>
            </a:r>
            <a:r>
              <a:rPr lang="ru-RU" altLang="ru-RU" sz="80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процессов разработки общих требований к деятельности по развитию ДОУ, ее результатам и критериев их оценки;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—  процессов разработки методи­ческих документов, обеспечива­ющих инновационную, исследо­вательскую, экспериментальную деятельность; нормативных до­кументов для структур, участву­ющих в развитии ДОУ; техноло­гии процедур инновационной деятельности.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3557" name="Rectangle 9"/>
          <p:cNvSpPr>
            <a:spLocks noChangeArrowheads="1"/>
          </p:cNvSpPr>
          <p:nvPr/>
        </p:nvSpPr>
        <p:spPr bwMode="auto">
          <a:xfrm>
            <a:off x="-38100" y="3476625"/>
            <a:ext cx="2555875" cy="3381375"/>
          </a:xfrm>
          <a:prstGeom prst="rect">
            <a:avLst/>
          </a:prstGeom>
          <a:solidFill>
            <a:schemeClr val="bg1"/>
          </a:solidFill>
          <a:ln w="28575">
            <a:solidFill>
              <a:srgbClr val="99CCFF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800" i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Организационная: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800" i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—  </a:t>
            </a:r>
            <a:r>
              <a:rPr lang="ru-RU" altLang="ru-RU" sz="80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организация мероприятий по повышению профессиональной компетентности участников ин­новационной деятельности в вопросах развития ДОУ;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—  обобщение и распространение опыта инновационной деятель­ности;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—  сбор и накопление информации о значимых инновациях;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—  организация системы</a:t>
            </a:r>
            <a:r>
              <a:rPr lang="ru-RU" altLang="ru-RU" sz="140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80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исследова­тельской, опытно-эксперимен­тальной работы;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—  организация системы внешних связей, необходимых для успеш­ного осуществления нововведе­ния;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—  взаимодействие в инновацион­ной деятельности работников ДОУ и привлекаемых к ней</a:t>
            </a:r>
            <a:r>
              <a:rPr lang="ru-RU" altLang="ru-RU" sz="140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80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представителей сторонних орга­низаций;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—  организация исследовательской, опытно-экспериментальной де­ятельности воспитателей и спе­циалистов ДОУ;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—  организация системы стимули­рования участников инноваци­онной деятельности;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—  создание творческих групп, объ­единений, обеспечивающих раз­витие ДОУ;</a:t>
            </a:r>
            <a:endParaRPr lang="ru-RU" altLang="ru-RU" sz="80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—  создание благоприятной иннова­ционной обстановки.</a:t>
            </a:r>
            <a:endParaRPr lang="ru-RU" altLang="ru-RU" sz="80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3558" name="Rectangle 4"/>
          <p:cNvSpPr>
            <a:spLocks noChangeArrowheads="1"/>
          </p:cNvSpPr>
          <p:nvPr/>
        </p:nvSpPr>
        <p:spPr bwMode="auto">
          <a:xfrm>
            <a:off x="3654425" y="5068888"/>
            <a:ext cx="2514600" cy="1789112"/>
          </a:xfrm>
          <a:prstGeom prst="rect">
            <a:avLst/>
          </a:prstGeom>
          <a:solidFill>
            <a:schemeClr val="bg1"/>
          </a:solidFill>
          <a:ln w="28575">
            <a:solidFill>
              <a:srgbClr val="99CCFF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800" i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Контролирующая:</a:t>
            </a:r>
            <a:endParaRPr lang="ru-RU" altLang="ru-RU" sz="800"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800" i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—  </a:t>
            </a:r>
            <a:r>
              <a:rPr lang="ru-RU" altLang="ru-RU" sz="80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контроль реализации стратегии развития;</a:t>
            </a:r>
            <a:endParaRPr lang="ru-RU" altLang="ru-RU" sz="800"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—  выполнения программы разви­тия;</a:t>
            </a:r>
            <a:endParaRPr lang="ru-RU" altLang="ru-RU" sz="800"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—  соответствия хода инновацион­ных процессов и их результатов программам, планам, критериям;</a:t>
            </a:r>
            <a:endParaRPr lang="ru-RU" altLang="ru-RU" sz="800"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—  ресурсного обеспечения иннова­ционных процессов;</a:t>
            </a:r>
            <a:endParaRPr lang="ru-RU" altLang="ru-RU" sz="800"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—  выполнения принятых решений в области развития;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—  хода инновационной деятельно­сти, совместной деятельности отдельных участников иннова­ционного процесса и их групп.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3559" name="Rectangle 3"/>
          <p:cNvSpPr>
            <a:spLocks noChangeArrowheads="1"/>
          </p:cNvSpPr>
          <p:nvPr/>
        </p:nvSpPr>
        <p:spPr bwMode="auto">
          <a:xfrm>
            <a:off x="6478588" y="4235450"/>
            <a:ext cx="2514600" cy="685800"/>
          </a:xfrm>
          <a:prstGeom prst="rect">
            <a:avLst/>
          </a:prstGeom>
          <a:solidFill>
            <a:schemeClr val="bg1"/>
          </a:solidFill>
          <a:ln w="28575">
            <a:solidFill>
              <a:srgbClr val="99CCFF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800" b="1" i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Коррекционная: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—  коррекция хода реализации ос­новных направлений развития ДОУ, программ исследователь­ской, опытно-эксперименталь­ной работы.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3560" name="Rectangle 11"/>
          <p:cNvSpPr>
            <a:spLocks noChangeArrowheads="1"/>
          </p:cNvSpPr>
          <p:nvPr/>
        </p:nvSpPr>
        <p:spPr bwMode="auto">
          <a:xfrm>
            <a:off x="6805613" y="2268538"/>
            <a:ext cx="2141537" cy="1025525"/>
          </a:xfrm>
          <a:prstGeom prst="rect">
            <a:avLst/>
          </a:prstGeom>
          <a:solidFill>
            <a:schemeClr val="bg1"/>
          </a:solidFill>
          <a:ln w="28575">
            <a:solidFill>
              <a:srgbClr val="99CCFF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800" b="1" i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Экспертная: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800" i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—  </a:t>
            </a:r>
            <a:r>
              <a:rPr lang="ru-RU" altLang="ru-RU" sz="80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оценка стратегических докумен­тов (образовательной программы, концепции, программы развития);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—  предложений   по  организации нововведений и установлению связей с внешними партнерами.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3561" name="AutoShape 15"/>
          <p:cNvSpPr>
            <a:spLocks noChangeArrowheads="1"/>
          </p:cNvSpPr>
          <p:nvPr/>
        </p:nvSpPr>
        <p:spPr bwMode="auto">
          <a:xfrm>
            <a:off x="2247900" y="2252663"/>
            <a:ext cx="4638675" cy="2366962"/>
          </a:xfrm>
          <a:prstGeom prst="flowChartDecision">
            <a:avLst/>
          </a:prstGeom>
          <a:gradFill rotWithShape="0">
            <a:gsLst>
              <a:gs pos="0">
                <a:srgbClr val="FF0000"/>
              </a:gs>
              <a:gs pos="86000">
                <a:srgbClr val="00B0F0"/>
              </a:gs>
              <a:gs pos="100000">
                <a:srgbClr val="00B0F0"/>
              </a:gs>
            </a:gsLst>
            <a:lin ang="5400000" scaled="1"/>
          </a:gradFill>
          <a:ln w="28575">
            <a:solidFill>
              <a:srgbClr val="80008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3562" name="WordArt 16"/>
          <p:cNvSpPr>
            <a:spLocks noChangeArrowheads="1" noChangeShapeType="1" noTextEdit="1"/>
          </p:cNvSpPr>
          <p:nvPr/>
        </p:nvSpPr>
        <p:spPr bwMode="auto">
          <a:xfrm>
            <a:off x="3532188" y="2935288"/>
            <a:ext cx="2171700" cy="1085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ФУНКЦИИ </a:t>
            </a:r>
          </a:p>
          <a:p>
            <a:pPr algn="ctr"/>
            <a:r>
              <a:rPr lang="ru-RU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МОДЕЛИ</a:t>
            </a:r>
          </a:p>
          <a:p>
            <a:pPr algn="ctr"/>
            <a:r>
              <a:rPr lang="ru-RU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МЕТОДИЧЕСКОЙ</a:t>
            </a:r>
          </a:p>
          <a:p>
            <a:pPr algn="ctr"/>
            <a:r>
              <a:rPr lang="ru-RU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СЛУЖБЫ</a:t>
            </a:r>
          </a:p>
        </p:txBody>
      </p:sp>
      <p:sp>
        <p:nvSpPr>
          <p:cNvPr id="23563" name="AutoShape 21"/>
          <p:cNvSpPr>
            <a:spLocks noChangeArrowheads="1"/>
          </p:cNvSpPr>
          <p:nvPr/>
        </p:nvSpPr>
        <p:spPr bwMode="auto">
          <a:xfrm>
            <a:off x="2573338" y="1011238"/>
            <a:ext cx="760412" cy="342900"/>
          </a:xfrm>
          <a:prstGeom prst="leftRightArrow">
            <a:avLst>
              <a:gd name="adj1" fmla="val 50000"/>
              <a:gd name="adj2" fmla="val 71137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3564" name="AutoShape 20"/>
          <p:cNvSpPr>
            <a:spLocks noChangeArrowheads="1"/>
          </p:cNvSpPr>
          <p:nvPr/>
        </p:nvSpPr>
        <p:spPr bwMode="auto">
          <a:xfrm rot="517874">
            <a:off x="5783263" y="895350"/>
            <a:ext cx="566737" cy="342900"/>
          </a:xfrm>
          <a:prstGeom prst="leftRightArrow">
            <a:avLst>
              <a:gd name="adj1" fmla="val 50000"/>
              <a:gd name="adj2" fmla="val 51496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3565" name="AutoShape 13"/>
          <p:cNvSpPr>
            <a:spLocks noChangeArrowheads="1"/>
          </p:cNvSpPr>
          <p:nvPr/>
        </p:nvSpPr>
        <p:spPr bwMode="auto">
          <a:xfrm rot="5586291">
            <a:off x="865982" y="3042444"/>
            <a:ext cx="512762" cy="342900"/>
          </a:xfrm>
          <a:prstGeom prst="leftRightArrow">
            <a:avLst>
              <a:gd name="adj1" fmla="val 50000"/>
              <a:gd name="adj2" fmla="val 58582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3566" name="AutoShape 12"/>
          <p:cNvSpPr>
            <a:spLocks noChangeArrowheads="1"/>
          </p:cNvSpPr>
          <p:nvPr/>
        </p:nvSpPr>
        <p:spPr bwMode="auto">
          <a:xfrm rot="5400000">
            <a:off x="7680325" y="1838325"/>
            <a:ext cx="342900" cy="342900"/>
          </a:xfrm>
          <a:prstGeom prst="leftRightArrow">
            <a:avLst>
              <a:gd name="adj1" fmla="val 50000"/>
              <a:gd name="adj2" fmla="val 33306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3567" name="AutoShape 8"/>
          <p:cNvSpPr>
            <a:spLocks noChangeArrowheads="1"/>
          </p:cNvSpPr>
          <p:nvPr/>
        </p:nvSpPr>
        <p:spPr bwMode="auto">
          <a:xfrm rot="5190942">
            <a:off x="7358857" y="3590131"/>
            <a:ext cx="804862" cy="250825"/>
          </a:xfrm>
          <a:prstGeom prst="leftRightArrow">
            <a:avLst>
              <a:gd name="adj1" fmla="val 50000"/>
              <a:gd name="adj2" fmla="val 7056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3568" name="AutoShape 2"/>
          <p:cNvSpPr>
            <a:spLocks noChangeArrowheads="1"/>
          </p:cNvSpPr>
          <p:nvPr/>
        </p:nvSpPr>
        <p:spPr bwMode="auto">
          <a:xfrm rot="-2037115">
            <a:off x="6262688" y="5226050"/>
            <a:ext cx="1250950" cy="342900"/>
          </a:xfrm>
          <a:prstGeom prst="leftRightArrow">
            <a:avLst>
              <a:gd name="adj1" fmla="val 50000"/>
              <a:gd name="adj2" fmla="val 72963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3569" name="AutoShape 14"/>
          <p:cNvSpPr>
            <a:spLocks noChangeArrowheads="1"/>
          </p:cNvSpPr>
          <p:nvPr/>
        </p:nvSpPr>
        <p:spPr bwMode="auto">
          <a:xfrm rot="1341272">
            <a:off x="2455863" y="2025650"/>
            <a:ext cx="1524000" cy="228600"/>
          </a:xfrm>
          <a:prstGeom prst="rightArrow">
            <a:avLst>
              <a:gd name="adj1" fmla="val 50000"/>
              <a:gd name="adj2" fmla="val 166667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3570" name="AutoShape 5"/>
          <p:cNvSpPr>
            <a:spLocks noChangeArrowheads="1"/>
          </p:cNvSpPr>
          <p:nvPr/>
        </p:nvSpPr>
        <p:spPr bwMode="auto">
          <a:xfrm rot="-2174209">
            <a:off x="2359025" y="4948238"/>
            <a:ext cx="1892300" cy="244475"/>
          </a:xfrm>
          <a:prstGeom prst="rightArrow">
            <a:avLst>
              <a:gd name="adj1" fmla="val 50000"/>
              <a:gd name="adj2" fmla="val 234860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3571" name="AutoShape 7"/>
          <p:cNvSpPr>
            <a:spLocks noChangeArrowheads="1"/>
          </p:cNvSpPr>
          <p:nvPr/>
        </p:nvSpPr>
        <p:spPr bwMode="auto">
          <a:xfrm rot="-5400000">
            <a:off x="4521201" y="4727575"/>
            <a:ext cx="442912" cy="192087"/>
          </a:xfrm>
          <a:prstGeom prst="rightArrow">
            <a:avLst>
              <a:gd name="adj1" fmla="val 50000"/>
              <a:gd name="adj2" fmla="val 74650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3572" name="AutoShape 10"/>
          <p:cNvSpPr>
            <a:spLocks noChangeArrowheads="1"/>
          </p:cNvSpPr>
          <p:nvPr/>
        </p:nvSpPr>
        <p:spPr bwMode="auto">
          <a:xfrm rot="8924482">
            <a:off x="6076950" y="2657475"/>
            <a:ext cx="685800" cy="247650"/>
          </a:xfrm>
          <a:prstGeom prst="rightArrow">
            <a:avLst>
              <a:gd name="adj1" fmla="val 50000"/>
              <a:gd name="adj2" fmla="val 74603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3573" name="AutoShape 18"/>
          <p:cNvSpPr>
            <a:spLocks noChangeArrowheads="1"/>
          </p:cNvSpPr>
          <p:nvPr/>
        </p:nvSpPr>
        <p:spPr bwMode="auto">
          <a:xfrm rot="9335595">
            <a:off x="5349875" y="2081213"/>
            <a:ext cx="1219200" cy="228600"/>
          </a:xfrm>
          <a:prstGeom prst="rightArrow">
            <a:avLst>
              <a:gd name="adj1" fmla="val 50000"/>
              <a:gd name="adj2" fmla="val 133333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3574" name="AutoShape 17"/>
          <p:cNvSpPr>
            <a:spLocks noChangeArrowheads="1"/>
          </p:cNvSpPr>
          <p:nvPr/>
        </p:nvSpPr>
        <p:spPr bwMode="auto">
          <a:xfrm rot="5400000">
            <a:off x="4281488" y="1909763"/>
            <a:ext cx="342900" cy="228600"/>
          </a:xfrm>
          <a:prstGeom prst="rightArrow">
            <a:avLst>
              <a:gd name="adj1" fmla="val 50000"/>
              <a:gd name="adj2" fmla="val 37500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3575" name="Rectangle 24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indent="4492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(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3576" name="Rectangle 28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/>
            </a:r>
            <a:br>
              <a:rPr lang="ru-RU" altLang="ru-RU" sz="1800">
                <a:latin typeface="Arial" panose="020B0604020202020204" pitchFamily="34" charset="0"/>
              </a:rPr>
            </a:br>
            <a:endParaRPr lang="ru-RU" altLang="ru-RU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3577" name="Rectangle 30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/>
            </a:r>
            <a:br>
              <a:rPr lang="ru-RU" altLang="ru-RU" sz="1800">
                <a:latin typeface="Arial" panose="020B0604020202020204" pitchFamily="34" charset="0"/>
              </a:rPr>
            </a:br>
            <a:endParaRPr lang="ru-RU" altLang="ru-RU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3578" name="Rectangle 31"/>
          <p:cNvSpPr>
            <a:spLocks noChangeArrowheads="1"/>
          </p:cNvSpPr>
          <p:nvPr/>
        </p:nvSpPr>
        <p:spPr bwMode="auto">
          <a:xfrm>
            <a:off x="152400" y="6096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3579" name="Rectangle 32"/>
          <p:cNvSpPr>
            <a:spLocks noChangeArrowheads="1"/>
          </p:cNvSpPr>
          <p:nvPr/>
        </p:nvSpPr>
        <p:spPr bwMode="auto">
          <a:xfrm>
            <a:off x="152400" y="169545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3580" name="Rectangle 33"/>
          <p:cNvSpPr>
            <a:spLocks noChangeArrowheads="1"/>
          </p:cNvSpPr>
          <p:nvPr/>
        </p:nvSpPr>
        <p:spPr bwMode="auto">
          <a:xfrm>
            <a:off x="152400" y="169545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/>
            </a:r>
            <a:br>
              <a:rPr lang="ru-RU" altLang="ru-RU" sz="1800">
                <a:latin typeface="Arial" panose="020B0604020202020204" pitchFamily="34" charset="0"/>
              </a:rPr>
            </a:br>
            <a:endParaRPr lang="ru-RU" altLang="ru-RU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3581" name="Rectangle 35"/>
          <p:cNvSpPr>
            <a:spLocks noChangeArrowheads="1"/>
          </p:cNvSpPr>
          <p:nvPr/>
        </p:nvSpPr>
        <p:spPr bwMode="auto">
          <a:xfrm>
            <a:off x="152400" y="1695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3582" name="Rectangle 37"/>
          <p:cNvSpPr>
            <a:spLocks noChangeArrowheads="1"/>
          </p:cNvSpPr>
          <p:nvPr/>
        </p:nvSpPr>
        <p:spPr bwMode="auto">
          <a:xfrm>
            <a:off x="152400" y="1695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3583" name="Rectangle 38"/>
          <p:cNvSpPr>
            <a:spLocks noChangeArrowheads="1"/>
          </p:cNvSpPr>
          <p:nvPr/>
        </p:nvSpPr>
        <p:spPr bwMode="auto">
          <a:xfrm>
            <a:off x="152400" y="1695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/>
            </a:r>
            <a:br>
              <a:rPr lang="ru-RU" altLang="ru-RU" sz="1800">
                <a:latin typeface="Arial" panose="020B0604020202020204" pitchFamily="34" charset="0"/>
              </a:rPr>
            </a:br>
            <a:endParaRPr lang="ru-RU" altLang="ru-RU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3584" name="Rectangle 41"/>
          <p:cNvSpPr>
            <a:spLocks noChangeArrowheads="1"/>
          </p:cNvSpPr>
          <p:nvPr/>
        </p:nvSpPr>
        <p:spPr bwMode="auto">
          <a:xfrm>
            <a:off x="152400" y="1695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3585" name="Rectangle 42"/>
          <p:cNvSpPr>
            <a:spLocks noChangeArrowheads="1"/>
          </p:cNvSpPr>
          <p:nvPr/>
        </p:nvSpPr>
        <p:spPr bwMode="auto">
          <a:xfrm>
            <a:off x="152400" y="1695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3586" name="AutoShape 2"/>
          <p:cNvSpPr>
            <a:spLocks noChangeArrowheads="1"/>
          </p:cNvSpPr>
          <p:nvPr/>
        </p:nvSpPr>
        <p:spPr bwMode="auto">
          <a:xfrm rot="187136">
            <a:off x="2646363" y="5797550"/>
            <a:ext cx="771525" cy="342900"/>
          </a:xfrm>
          <a:prstGeom prst="leftRightArrow">
            <a:avLst>
              <a:gd name="adj1" fmla="val 50000"/>
              <a:gd name="adj2" fmla="val 72906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3587" name="AutoShape 7"/>
          <p:cNvSpPr>
            <a:spLocks noChangeArrowheads="1"/>
          </p:cNvSpPr>
          <p:nvPr/>
        </p:nvSpPr>
        <p:spPr bwMode="auto">
          <a:xfrm rot="-9690610">
            <a:off x="5592763" y="4222750"/>
            <a:ext cx="776287" cy="314325"/>
          </a:xfrm>
          <a:prstGeom prst="rightArrow">
            <a:avLst>
              <a:gd name="adj1" fmla="val 50000"/>
              <a:gd name="adj2" fmla="val 748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Прямоугольник 1"/>
          <p:cNvSpPr>
            <a:spLocks noChangeArrowheads="1"/>
          </p:cNvSpPr>
          <p:nvPr/>
        </p:nvSpPr>
        <p:spPr bwMode="auto">
          <a:xfrm>
            <a:off x="4211638" y="692150"/>
            <a:ext cx="4572000" cy="518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мастерства педагогов, пополнение их теоретических и практических знаний осуществляется через разнообразные формы методической работы с кадрами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0"/>
          <p:cNvSpPr>
            <a:spLocks noChangeArrowheads="1"/>
          </p:cNvSpPr>
          <p:nvPr/>
        </p:nvSpPr>
        <p:spPr bwMode="auto">
          <a:xfrm rot="2130779">
            <a:off x="1854200" y="1238250"/>
            <a:ext cx="5254625" cy="4256088"/>
          </a:xfrm>
          <a:prstGeom prst="star5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AutoShape 8"/>
          <p:cNvSpPr>
            <a:spLocks noChangeArrowheads="1"/>
          </p:cNvSpPr>
          <p:nvPr/>
        </p:nvSpPr>
        <p:spPr bwMode="auto">
          <a:xfrm rot="4317936">
            <a:off x="2741613" y="1377950"/>
            <a:ext cx="3836988" cy="3798887"/>
          </a:xfrm>
          <a:prstGeom prst="star5">
            <a:avLst/>
          </a:prstGeom>
          <a:solidFill>
            <a:srgbClr val="FFCC99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25604" name="AutoShape 11"/>
          <p:cNvSpPr>
            <a:spLocks noChangeArrowheads="1"/>
          </p:cNvSpPr>
          <p:nvPr/>
        </p:nvSpPr>
        <p:spPr bwMode="auto">
          <a:xfrm>
            <a:off x="5522913" y="93663"/>
            <a:ext cx="2819400" cy="685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99"/>
              </a:gs>
              <a:gs pos="50000">
                <a:srgbClr val="FFFF99"/>
              </a:gs>
              <a:gs pos="100000">
                <a:srgbClr val="FFCC99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b="1" i="1">
                <a:solidFill>
                  <a:srgbClr val="008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Проблемные группы.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8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Это направление обучения можно рассматривать только как инициирующую стадию профессионального и личностного роста педагога.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5605" name="AutoShape 5"/>
          <p:cNvSpPr>
            <a:spLocks noChangeArrowheads="1"/>
          </p:cNvSpPr>
          <p:nvPr/>
        </p:nvSpPr>
        <p:spPr bwMode="auto">
          <a:xfrm>
            <a:off x="5157788" y="4638675"/>
            <a:ext cx="2044700" cy="1676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99"/>
              </a:gs>
              <a:gs pos="50000">
                <a:srgbClr val="FFFF99"/>
              </a:gs>
              <a:gs pos="100000">
                <a:srgbClr val="FFCC99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b="1" i="1">
                <a:solidFill>
                  <a:srgbClr val="008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Педагогические мастерские.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8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Целью данной формы работы является</a:t>
            </a:r>
            <a:r>
              <a:rPr lang="ru-RU" altLang="ru-RU" sz="1400">
                <a:solidFill>
                  <a:srgbClr val="008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800">
                <a:solidFill>
                  <a:srgbClr val="008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формирование у педагогов умения</a:t>
            </a:r>
            <a:r>
              <a:rPr lang="ru-RU" altLang="ru-RU" sz="1400">
                <a:solidFill>
                  <a:srgbClr val="008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800">
                <a:solidFill>
                  <a:srgbClr val="008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организовать исследовательскую</a:t>
            </a:r>
            <a:r>
              <a:rPr lang="ru-RU" altLang="ru-RU" sz="1400">
                <a:solidFill>
                  <a:srgbClr val="008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800">
                <a:solidFill>
                  <a:srgbClr val="008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деятельность, обеспечение приоритета творческого саморазвития учителя над</a:t>
            </a:r>
            <a:r>
              <a:rPr lang="ru-RU" altLang="ru-RU" sz="1400">
                <a:solidFill>
                  <a:srgbClr val="008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800">
                <a:solidFill>
                  <a:srgbClr val="008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традиционной передачей ему знаний, умений и навыков.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5606" name="AutoShape 7"/>
          <p:cNvSpPr>
            <a:spLocks noChangeArrowheads="1"/>
          </p:cNvSpPr>
          <p:nvPr/>
        </p:nvSpPr>
        <p:spPr bwMode="auto">
          <a:xfrm>
            <a:off x="6361113" y="854075"/>
            <a:ext cx="2860675" cy="292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99"/>
              </a:gs>
              <a:gs pos="50000">
                <a:srgbClr val="FFFF99"/>
              </a:gs>
              <a:gs pos="100000">
                <a:srgbClr val="FFCC99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b="1" i="1">
                <a:solidFill>
                  <a:srgbClr val="008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Инновационное проектирование. 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8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Педагог воспринимает себя одновременно и как теоретика, приносящего новые идеи в процесс планирования образовательного процесса, и как практика, организующего инновационную деятельность на основе отработанных педагогических умений и навыков. Система организации инновационного проектирования, наряду с традиционно существующими структурами повышения педагогического мастерства, включает новые специфические формы развития профессионализма педагогов. Педагоги объединения «Сотрудничество», созданного в ДОУ, планируют и разрабатывают образовательные проекты. Педагог</a:t>
            </a:r>
            <a:r>
              <a:rPr lang="ru-RU" altLang="ru-RU" sz="800" b="1" i="1">
                <a:solidFill>
                  <a:srgbClr val="008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800">
                <a:solidFill>
                  <a:srgbClr val="008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становится в совершенно новую позицию: выступает не транслятором знаний, а соучастником образования ребенка, создателем условий, обеспечивающих выбор; при необходимости – советчиком, организатором деятельности, помогающим выбрать правильные пути решения различных задач.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5607" name="AutoShape 13"/>
          <p:cNvSpPr>
            <a:spLocks noChangeArrowheads="1"/>
          </p:cNvSpPr>
          <p:nvPr/>
        </p:nvSpPr>
        <p:spPr bwMode="auto">
          <a:xfrm>
            <a:off x="2951163" y="33338"/>
            <a:ext cx="2628900" cy="13192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99"/>
              </a:gs>
              <a:gs pos="50000">
                <a:srgbClr val="FFFF99"/>
              </a:gs>
              <a:gs pos="100000">
                <a:srgbClr val="FFCC99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b="1" i="1">
                <a:solidFill>
                  <a:srgbClr val="008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Индивидуальная стажировка педагогов</a:t>
            </a:r>
            <a:r>
              <a:rPr lang="ru-RU" altLang="ru-RU" sz="800">
                <a:solidFill>
                  <a:srgbClr val="008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8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которая осуществляется на основе индивидуальной образовательной программы по определённой проблеме, построенной в соответствии с принципом профессионального саморазвития личности, направленным на познание и изменение педагогом самого себя. При таком обучении происходят осмысление педагогом своих практических ценностей, переоценка накопленного опыта.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5608" name="AutoShape 1"/>
          <p:cNvSpPr>
            <a:spLocks noChangeArrowheads="1"/>
          </p:cNvSpPr>
          <p:nvPr/>
        </p:nvSpPr>
        <p:spPr bwMode="auto">
          <a:xfrm>
            <a:off x="6978650" y="3925888"/>
            <a:ext cx="2243138" cy="30003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99"/>
              </a:gs>
              <a:gs pos="50000">
                <a:srgbClr val="FFFF99"/>
              </a:gs>
              <a:gs pos="100000">
                <a:srgbClr val="FFCC99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b="1" i="1">
                <a:solidFill>
                  <a:srgbClr val="008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Методическое объединение-мастерская (дни открытых дверей).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8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Практикуется для педагогов и родителей. Они имеют возможность посетить рабочее (а не подготовленное заблаговременно!) занятие любого педагога-новатора, обсудить с ним проблемы и находки, несомненно, узнав для себя что-то новое. Посещение таких мастерских происходит по желанию самих педагогов и родителей, они общаются друг с другом без подготовленного заранее плана. Таким образом, распространяется результативный опыт, повышается уровень знаний педагогов. Методическое объединение-мастерская – это образовательное пространство, возникающее как результат движения педагога по индивидуальной траектории (профессиональный рост). 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5609" name="AutoShape 4"/>
          <p:cNvSpPr>
            <a:spLocks noChangeArrowheads="1"/>
          </p:cNvSpPr>
          <p:nvPr/>
        </p:nvSpPr>
        <p:spPr bwMode="auto">
          <a:xfrm>
            <a:off x="-100013" y="2978150"/>
            <a:ext cx="2133601" cy="30289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99"/>
              </a:gs>
              <a:gs pos="50000">
                <a:srgbClr val="FFFF99"/>
              </a:gs>
              <a:gs pos="100000">
                <a:srgbClr val="FFCC99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b="1" i="1">
                <a:solidFill>
                  <a:srgbClr val="008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Методическое объединение-презентация.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8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Такая форма организации методического объединения просто необходима для педагогов, работающих в экспериментальном режиме. В данном случае речь идёт о презентации экспериментальных находок и разработок (авторская программа, методическое или дидактическое пособие, методический подход и т.п.). 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8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Тип презентации определяет автор (стендовый доклад, деловая игра, авторская выставка); приветствуется, когда задействована группа педагогов, что более ценно. В процессе работы педагоги-экспериментаторы получают опыт публичного выступления и учатся отстаивать свою точку зрения, аргументируя ответы на поставленные вопросы. 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5610" name="AutoShape 3"/>
          <p:cNvSpPr>
            <a:spLocks noChangeArrowheads="1"/>
          </p:cNvSpPr>
          <p:nvPr/>
        </p:nvSpPr>
        <p:spPr bwMode="auto">
          <a:xfrm>
            <a:off x="3057525" y="5767388"/>
            <a:ext cx="2306638" cy="109378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99"/>
              </a:gs>
              <a:gs pos="50000">
                <a:srgbClr val="FFFF99"/>
              </a:gs>
              <a:gs pos="100000">
                <a:srgbClr val="FFCC99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b="1" i="1">
                <a:solidFill>
                  <a:srgbClr val="008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Методическое объединение «Мастер-класс».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8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Предполагает комментированную демонстрацию приёмов работы педагога-экспериментатора, что служит основой для распространения опыта. Оптимально используются аудио-, видео-, DVD-записи, мультимедиа, фотографии.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5611" name="AutoShape 12"/>
          <p:cNvSpPr>
            <a:spLocks noChangeArrowheads="1"/>
          </p:cNvSpPr>
          <p:nvPr/>
        </p:nvSpPr>
        <p:spPr bwMode="auto">
          <a:xfrm>
            <a:off x="790575" y="93663"/>
            <a:ext cx="1952625" cy="125888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99"/>
              </a:gs>
              <a:gs pos="50000">
                <a:srgbClr val="FFFF99"/>
              </a:gs>
              <a:gs pos="100000">
                <a:srgbClr val="FFCC99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b="1" i="1">
                <a:solidFill>
                  <a:srgbClr val="008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Научно-методический совет. 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8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Обсуждение проблем (болевых точек), выявленных в результате опроса, проведённого различными способами, поиск не только причин их возникновения, но и путей решения (руководство НМС осуществляют педагоги – исследователи поочерёдно).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5612" name="AutoShape 6"/>
          <p:cNvSpPr>
            <a:spLocks noChangeArrowheads="1"/>
          </p:cNvSpPr>
          <p:nvPr/>
        </p:nvSpPr>
        <p:spPr bwMode="auto">
          <a:xfrm>
            <a:off x="622300" y="1592263"/>
            <a:ext cx="1946275" cy="124618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99"/>
              </a:gs>
              <a:gs pos="50000">
                <a:srgbClr val="FFFF99"/>
              </a:gs>
              <a:gs pos="100000">
                <a:srgbClr val="FFCC99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b="1" i="1">
                <a:solidFill>
                  <a:srgbClr val="008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Педагогический совет.</a:t>
            </a:r>
            <a:endParaRPr lang="ru-RU" altLang="ru-RU" sz="800"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8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Повышение качества образовательной работы с детьми, внедрение в практику достижений педагогической науки и результативного опыта, повышение мастерства воспитателей, развитие их творческой активности.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5613" name="AutoShape 2"/>
          <p:cNvSpPr>
            <a:spLocks noChangeArrowheads="1"/>
          </p:cNvSpPr>
          <p:nvPr/>
        </p:nvSpPr>
        <p:spPr bwMode="auto">
          <a:xfrm>
            <a:off x="1809750" y="4935538"/>
            <a:ext cx="1430338" cy="179228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99"/>
              </a:gs>
              <a:gs pos="50000">
                <a:srgbClr val="FFFF99"/>
              </a:gs>
              <a:gs pos="100000">
                <a:srgbClr val="FFCC99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b="1" i="1">
                <a:solidFill>
                  <a:srgbClr val="008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Стажерская площадка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8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одна из продуктивных форм повышения профессионального уровня педагогов,</a:t>
            </a:r>
            <a:r>
              <a:rPr lang="ru-RU" altLang="ru-RU" sz="1200">
                <a:solidFill>
                  <a:srgbClr val="008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800">
                <a:solidFill>
                  <a:srgbClr val="008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позволяющая распространять результативный опыт нашего ДОУ среди педагогов города и области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5614" name="Rectangle 20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5615" name="Rectangle 21"/>
          <p:cNvSpPr>
            <a:spLocks noChangeArrowheads="1"/>
          </p:cNvSpPr>
          <p:nvPr/>
        </p:nvSpPr>
        <p:spPr bwMode="auto">
          <a:xfrm>
            <a:off x="0" y="18002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 i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5616" name="Rectangle 25"/>
          <p:cNvSpPr>
            <a:spLocks noChangeArrowheads="1"/>
          </p:cNvSpPr>
          <p:nvPr/>
        </p:nvSpPr>
        <p:spPr bwMode="auto">
          <a:xfrm>
            <a:off x="0" y="27146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/>
            </a:r>
            <a:br>
              <a:rPr lang="ru-RU" altLang="ru-RU" sz="1800">
                <a:latin typeface="Arial" panose="020B0604020202020204" pitchFamily="34" charset="0"/>
              </a:rPr>
            </a:br>
            <a:endParaRPr lang="ru-RU" altLang="ru-RU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 i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 i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 i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5617" name="Rectangle 31"/>
          <p:cNvSpPr>
            <a:spLocks noChangeArrowheads="1"/>
          </p:cNvSpPr>
          <p:nvPr/>
        </p:nvSpPr>
        <p:spPr bwMode="auto">
          <a:xfrm>
            <a:off x="0" y="27146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68313" y="836613"/>
          <a:ext cx="8280400" cy="5773737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2016097">
                  <a:extLst>
                    <a:ext uri="{9D8B030D-6E8A-4147-A177-3AD203B41FA5}"/>
                  </a:extLst>
                </a:gridCol>
                <a:gridCol w="6264303">
                  <a:extLst>
                    <a:ext uri="{9D8B030D-6E8A-4147-A177-3AD203B41FA5}"/>
                  </a:extLst>
                </a:gridCol>
              </a:tblGrid>
              <a:tr h="7315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Базовые компоненты методической поддержки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846" marR="15846" marT="0" marB="0" anchor="ctr"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Содержание и организационные формы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846" marR="15846" marT="0" marB="0" anchor="ctr">
                    <a:solidFill>
                      <a:srgbClr val="FF66CC"/>
                    </a:solidFill>
                  </a:tcPr>
                </a:tc>
                <a:extLst>
                  <a:ext uri="{0D108BD9-81ED-4DB2-BD59-A6C34878D82A}"/>
                </a:extLst>
              </a:tr>
              <a:tr h="11407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Диагностический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846" marR="15846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88900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Проведение комплексной диагностики уровня подготовки начинающих педагогов к педагогической деятельности, мотивации ускоренного профессионального становления. Анализ причин затруднений при решении педагогических задач, выявление образовательных потребностей в овладении инновационной деятельностью дошкольного учреждения.</a:t>
                      </a:r>
                    </a:p>
                    <a:p>
                      <a:pPr marL="88900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846" marR="15846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/>
                </a:extLst>
              </a:tr>
              <a:tr h="67617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Мотивационный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846" marR="15846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88900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Формирование мотивов ускоренного профессионального становления через участие в педагогических мастерских, творческих лабораториях, мастер-классах.</a:t>
                      </a:r>
                    </a:p>
                    <a:p>
                      <a:pPr marL="88900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846" marR="15846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/>
                </a:extLst>
              </a:tr>
              <a:tr h="11833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Проектировочный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846" marR="15846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88900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Изучение вариативных учебных планов и программ дошкольного образования. Осуществление информационной поддержки методическим кабинетом и </a:t>
                      </a:r>
                      <a:r>
                        <a:rPr lang="ru-RU" sz="1200" dirty="0" err="1">
                          <a:effectLst/>
                        </a:rPr>
                        <a:t>медиатекой</a:t>
                      </a:r>
                      <a:r>
                        <a:rPr lang="ru-RU" sz="1200" dirty="0">
                          <a:effectLst/>
                        </a:rPr>
                        <a:t>. Разработка индивидуальных программ освоения инновационной практики дошкольного учреждения, «выращивание» собственного опыта инновационной деятельности.</a:t>
                      </a:r>
                    </a:p>
                    <a:p>
                      <a:pPr marL="88900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846" marR="15846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/>
                </a:extLst>
              </a:tr>
              <a:tr h="11833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Практико-</a:t>
                      </a:r>
                      <a:r>
                        <a:rPr lang="ru-RU" sz="1200" dirty="0" err="1">
                          <a:effectLst/>
                        </a:rPr>
                        <a:t>деятельностный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846" marR="15846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88900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Педагогическая мастерская, индивидуальное консультирование.</a:t>
                      </a:r>
                    </a:p>
                    <a:p>
                      <a:pPr marL="88900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Освоение комментированных учебно-методических материалов, предупреждающих профессиональные затруднения начинающих педагогов. </a:t>
                      </a:r>
                      <a:r>
                        <a:rPr lang="ru-RU" sz="1200" dirty="0" err="1">
                          <a:effectLst/>
                        </a:rPr>
                        <a:t>Тьюторское</a:t>
                      </a:r>
                      <a:r>
                        <a:rPr lang="ru-RU" sz="1200" dirty="0">
                          <a:effectLst/>
                        </a:rPr>
                        <a:t> сопровождение ускоренного профессионального становления начинающих педагогов: тренинги, консалтинг.</a:t>
                      </a:r>
                    </a:p>
                    <a:p>
                      <a:pPr marL="88900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846" marR="15846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/>
                </a:extLst>
              </a:tr>
              <a:tr h="8586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Экспертно-перспективный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846" marR="15846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88900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Анализ результативности педагогической успешности начинающих педагогов, изучение их «профессионального портфолио»: выпуск методических бюллетеней, выступления на методических конференциях и научно-методических советах, участие в ярмарках педагогических идей и находок.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846" marR="15846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26649" name="WordArt 25"/>
          <p:cNvSpPr>
            <a:spLocks noChangeArrowheads="1" noChangeShapeType="1" noTextEdit="1"/>
          </p:cNvSpPr>
          <p:nvPr/>
        </p:nvSpPr>
        <p:spPr bwMode="auto">
          <a:xfrm>
            <a:off x="1189038" y="188913"/>
            <a:ext cx="6838950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ОТКРЫТАЯ МОДЕЛЬ МЕТОДИЧЕСКОЙ ПОДДЕРЖКИ</a:t>
            </a:r>
          </a:p>
          <a:p>
            <a:pPr algn="ctr"/>
            <a:r>
              <a:rPr lang="ru-RU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НАЧИНАЮЩИХ ПЕДАГОГОВ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Прямоугольник 1"/>
          <p:cNvSpPr>
            <a:spLocks noChangeArrowheads="1"/>
          </p:cNvSpPr>
          <p:nvPr/>
        </p:nvSpPr>
        <p:spPr bwMode="auto">
          <a:xfrm>
            <a:off x="142875" y="765175"/>
            <a:ext cx="8643938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Ценности методической службы я вижу в подготовке педагога как субъекта профессиональной деятельности, педагога-инициатора, способного к самообразованию и непрерывному творческому росту, готового в ходе собственной творческой деятельности создавать условия для саморазвития воспитанников. Приоритетное направление – оказание помощи педагогам в подготовке к инновационной деятельности.</a:t>
            </a:r>
            <a:endParaRPr lang="ru-RU" altLang="ru-RU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7"/>
          <p:cNvSpPr txBox="1">
            <a:spLocks noChangeArrowheads="1"/>
          </p:cNvSpPr>
          <p:nvPr/>
        </p:nvSpPr>
        <p:spPr bwMode="auto">
          <a:xfrm>
            <a:off x="3459163" y="3289300"/>
            <a:ext cx="18716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2800">
                <a:solidFill>
                  <a:schemeClr val="bg1"/>
                </a:solidFill>
                <a:latin typeface="Arial" panose="020B0604020202020204" pitchFamily="34" charset="0"/>
              </a:rPr>
              <a:t>ПЕДАГОГ</a:t>
            </a:r>
          </a:p>
        </p:txBody>
      </p:sp>
      <p:sp>
        <p:nvSpPr>
          <p:cNvPr id="9" name="Лента лицом вниз 8"/>
          <p:cNvSpPr/>
          <p:nvPr/>
        </p:nvSpPr>
        <p:spPr>
          <a:xfrm>
            <a:off x="255588" y="260350"/>
            <a:ext cx="8780462" cy="647700"/>
          </a:xfrm>
          <a:prstGeom prst="ribb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FFFF00"/>
                </a:solidFill>
              </a:rPr>
              <a:t>Облик современного  педагога МБДОУ №59 «ЛАКОМКА»</a:t>
            </a:r>
            <a:endParaRPr lang="ru-RU" dirty="0"/>
          </a:p>
        </p:txBody>
      </p:sp>
      <p:sp>
        <p:nvSpPr>
          <p:cNvPr id="13" name="Выноска 1 12"/>
          <p:cNvSpPr/>
          <p:nvPr/>
        </p:nvSpPr>
        <p:spPr>
          <a:xfrm>
            <a:off x="6516688" y="1268413"/>
            <a:ext cx="2016125" cy="842962"/>
          </a:xfrm>
          <a:prstGeom prst="borderCallout1">
            <a:avLst/>
          </a:prstGeom>
          <a:gradFill>
            <a:gsLst>
              <a:gs pos="0">
                <a:srgbClr val="FF66CC"/>
              </a:gs>
              <a:gs pos="88000">
                <a:srgbClr val="00B050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b="1" i="1" dirty="0"/>
              <a:t>горят желанием узнать больше об инновационной деятельности МБДОУ №59 </a:t>
            </a:r>
            <a:r>
              <a:rPr lang="ru-RU" sz="1000" b="1" i="1" dirty="0" err="1"/>
              <a:t>инноватике</a:t>
            </a:r>
            <a:r>
              <a:rPr lang="ru-RU" sz="900" b="1" i="1" dirty="0"/>
              <a:t> в дошкольном образовании, педагогической </a:t>
            </a:r>
            <a:r>
              <a:rPr lang="ru-RU" sz="900" b="1" i="1" dirty="0" err="1"/>
              <a:t>инноватике</a:t>
            </a:r>
            <a:r>
              <a:rPr lang="ru-RU" sz="900" b="1" i="1" dirty="0"/>
              <a:t> ДОУ инновационного типа</a:t>
            </a:r>
            <a:endParaRPr lang="ru-RU" sz="900" dirty="0"/>
          </a:p>
        </p:txBody>
      </p:sp>
      <p:sp>
        <p:nvSpPr>
          <p:cNvPr id="14" name="Выноска 1 13"/>
          <p:cNvSpPr/>
          <p:nvPr/>
        </p:nvSpPr>
        <p:spPr>
          <a:xfrm>
            <a:off x="6516688" y="3089275"/>
            <a:ext cx="2016125" cy="593725"/>
          </a:xfrm>
          <a:prstGeom prst="borderCallout1">
            <a:avLst/>
          </a:prstGeom>
          <a:gradFill>
            <a:gsLst>
              <a:gs pos="0">
                <a:srgbClr val="FF66CC"/>
              </a:gs>
              <a:gs pos="88000">
                <a:srgbClr val="00B050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/>
              <a:t>являются командными игроками</a:t>
            </a:r>
            <a:endParaRPr lang="ru-RU" sz="1200" dirty="0"/>
          </a:p>
        </p:txBody>
      </p:sp>
      <p:sp>
        <p:nvSpPr>
          <p:cNvPr id="15" name="Выноска 1 14"/>
          <p:cNvSpPr/>
          <p:nvPr/>
        </p:nvSpPr>
        <p:spPr>
          <a:xfrm>
            <a:off x="6483350" y="2312988"/>
            <a:ext cx="2049463" cy="576262"/>
          </a:xfrm>
          <a:prstGeom prst="borderCallout1">
            <a:avLst/>
          </a:prstGeom>
          <a:gradFill>
            <a:gsLst>
              <a:gs pos="0">
                <a:srgbClr val="FF66CC"/>
              </a:gs>
              <a:gs pos="88000">
                <a:srgbClr val="00B050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i="1" dirty="0"/>
              <a:t>действительно прислушиваются к нуждам тех, кому служат – детям</a:t>
            </a:r>
            <a:endParaRPr lang="ru-RU" sz="1100" dirty="0"/>
          </a:p>
        </p:txBody>
      </p:sp>
      <p:sp>
        <p:nvSpPr>
          <p:cNvPr id="17" name="Выноска 1 16"/>
          <p:cNvSpPr/>
          <p:nvPr/>
        </p:nvSpPr>
        <p:spPr>
          <a:xfrm flipH="1">
            <a:off x="274638" y="1266825"/>
            <a:ext cx="1817687" cy="647700"/>
          </a:xfrm>
          <a:prstGeom prst="borderCallout1">
            <a:avLst/>
          </a:prstGeom>
          <a:gradFill>
            <a:gsLst>
              <a:gs pos="0">
                <a:srgbClr val="FF66CC"/>
              </a:gs>
              <a:gs pos="88000">
                <a:srgbClr val="00B050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50" b="1" i="1" dirty="0"/>
              <a:t>гордятся своей </a:t>
            </a:r>
            <a:r>
              <a:rPr lang="ru-RU" sz="900" b="1" i="1" dirty="0"/>
              <a:t>работой</a:t>
            </a:r>
            <a:r>
              <a:rPr lang="ru-RU" sz="1050" b="1" i="1" dirty="0"/>
              <a:t> и стремятся к неизменному качеству</a:t>
            </a:r>
            <a:endParaRPr lang="ru-RU" sz="1050" dirty="0"/>
          </a:p>
        </p:txBody>
      </p:sp>
      <p:sp>
        <p:nvSpPr>
          <p:cNvPr id="18" name="Выноска 1 17"/>
          <p:cNvSpPr/>
          <p:nvPr/>
        </p:nvSpPr>
        <p:spPr>
          <a:xfrm flipH="1">
            <a:off x="255588" y="2054225"/>
            <a:ext cx="1836737" cy="647700"/>
          </a:xfrm>
          <a:prstGeom prst="borderCallout1">
            <a:avLst/>
          </a:prstGeom>
          <a:gradFill>
            <a:gsLst>
              <a:gs pos="0">
                <a:srgbClr val="FF66CC"/>
              </a:gs>
              <a:gs pos="88000">
                <a:srgbClr val="00B050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/>
              <a:t>берут на себя ответственность</a:t>
            </a:r>
            <a:endParaRPr lang="ru-RU" sz="1200" dirty="0"/>
          </a:p>
        </p:txBody>
      </p:sp>
      <p:sp>
        <p:nvSpPr>
          <p:cNvPr id="19" name="Выноска 1 18"/>
          <p:cNvSpPr/>
          <p:nvPr/>
        </p:nvSpPr>
        <p:spPr>
          <a:xfrm flipH="1">
            <a:off x="255588" y="2901950"/>
            <a:ext cx="1836737" cy="909638"/>
          </a:xfrm>
          <a:prstGeom prst="borderCallout1">
            <a:avLst>
              <a:gd name="adj1" fmla="val 18750"/>
              <a:gd name="adj2" fmla="val -8333"/>
              <a:gd name="adj3" fmla="val 93306"/>
              <a:gd name="adj4" fmla="val -50050"/>
            </a:avLst>
          </a:prstGeom>
          <a:gradFill>
            <a:gsLst>
              <a:gs pos="0">
                <a:srgbClr val="FF66CC"/>
              </a:gs>
              <a:gs pos="88000">
                <a:srgbClr val="00B050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i="1" dirty="0"/>
              <a:t>не ждут, когда им прикажут, и не любят этого – они берут инициативу в свои руки</a:t>
            </a:r>
            <a:endParaRPr lang="ru-RU" sz="11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92100" y="4149725"/>
            <a:ext cx="1800225" cy="660400"/>
          </a:xfrm>
          <a:prstGeom prst="rect">
            <a:avLst/>
          </a:prstGeom>
          <a:gradFill>
            <a:gsLst>
              <a:gs pos="0">
                <a:srgbClr val="FF66CC"/>
              </a:gs>
              <a:gs pos="88000">
                <a:srgbClr val="00B050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/>
              <a:t>делают все возможное для выполнения своей работы</a:t>
            </a:r>
            <a:endParaRPr lang="ru-RU" sz="12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274638" y="5081588"/>
            <a:ext cx="1835150" cy="658812"/>
          </a:xfrm>
          <a:prstGeom prst="rect">
            <a:avLst/>
          </a:prstGeom>
          <a:gradFill>
            <a:gsLst>
              <a:gs pos="0">
                <a:srgbClr val="FF66CC"/>
              </a:gs>
              <a:gs pos="88000">
                <a:srgbClr val="00B050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/>
              <a:t>вовлечены в дела МБДОУ,  а не отбывают свою работу</a:t>
            </a:r>
            <a:endParaRPr lang="ru-RU" sz="12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292100" y="6048375"/>
            <a:ext cx="1817688" cy="620713"/>
          </a:xfrm>
          <a:prstGeom prst="rect">
            <a:avLst/>
          </a:prstGeom>
          <a:gradFill>
            <a:gsLst>
              <a:gs pos="0">
                <a:srgbClr val="FF66CC"/>
              </a:gs>
              <a:gs pos="88000">
                <a:srgbClr val="00B050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/>
              <a:t>всегда ищут способы сделать жизнь легче тем, кому служат</a:t>
            </a:r>
            <a:endParaRPr lang="ru-RU" sz="1200" dirty="0"/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flipV="1">
            <a:off x="2214563" y="4292600"/>
            <a:ext cx="773112" cy="4603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2228850" y="5226050"/>
            <a:ext cx="649288" cy="4349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V="1">
            <a:off x="2228850" y="6048375"/>
            <a:ext cx="649288" cy="4857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/>
          <p:cNvSpPr/>
          <p:nvPr/>
        </p:nvSpPr>
        <p:spPr>
          <a:xfrm>
            <a:off x="6483350" y="3748088"/>
            <a:ext cx="2049463" cy="1268412"/>
          </a:xfrm>
          <a:prstGeom prst="rect">
            <a:avLst/>
          </a:prstGeom>
          <a:gradFill>
            <a:gsLst>
              <a:gs pos="0">
                <a:srgbClr val="FF66CC"/>
              </a:gs>
              <a:gs pos="88000">
                <a:srgbClr val="00B050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b="1" i="1" dirty="0"/>
              <a:t>учатся понимать и думать в русле гуманистической педагогики и психологии, гуманно-личностного подхода как императива, ключевого звена, коммуникативной основы личностно-ориентированных педагогических технологий в МБДОУ инновационного типа</a:t>
            </a:r>
            <a:endParaRPr lang="ru-RU" sz="9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6538913" y="5221288"/>
            <a:ext cx="1993900" cy="622300"/>
          </a:xfrm>
          <a:prstGeom prst="rect">
            <a:avLst/>
          </a:prstGeom>
          <a:gradFill>
            <a:gsLst>
              <a:gs pos="0">
                <a:srgbClr val="FF66CC"/>
              </a:gs>
              <a:gs pos="88000">
                <a:srgbClr val="00B050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/>
              <a:t>им можно доверять конфиденциальную информацию</a:t>
            </a:r>
            <a:endParaRPr lang="ru-RU" sz="1200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6523038" y="6048375"/>
            <a:ext cx="2009775" cy="617538"/>
          </a:xfrm>
          <a:prstGeom prst="rect">
            <a:avLst/>
          </a:prstGeom>
          <a:gradFill>
            <a:gsLst>
              <a:gs pos="0">
                <a:srgbClr val="FF66CC"/>
              </a:gs>
              <a:gs pos="88000">
                <a:srgbClr val="00B050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/>
              <a:t>честны, искренни и лояльны</a:t>
            </a:r>
            <a:endParaRPr lang="ru-RU" sz="1200" dirty="0"/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 flipH="1" flipV="1">
            <a:off x="5583238" y="4381500"/>
            <a:ext cx="681037" cy="51752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H="1" flipV="1">
            <a:off x="5583238" y="5221288"/>
            <a:ext cx="685800" cy="5365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H="1" flipV="1">
            <a:off x="5583238" y="6048375"/>
            <a:ext cx="681037" cy="4857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Прямоугольник 61"/>
          <p:cNvSpPr/>
          <p:nvPr/>
        </p:nvSpPr>
        <p:spPr>
          <a:xfrm>
            <a:off x="3459163" y="5740400"/>
            <a:ext cx="1749425" cy="1003300"/>
          </a:xfrm>
          <a:prstGeom prst="rect">
            <a:avLst/>
          </a:prstGeom>
          <a:gradFill>
            <a:gsLst>
              <a:gs pos="0">
                <a:srgbClr val="FF66CC"/>
              </a:gs>
              <a:gs pos="88000">
                <a:srgbClr val="00B050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50" b="1" i="1" dirty="0"/>
              <a:t>открыты для конструктивной критики и предложений по улучшению их работы</a:t>
            </a:r>
            <a:endParaRPr lang="ru-RU" sz="1050" dirty="0"/>
          </a:p>
        </p:txBody>
      </p:sp>
      <p:cxnSp>
        <p:nvCxnSpPr>
          <p:cNvPr id="64" name="Прямая соединительная линия 63"/>
          <p:cNvCxnSpPr/>
          <p:nvPr/>
        </p:nvCxnSpPr>
        <p:spPr>
          <a:xfrm flipH="1" flipV="1">
            <a:off x="4333875" y="5081588"/>
            <a:ext cx="4763" cy="5588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285750" y="1370013"/>
            <a:ext cx="91440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 составленные модели воспитательно-образовательного процесса в ДОУ служат путеводителем для педагогов, помогают решать задачи качественного образования.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 Огромными способностями повышения качества образования обладает организация и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в педагогическую практику инновационной деятельности, направленной на проектирование стратегии обновления управления ДОУ, а так же организацию инновационной методической работы с педагогическими кадрами.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42"/>
          <p:cNvSpPr>
            <a:spLocks noChangeArrowheads="1"/>
          </p:cNvSpPr>
          <p:nvPr/>
        </p:nvSpPr>
        <p:spPr bwMode="auto">
          <a:xfrm>
            <a:off x="1660525" y="2708275"/>
            <a:ext cx="209550" cy="3209925"/>
          </a:xfrm>
          <a:prstGeom prst="downArrow">
            <a:avLst>
              <a:gd name="adj1" fmla="val 50000"/>
              <a:gd name="adj2" fmla="val 382955"/>
            </a:avLst>
          </a:prstGeom>
          <a:solidFill>
            <a:srgbClr val="000000">
              <a:alpha val="0"/>
            </a:srgb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30723" name="AutoShape 48"/>
          <p:cNvSpPr>
            <a:spLocks noChangeArrowheads="1"/>
          </p:cNvSpPr>
          <p:nvPr/>
        </p:nvSpPr>
        <p:spPr bwMode="auto">
          <a:xfrm>
            <a:off x="3398838" y="1500188"/>
            <a:ext cx="1577975" cy="31321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моделирование содержания обучения педагогов на основе интеграции методологических и теоретических знаний вокруг практически значимых для педагогов профессиональных задач</a:t>
            </a:r>
            <a:endParaRPr lang="ru-RU" altLang="ru-RU" sz="12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724" name="AutoShape 43"/>
          <p:cNvSpPr>
            <a:spLocks noChangeArrowheads="1"/>
          </p:cNvSpPr>
          <p:nvPr/>
        </p:nvSpPr>
        <p:spPr bwMode="auto">
          <a:xfrm>
            <a:off x="592138" y="1565275"/>
            <a:ext cx="2643187" cy="1143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психолого-педагогические условия подготовки педагогов к осуществлению инновационной деятельности</a:t>
            </a:r>
            <a:endParaRPr lang="ru-RU" altLang="ru-RU" sz="18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725" name="AutoShape 60"/>
          <p:cNvSpPr>
            <a:spLocks noChangeArrowheads="1"/>
          </p:cNvSpPr>
          <p:nvPr/>
        </p:nvSpPr>
        <p:spPr bwMode="auto">
          <a:xfrm>
            <a:off x="5675313" y="1538288"/>
            <a:ext cx="2162175" cy="1143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технологии</a:t>
            </a:r>
            <a:r>
              <a:rPr lang="ru-RU" altLang="ru-RU" sz="12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проблемно- модульного обучения</a:t>
            </a:r>
            <a:r>
              <a:rPr lang="ru-RU" altLang="ru-RU" sz="1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2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методов активного обучения в процессе</a:t>
            </a:r>
            <a:endParaRPr lang="ru-RU" altLang="ru-RU" sz="18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726" name="AutoShape 45"/>
          <p:cNvSpPr>
            <a:spLocks noChangeArrowheads="1"/>
          </p:cNvSpPr>
          <p:nvPr/>
        </p:nvSpPr>
        <p:spPr bwMode="auto">
          <a:xfrm>
            <a:off x="1447800" y="5795963"/>
            <a:ext cx="6343650" cy="6191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</a:t>
            </a:r>
            <a:r>
              <a:rPr lang="ru-RU" altLang="ru-RU" sz="1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нововведения в</a:t>
            </a:r>
            <a:r>
              <a:rPr lang="ru-RU" altLang="ru-RU" sz="1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инновационном режиме работы всего коллектива, создание собственных авторских программ</a:t>
            </a:r>
            <a:endParaRPr lang="ru-RU" altLang="ru-RU" sz="18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727" name="AutoShape 58"/>
          <p:cNvSpPr>
            <a:spLocks noChangeArrowheads="1"/>
          </p:cNvSpPr>
          <p:nvPr/>
        </p:nvSpPr>
        <p:spPr bwMode="auto">
          <a:xfrm>
            <a:off x="5672138" y="2921000"/>
            <a:ext cx="857250" cy="26749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отбора и конструирования дифференцированного содержания образования детей</a:t>
            </a:r>
            <a:endParaRPr lang="ru-RU" altLang="ru-RU" sz="18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728" name="AutoShape 59"/>
          <p:cNvSpPr>
            <a:spLocks noChangeArrowheads="1"/>
          </p:cNvSpPr>
          <p:nvPr/>
        </p:nvSpPr>
        <p:spPr bwMode="auto">
          <a:xfrm>
            <a:off x="7581900" y="2879725"/>
            <a:ext cx="1009650" cy="275907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самостоятельного конструирования эффективных технологий общения, воспитания и обучения</a:t>
            </a:r>
            <a:r>
              <a:rPr lang="ru-RU" altLang="ru-RU" sz="1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воспитанников</a:t>
            </a:r>
            <a:endParaRPr lang="ru-RU" altLang="ru-RU" sz="18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729" name="AutoShape 61"/>
          <p:cNvSpPr>
            <a:spLocks noChangeArrowheads="1"/>
          </p:cNvSpPr>
          <p:nvPr/>
        </p:nvSpPr>
        <p:spPr bwMode="auto">
          <a:xfrm>
            <a:off x="309563" y="3241675"/>
            <a:ext cx="857250" cy="8953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Опреде-</a:t>
            </a:r>
            <a:endParaRPr lang="ru-RU" altLang="ru-RU" sz="80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лена</a:t>
            </a:r>
            <a:r>
              <a:rPr lang="ru-RU" altLang="ru-RU" sz="1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мотивация</a:t>
            </a:r>
            <a:endParaRPr lang="ru-RU" altLang="ru-RU" sz="18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730" name="AutoShape 47"/>
          <p:cNvSpPr>
            <a:spLocks noChangeArrowheads="1"/>
          </p:cNvSpPr>
          <p:nvPr/>
        </p:nvSpPr>
        <p:spPr bwMode="auto">
          <a:xfrm>
            <a:off x="1871663" y="3213100"/>
            <a:ext cx="1077912" cy="82867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профессиональные затруднения</a:t>
            </a:r>
            <a:endParaRPr lang="ru-RU" altLang="ru-RU" sz="18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731" name="AutoShape 56"/>
          <p:cNvSpPr>
            <a:spLocks noChangeArrowheads="1"/>
          </p:cNvSpPr>
          <p:nvPr/>
        </p:nvSpPr>
        <p:spPr bwMode="auto">
          <a:xfrm>
            <a:off x="39688" y="4256088"/>
            <a:ext cx="1579562" cy="14398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сформированность локально-моделирующего уровня педагогической деятельности</a:t>
            </a:r>
            <a:endParaRPr lang="ru-RU" altLang="ru-RU" sz="18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732" name="AutoShape 57"/>
          <p:cNvSpPr>
            <a:spLocks noChangeArrowheads="1"/>
          </p:cNvSpPr>
          <p:nvPr/>
        </p:nvSpPr>
        <p:spPr bwMode="auto">
          <a:xfrm>
            <a:off x="2027238" y="4546600"/>
            <a:ext cx="1425575" cy="11493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системно-моделирующий уровень педагогической деятельности</a:t>
            </a:r>
            <a:endParaRPr lang="ru-RU" altLang="ru-RU" sz="18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733" name="AutoShape 44"/>
          <p:cNvSpPr>
            <a:spLocks noChangeArrowheads="1"/>
          </p:cNvSpPr>
          <p:nvPr/>
        </p:nvSpPr>
        <p:spPr bwMode="auto">
          <a:xfrm>
            <a:off x="2111375" y="1158875"/>
            <a:ext cx="90488" cy="352425"/>
          </a:xfrm>
          <a:prstGeom prst="downArrow">
            <a:avLst>
              <a:gd name="adj1" fmla="val 50000"/>
              <a:gd name="adj2" fmla="val 97368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30734" name="AutoShape 49"/>
          <p:cNvSpPr>
            <a:spLocks noChangeArrowheads="1"/>
          </p:cNvSpPr>
          <p:nvPr/>
        </p:nvSpPr>
        <p:spPr bwMode="auto">
          <a:xfrm>
            <a:off x="4241800" y="1147763"/>
            <a:ext cx="90488" cy="352425"/>
          </a:xfrm>
          <a:prstGeom prst="downArrow">
            <a:avLst>
              <a:gd name="adj1" fmla="val 50000"/>
              <a:gd name="adj2" fmla="val 97368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30735" name="AutoShape 53"/>
          <p:cNvSpPr>
            <a:spLocks noChangeArrowheads="1"/>
          </p:cNvSpPr>
          <p:nvPr/>
        </p:nvSpPr>
        <p:spPr bwMode="auto">
          <a:xfrm>
            <a:off x="6121400" y="1158875"/>
            <a:ext cx="90488" cy="352425"/>
          </a:xfrm>
          <a:prstGeom prst="downArrow">
            <a:avLst>
              <a:gd name="adj1" fmla="val 50000"/>
              <a:gd name="adj2" fmla="val 97368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30736" name="AutoShape 51"/>
          <p:cNvSpPr>
            <a:spLocks noChangeArrowheads="1"/>
          </p:cNvSpPr>
          <p:nvPr/>
        </p:nvSpPr>
        <p:spPr bwMode="auto">
          <a:xfrm>
            <a:off x="7791450" y="2641600"/>
            <a:ext cx="90488" cy="209550"/>
          </a:xfrm>
          <a:prstGeom prst="downArrow">
            <a:avLst>
              <a:gd name="adj1" fmla="val 50000"/>
              <a:gd name="adj2" fmla="val 57894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30737" name="AutoShape 52"/>
          <p:cNvSpPr>
            <a:spLocks noChangeArrowheads="1"/>
          </p:cNvSpPr>
          <p:nvPr/>
        </p:nvSpPr>
        <p:spPr bwMode="auto">
          <a:xfrm>
            <a:off x="6100763" y="2700338"/>
            <a:ext cx="88900" cy="209550"/>
          </a:xfrm>
          <a:prstGeom prst="downArrow">
            <a:avLst>
              <a:gd name="adj1" fmla="val 50000"/>
              <a:gd name="adj2" fmla="val 58929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30738" name="AutoShape 39"/>
          <p:cNvSpPr>
            <a:spLocks noChangeArrowheads="1"/>
          </p:cNvSpPr>
          <p:nvPr/>
        </p:nvSpPr>
        <p:spPr bwMode="auto">
          <a:xfrm>
            <a:off x="776288" y="2816225"/>
            <a:ext cx="90487" cy="314325"/>
          </a:xfrm>
          <a:prstGeom prst="downArrow">
            <a:avLst>
              <a:gd name="adj1" fmla="val 50000"/>
              <a:gd name="adj2" fmla="val 86843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30739" name="AutoShape 40"/>
          <p:cNvSpPr>
            <a:spLocks noChangeArrowheads="1"/>
          </p:cNvSpPr>
          <p:nvPr/>
        </p:nvSpPr>
        <p:spPr bwMode="auto">
          <a:xfrm>
            <a:off x="2425700" y="2805113"/>
            <a:ext cx="90488" cy="314325"/>
          </a:xfrm>
          <a:prstGeom prst="downArrow">
            <a:avLst>
              <a:gd name="adj1" fmla="val 50000"/>
              <a:gd name="adj2" fmla="val 86842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30740" name="AutoShape 41"/>
          <p:cNvSpPr>
            <a:spLocks noChangeArrowheads="1"/>
          </p:cNvSpPr>
          <p:nvPr/>
        </p:nvSpPr>
        <p:spPr bwMode="auto">
          <a:xfrm>
            <a:off x="1319213" y="2746375"/>
            <a:ext cx="90487" cy="1428750"/>
          </a:xfrm>
          <a:prstGeom prst="downArrow">
            <a:avLst>
              <a:gd name="adj1" fmla="val 50000"/>
              <a:gd name="adj2" fmla="val 394739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30741" name="AutoShape 46"/>
          <p:cNvSpPr>
            <a:spLocks noChangeArrowheads="1"/>
          </p:cNvSpPr>
          <p:nvPr/>
        </p:nvSpPr>
        <p:spPr bwMode="auto">
          <a:xfrm>
            <a:off x="3016250" y="2727325"/>
            <a:ext cx="76200" cy="1720850"/>
          </a:xfrm>
          <a:prstGeom prst="downArrow">
            <a:avLst>
              <a:gd name="adj1" fmla="val 50000"/>
              <a:gd name="adj2" fmla="val 407964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30742" name="AutoShape 54"/>
          <p:cNvSpPr>
            <a:spLocks noChangeArrowheads="1"/>
          </p:cNvSpPr>
          <p:nvPr/>
        </p:nvSpPr>
        <p:spPr bwMode="auto">
          <a:xfrm>
            <a:off x="4227513" y="4668838"/>
            <a:ext cx="142875" cy="1000125"/>
          </a:xfrm>
          <a:prstGeom prst="downArrow">
            <a:avLst>
              <a:gd name="adj1" fmla="val 50000"/>
              <a:gd name="adj2" fmla="val 282884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30743" name="AutoShape 50"/>
          <p:cNvSpPr>
            <a:spLocks noChangeArrowheads="1"/>
          </p:cNvSpPr>
          <p:nvPr/>
        </p:nvSpPr>
        <p:spPr bwMode="auto">
          <a:xfrm>
            <a:off x="6819900" y="2740025"/>
            <a:ext cx="157163" cy="3055938"/>
          </a:xfrm>
          <a:prstGeom prst="downArrow">
            <a:avLst>
              <a:gd name="adj1" fmla="val 50000"/>
              <a:gd name="adj2" fmla="val 422465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30744" name="AutoShape 62"/>
          <p:cNvSpPr>
            <a:spLocks noChangeArrowheads="1"/>
          </p:cNvSpPr>
          <p:nvPr/>
        </p:nvSpPr>
        <p:spPr bwMode="auto">
          <a:xfrm>
            <a:off x="1966913" y="138113"/>
            <a:ext cx="4298950" cy="10001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МОДЕЛЬ ОБУЧЕНИЯ ПЕДАГОГОВ </a:t>
            </a:r>
            <a:endParaRPr lang="ru-RU" altLang="ru-RU" sz="80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В ПРОЦЕССЕ СОВЕРШЕНСТВОВАНИЯ ИННОВАЦИОННОЙ МЕТОДИЧЕСКОЙ    РАБОТЫ В ДОУ</a:t>
            </a:r>
            <a:endParaRPr lang="ru-RU" altLang="ru-RU" sz="18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745" name="Rectangle 6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30746" name="Rectangle 7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8262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826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826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826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6826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26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26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26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26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10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100"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ru-RU" altLang="ru-RU" sz="18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188913"/>
            <a:ext cx="7596188" cy="2160587"/>
          </a:xfrm>
        </p:spPr>
        <p:txBody>
          <a:bodyPr/>
          <a:lstStyle/>
          <a:p>
            <a:pPr eaLnBrk="1" hangingPunct="1"/>
            <a:r>
              <a:rPr lang="ru-RU" sz="2800" smtClean="0">
                <a:latin typeface="Times New Roman" panose="02020603050405020304" pitchFamily="18" charset="0"/>
              </a:rPr>
              <a:t>Елютина Вера Михайловна </a:t>
            </a:r>
            <a:r>
              <a:rPr lang="ru-RU" sz="2000" smtClean="0">
                <a:latin typeface="Times New Roman" panose="02020603050405020304" pitchFamily="18" charset="0"/>
              </a:rPr>
              <a:t/>
            </a:r>
            <a:br>
              <a:rPr lang="ru-RU" sz="2000" smtClean="0">
                <a:latin typeface="Times New Roman" panose="02020603050405020304" pitchFamily="18" charset="0"/>
              </a:rPr>
            </a:br>
            <a:r>
              <a:rPr lang="ru-RU" sz="2000" smtClean="0">
                <a:latin typeface="Times New Roman" panose="02020603050405020304" pitchFamily="18" charset="0"/>
              </a:rPr>
              <a:t>старший воспитатель, педагог высшей категории, </a:t>
            </a:r>
            <a:br>
              <a:rPr lang="ru-RU" sz="2000" smtClean="0">
                <a:latin typeface="Times New Roman" panose="02020603050405020304" pitchFamily="18" charset="0"/>
              </a:rPr>
            </a:br>
            <a:r>
              <a:rPr lang="ru-RU" sz="2000" smtClean="0">
                <a:latin typeface="Times New Roman" panose="02020603050405020304" pitchFamily="18" charset="0"/>
              </a:rPr>
              <a:t>«Почетный работник общего образования Российской Федерации». </a:t>
            </a:r>
            <a:br>
              <a:rPr lang="ru-RU" sz="2000" smtClean="0">
                <a:latin typeface="Times New Roman" panose="02020603050405020304" pitchFamily="18" charset="0"/>
              </a:rPr>
            </a:br>
            <a:r>
              <a:rPr lang="ru-RU" sz="2000" smtClean="0">
                <a:latin typeface="Times New Roman" panose="02020603050405020304" pitchFamily="18" charset="0"/>
              </a:rPr>
              <a:t>Победитель областного конкурса</a:t>
            </a:r>
            <a:br>
              <a:rPr lang="ru-RU" sz="2000" smtClean="0">
                <a:latin typeface="Times New Roman" panose="02020603050405020304" pitchFamily="18" charset="0"/>
              </a:rPr>
            </a:br>
            <a:r>
              <a:rPr lang="ru-RU" sz="2000" smtClean="0">
                <a:latin typeface="Times New Roman" panose="02020603050405020304" pitchFamily="18" charset="0"/>
              </a:rPr>
              <a:t> «Лучший педагогический работник дошкольного образования Ростовской области»</a:t>
            </a:r>
            <a:r>
              <a:rPr lang="ru-RU" sz="2400" smtClean="0">
                <a:latin typeface="Times New Roman" panose="02020603050405020304" pitchFamily="18" charset="0"/>
              </a:rPr>
              <a:t/>
            </a:r>
            <a:br>
              <a:rPr lang="ru-RU" sz="2400" smtClean="0">
                <a:latin typeface="Times New Roman" panose="02020603050405020304" pitchFamily="18" charset="0"/>
              </a:rPr>
            </a:br>
            <a:endParaRPr lang="ru-RU" sz="2400" smtClean="0">
              <a:latin typeface="Times New Roman" panose="02020603050405020304" pitchFamily="18" charset="0"/>
            </a:endParaRPr>
          </a:p>
        </p:txBody>
      </p:sp>
      <p:pic>
        <p:nvPicPr>
          <p:cNvPr id="4099" name="Picture 4" descr="фотографии к семинару 118"/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8175" y="2349500"/>
            <a:ext cx="5948363" cy="4459288"/>
          </a:xfrm>
          <a:noFill/>
        </p:spPr>
      </p:pic>
    </p:spTree>
  </p:cSld>
  <p:clrMapOvr>
    <a:masterClrMapping/>
  </p:clrMapOvr>
  <p:transition spd="slow" advClick="0"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Прямоугольник 1"/>
          <p:cNvSpPr>
            <a:spLocks noChangeArrowheads="1"/>
          </p:cNvSpPr>
          <p:nvPr/>
        </p:nvSpPr>
        <p:spPr bwMode="auto">
          <a:xfrm>
            <a:off x="2771775" y="981075"/>
            <a:ext cx="6048375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развивающей среды в ДОУ №59 с учетом ФГОС строится таким образом, чтобы дать возможность наиболее эффективно развивать индивидуальность каждого ребёнка с учётом его склонностей, интересов, уровня активности.</a:t>
            </a:r>
            <a:endParaRPr lang="ru-RU" alt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Обогатить среду элементами, стимулирующими познавательную, эмоциональную, двигательную деятельность детей.</a:t>
            </a:r>
            <a:r>
              <a:rPr lang="ru-RU" altLang="ru-RU" sz="2000" b="1">
                <a:solidFill>
                  <a:srgbClr val="1F0A0A"/>
                </a:solidFill>
                <a:latin typeface="Georgia" panose="02040502050405020303" pitchFamily="18" charset="0"/>
              </a:rPr>
              <a:t> </a:t>
            </a:r>
            <a:r>
              <a:rPr lang="ru-RU" altLang="ru-RU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. Среда выполняет образовательную, развивающую, воспитывающую, стимулирующую, организованную, коммуникативную функции. </a:t>
            </a:r>
            <a:endParaRPr lang="ru-RU" alt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Самое главное – она должна работать на развитие самостоятельности и самодеятельности</a:t>
            </a:r>
            <a:r>
              <a:rPr lang="ru-RU" alt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гибкое и вариативное использование пространства. Среда должна служить удовлетворению потребностей и интересов ребенка</a:t>
            </a:r>
            <a:endParaRPr lang="ru-RU" alt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Line 91"/>
          <p:cNvSpPr>
            <a:spLocks noChangeShapeType="1"/>
          </p:cNvSpPr>
          <p:nvPr/>
        </p:nvSpPr>
        <p:spPr bwMode="auto">
          <a:xfrm>
            <a:off x="457200" y="904875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771" name="Line 92"/>
          <p:cNvSpPr>
            <a:spLocks noChangeShapeType="1"/>
          </p:cNvSpPr>
          <p:nvPr/>
        </p:nvSpPr>
        <p:spPr bwMode="auto">
          <a:xfrm>
            <a:off x="1371600" y="904875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772" name="Line 93"/>
          <p:cNvSpPr>
            <a:spLocks noChangeShapeType="1"/>
          </p:cNvSpPr>
          <p:nvPr/>
        </p:nvSpPr>
        <p:spPr bwMode="auto">
          <a:xfrm>
            <a:off x="2400300" y="904875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773" name="Line 97"/>
          <p:cNvSpPr>
            <a:spLocks noChangeShapeType="1"/>
          </p:cNvSpPr>
          <p:nvPr/>
        </p:nvSpPr>
        <p:spPr bwMode="auto">
          <a:xfrm>
            <a:off x="6286500" y="904875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774" name="Rectangle 88"/>
          <p:cNvSpPr>
            <a:spLocks noChangeArrowheads="1"/>
          </p:cNvSpPr>
          <p:nvPr/>
        </p:nvSpPr>
        <p:spPr bwMode="auto">
          <a:xfrm>
            <a:off x="2743200" y="1558925"/>
            <a:ext cx="3771900" cy="269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 b="1" u="sng">
                <a:latin typeface="Arial" panose="020B0604020202020204" pitchFamily="34" charset="0"/>
                <a:cs typeface="Times New Roman" panose="02020603050405020304" pitchFamily="18" charset="0"/>
              </a:rPr>
              <a:t>Театр физического воспитания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32775" name="Rectangle 87"/>
          <p:cNvSpPr>
            <a:spLocks noChangeArrowheads="1"/>
          </p:cNvSpPr>
          <p:nvPr/>
        </p:nvSpPr>
        <p:spPr bwMode="auto">
          <a:xfrm>
            <a:off x="342900" y="1900238"/>
            <a:ext cx="11430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СТАДИОН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32776" name="Rectangle 86"/>
          <p:cNvSpPr>
            <a:spLocks noChangeArrowheads="1"/>
          </p:cNvSpPr>
          <p:nvPr/>
        </p:nvSpPr>
        <p:spPr bwMode="auto">
          <a:xfrm>
            <a:off x="2057400" y="1900238"/>
            <a:ext cx="11430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ФИТОБАР</a:t>
            </a:r>
            <a:endParaRPr lang="ru-RU" altLang="ru-RU" sz="80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«Травиночка»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32777" name="Rectangle 85"/>
          <p:cNvSpPr>
            <a:spLocks noChangeArrowheads="1"/>
          </p:cNvSpPr>
          <p:nvPr/>
        </p:nvSpPr>
        <p:spPr bwMode="auto">
          <a:xfrm>
            <a:off x="4000500" y="1900238"/>
            <a:ext cx="11430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ФИЗ. ЗАЛ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32778" name="Rectangle 84"/>
          <p:cNvSpPr>
            <a:spLocks noChangeArrowheads="1"/>
          </p:cNvSpPr>
          <p:nvPr/>
        </p:nvSpPr>
        <p:spPr bwMode="auto">
          <a:xfrm>
            <a:off x="5943600" y="1900238"/>
            <a:ext cx="11430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Мед. каб.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«Неболейка»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32779" name="Line 83"/>
          <p:cNvSpPr>
            <a:spLocks noChangeShapeType="1"/>
          </p:cNvSpPr>
          <p:nvPr/>
        </p:nvSpPr>
        <p:spPr bwMode="auto">
          <a:xfrm flipH="1">
            <a:off x="1485900" y="1443038"/>
            <a:ext cx="1257300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780" name="Line 82"/>
          <p:cNvSpPr>
            <a:spLocks noChangeShapeType="1"/>
          </p:cNvSpPr>
          <p:nvPr/>
        </p:nvSpPr>
        <p:spPr bwMode="auto">
          <a:xfrm>
            <a:off x="2743200" y="1671638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781" name="Line 81"/>
          <p:cNvSpPr>
            <a:spLocks noChangeShapeType="1"/>
          </p:cNvSpPr>
          <p:nvPr/>
        </p:nvSpPr>
        <p:spPr bwMode="auto">
          <a:xfrm>
            <a:off x="4572000" y="1328738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782" name="Line 80"/>
          <p:cNvSpPr>
            <a:spLocks noChangeShapeType="1"/>
          </p:cNvSpPr>
          <p:nvPr/>
        </p:nvSpPr>
        <p:spPr bwMode="auto">
          <a:xfrm>
            <a:off x="6172200" y="1671638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783" name="Line 79"/>
          <p:cNvSpPr>
            <a:spLocks noChangeShapeType="1"/>
          </p:cNvSpPr>
          <p:nvPr/>
        </p:nvSpPr>
        <p:spPr bwMode="auto">
          <a:xfrm>
            <a:off x="4343400" y="11176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784" name="Rectangle 78"/>
          <p:cNvSpPr>
            <a:spLocks noChangeArrowheads="1"/>
          </p:cNvSpPr>
          <p:nvPr/>
        </p:nvSpPr>
        <p:spPr bwMode="auto">
          <a:xfrm>
            <a:off x="114300" y="2471738"/>
            <a:ext cx="9029700" cy="342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 b="1" u="sng">
                <a:latin typeface="Arial" panose="020B0604020202020204" pitchFamily="34" charset="0"/>
                <a:cs typeface="Times New Roman" panose="02020603050405020304" pitchFamily="18" charset="0"/>
              </a:rPr>
              <a:t>К  О  Р  Р  Е  К  Ц  И  О  Н  Н  О  -  Д  И  А  Г  Н  О  С  Т  И  Ч  Е  С  И  Й      Б  Л  О  К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32785" name="Rectangle 77"/>
          <p:cNvSpPr>
            <a:spLocks noChangeArrowheads="1"/>
          </p:cNvSpPr>
          <p:nvPr/>
        </p:nvSpPr>
        <p:spPr bwMode="auto">
          <a:xfrm>
            <a:off x="342900" y="2928938"/>
            <a:ext cx="11430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000">
                <a:latin typeface="Arial" panose="020B0604020202020204" pitchFamily="34" charset="0"/>
                <a:cs typeface="Times New Roman" panose="02020603050405020304" pitchFamily="18" charset="0"/>
              </a:rPr>
              <a:t>каб логопеда и психолога 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32786" name="Rectangle 76"/>
          <p:cNvSpPr>
            <a:spLocks noChangeArrowheads="1"/>
          </p:cNvSpPr>
          <p:nvPr/>
        </p:nvSpPr>
        <p:spPr bwMode="auto">
          <a:xfrm>
            <a:off x="2857500" y="2928938"/>
            <a:ext cx="1028700" cy="342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000">
                <a:latin typeface="Arial" panose="020B0604020202020204" pitchFamily="34" charset="0"/>
                <a:cs typeface="Times New Roman" panose="02020603050405020304" pitchFamily="18" charset="0"/>
              </a:rPr>
              <a:t>«Развивай-ка» 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32787" name="Rectangle 75"/>
          <p:cNvSpPr>
            <a:spLocks noChangeArrowheads="1"/>
          </p:cNvSpPr>
          <p:nvPr/>
        </p:nvSpPr>
        <p:spPr bwMode="auto">
          <a:xfrm>
            <a:off x="5143500" y="2928938"/>
            <a:ext cx="10287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00">
                <a:latin typeface="Arial" panose="020B0604020202020204" pitchFamily="34" charset="0"/>
                <a:cs typeface="Times New Roman" panose="02020603050405020304" pitchFamily="18" charset="0"/>
              </a:rPr>
              <a:t>«Тропа здоровья»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32788" name="Rectangle 74"/>
          <p:cNvSpPr>
            <a:spLocks noChangeArrowheads="1"/>
          </p:cNvSpPr>
          <p:nvPr/>
        </p:nvSpPr>
        <p:spPr bwMode="auto">
          <a:xfrm>
            <a:off x="7315200" y="2928938"/>
            <a:ext cx="1143000" cy="342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100">
                <a:latin typeface="Arial" panose="020B0604020202020204" pitchFamily="34" charset="0"/>
                <a:cs typeface="Times New Roman" panose="02020603050405020304" pitchFamily="18" charset="0"/>
              </a:rPr>
              <a:t>каб. массажа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32789" name="Rectangle 73"/>
          <p:cNvSpPr>
            <a:spLocks noChangeArrowheads="1"/>
          </p:cNvSpPr>
          <p:nvPr/>
        </p:nvSpPr>
        <p:spPr bwMode="auto">
          <a:xfrm>
            <a:off x="114300" y="3386138"/>
            <a:ext cx="9029700" cy="342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 b="1" u="sng">
                <a:latin typeface="Arial" panose="020B0604020202020204" pitchFamily="34" charset="0"/>
                <a:cs typeface="Times New Roman" panose="02020603050405020304" pitchFamily="18" charset="0"/>
              </a:rPr>
              <a:t>ИНТЕЛЕКТУАЛЬНО  -  ПОЗНАВАТЕЛЬНЫЙ    И  ХУДОЖЕСТВЕННО – ЭСТЕТИЧЕСКИЙ  БЛОКИ 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32790" name="Rectangle 72"/>
          <p:cNvSpPr>
            <a:spLocks noChangeArrowheads="1"/>
          </p:cNvSpPr>
          <p:nvPr/>
        </p:nvSpPr>
        <p:spPr bwMode="auto">
          <a:xfrm>
            <a:off x="2857500" y="3843338"/>
            <a:ext cx="3314700" cy="342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ЦЕНТР МУЗЕЙНОЙ ПЕДАГОГИКИ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32791" name="Line 71"/>
          <p:cNvSpPr>
            <a:spLocks noChangeShapeType="1"/>
          </p:cNvSpPr>
          <p:nvPr/>
        </p:nvSpPr>
        <p:spPr bwMode="auto">
          <a:xfrm>
            <a:off x="800100" y="2357438"/>
            <a:ext cx="0" cy="114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792" name="Line 70"/>
          <p:cNvSpPr>
            <a:spLocks noChangeShapeType="1"/>
          </p:cNvSpPr>
          <p:nvPr/>
        </p:nvSpPr>
        <p:spPr bwMode="auto">
          <a:xfrm>
            <a:off x="2628900" y="2357438"/>
            <a:ext cx="0" cy="114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793" name="Line 69"/>
          <p:cNvSpPr>
            <a:spLocks noChangeShapeType="1"/>
          </p:cNvSpPr>
          <p:nvPr/>
        </p:nvSpPr>
        <p:spPr bwMode="auto">
          <a:xfrm>
            <a:off x="4572000" y="2357438"/>
            <a:ext cx="0" cy="114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794" name="Line 68"/>
          <p:cNvSpPr>
            <a:spLocks noChangeShapeType="1"/>
          </p:cNvSpPr>
          <p:nvPr/>
        </p:nvSpPr>
        <p:spPr bwMode="auto">
          <a:xfrm>
            <a:off x="6400800" y="2357438"/>
            <a:ext cx="0" cy="114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795" name="Line 67"/>
          <p:cNvSpPr>
            <a:spLocks noChangeShapeType="1"/>
          </p:cNvSpPr>
          <p:nvPr/>
        </p:nvSpPr>
        <p:spPr bwMode="auto">
          <a:xfrm>
            <a:off x="914400" y="2814638"/>
            <a:ext cx="0" cy="114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796" name="Line 66"/>
          <p:cNvSpPr>
            <a:spLocks noChangeShapeType="1"/>
          </p:cNvSpPr>
          <p:nvPr/>
        </p:nvSpPr>
        <p:spPr bwMode="auto">
          <a:xfrm>
            <a:off x="3429000" y="2814638"/>
            <a:ext cx="0" cy="114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797" name="Line 65"/>
          <p:cNvSpPr>
            <a:spLocks noChangeShapeType="1"/>
          </p:cNvSpPr>
          <p:nvPr/>
        </p:nvSpPr>
        <p:spPr bwMode="auto">
          <a:xfrm>
            <a:off x="5600700" y="2814638"/>
            <a:ext cx="0" cy="114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798" name="Line 64"/>
          <p:cNvSpPr>
            <a:spLocks noChangeShapeType="1"/>
          </p:cNvSpPr>
          <p:nvPr/>
        </p:nvSpPr>
        <p:spPr bwMode="auto">
          <a:xfrm>
            <a:off x="7886700" y="2814638"/>
            <a:ext cx="0" cy="114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799" name="Line 63"/>
          <p:cNvSpPr>
            <a:spLocks noChangeShapeType="1"/>
          </p:cNvSpPr>
          <p:nvPr/>
        </p:nvSpPr>
        <p:spPr bwMode="auto">
          <a:xfrm>
            <a:off x="914400" y="3271838"/>
            <a:ext cx="0" cy="114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00" name="Line 62"/>
          <p:cNvSpPr>
            <a:spLocks noChangeShapeType="1"/>
          </p:cNvSpPr>
          <p:nvPr/>
        </p:nvSpPr>
        <p:spPr bwMode="auto">
          <a:xfrm>
            <a:off x="3429000" y="3271838"/>
            <a:ext cx="0" cy="114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01" name="Line 61"/>
          <p:cNvSpPr>
            <a:spLocks noChangeShapeType="1"/>
          </p:cNvSpPr>
          <p:nvPr/>
        </p:nvSpPr>
        <p:spPr bwMode="auto">
          <a:xfrm>
            <a:off x="5600700" y="3271838"/>
            <a:ext cx="0" cy="114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02" name="Line 60"/>
          <p:cNvSpPr>
            <a:spLocks noChangeShapeType="1"/>
          </p:cNvSpPr>
          <p:nvPr/>
        </p:nvSpPr>
        <p:spPr bwMode="auto">
          <a:xfrm>
            <a:off x="7886700" y="3271838"/>
            <a:ext cx="0" cy="114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03" name="Line 59"/>
          <p:cNvSpPr>
            <a:spLocks noChangeShapeType="1"/>
          </p:cNvSpPr>
          <p:nvPr/>
        </p:nvSpPr>
        <p:spPr bwMode="auto">
          <a:xfrm>
            <a:off x="4572000" y="3729038"/>
            <a:ext cx="0" cy="114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04" name="Rectangle 58"/>
          <p:cNvSpPr>
            <a:spLocks noChangeArrowheads="1"/>
          </p:cNvSpPr>
          <p:nvPr/>
        </p:nvSpPr>
        <p:spPr bwMode="auto">
          <a:xfrm>
            <a:off x="114300" y="4300538"/>
            <a:ext cx="11430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Музей</a:t>
            </a:r>
            <a:endParaRPr lang="ru-RU" altLang="ru-RU" sz="80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экологии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32805" name="Rectangle 57"/>
          <p:cNvSpPr>
            <a:spLocks noChangeArrowheads="1"/>
          </p:cNvSpPr>
          <p:nvPr/>
        </p:nvSpPr>
        <p:spPr bwMode="auto">
          <a:xfrm>
            <a:off x="1371600" y="4300538"/>
            <a:ext cx="11430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Мини планетарий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32806" name="Rectangle 56"/>
          <p:cNvSpPr>
            <a:spLocks noChangeArrowheads="1"/>
          </p:cNvSpPr>
          <p:nvPr/>
        </p:nvSpPr>
        <p:spPr bwMode="auto">
          <a:xfrm>
            <a:off x="2628900" y="4300538"/>
            <a:ext cx="12573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экологическая </a:t>
            </a:r>
            <a:endParaRPr lang="ru-RU" altLang="ru-RU" sz="80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лаборатория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32807" name="Rectangle 55"/>
          <p:cNvSpPr>
            <a:spLocks noChangeArrowheads="1"/>
          </p:cNvSpPr>
          <p:nvPr/>
        </p:nvSpPr>
        <p:spPr bwMode="auto">
          <a:xfrm>
            <a:off x="4114800" y="4300538"/>
            <a:ext cx="30861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«Комната родиноведения»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32808" name="Rectangle 54"/>
          <p:cNvSpPr>
            <a:spLocks noChangeArrowheads="1"/>
          </p:cNvSpPr>
          <p:nvPr/>
        </p:nvSpPr>
        <p:spPr bwMode="auto">
          <a:xfrm>
            <a:off x="7543800" y="4300538"/>
            <a:ext cx="13716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Мини - горница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32809" name="Line 53"/>
          <p:cNvSpPr>
            <a:spLocks noChangeShapeType="1"/>
          </p:cNvSpPr>
          <p:nvPr/>
        </p:nvSpPr>
        <p:spPr bwMode="auto">
          <a:xfrm flipH="1">
            <a:off x="571500" y="3957638"/>
            <a:ext cx="2286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10" name="Line 52"/>
          <p:cNvSpPr>
            <a:spLocks noChangeShapeType="1"/>
          </p:cNvSpPr>
          <p:nvPr/>
        </p:nvSpPr>
        <p:spPr bwMode="auto">
          <a:xfrm>
            <a:off x="571500" y="3957638"/>
            <a:ext cx="0" cy="342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11" name="Line 51"/>
          <p:cNvSpPr>
            <a:spLocks noChangeShapeType="1"/>
          </p:cNvSpPr>
          <p:nvPr/>
        </p:nvSpPr>
        <p:spPr bwMode="auto">
          <a:xfrm>
            <a:off x="1714500" y="3957638"/>
            <a:ext cx="0" cy="342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12" name="Line 50"/>
          <p:cNvSpPr>
            <a:spLocks noChangeShapeType="1"/>
          </p:cNvSpPr>
          <p:nvPr/>
        </p:nvSpPr>
        <p:spPr bwMode="auto">
          <a:xfrm>
            <a:off x="2743200" y="3957638"/>
            <a:ext cx="0" cy="342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13" name="Line 49"/>
          <p:cNvSpPr>
            <a:spLocks noChangeShapeType="1"/>
          </p:cNvSpPr>
          <p:nvPr/>
        </p:nvSpPr>
        <p:spPr bwMode="auto">
          <a:xfrm>
            <a:off x="6172200" y="3957638"/>
            <a:ext cx="24003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14" name="Line 48"/>
          <p:cNvSpPr>
            <a:spLocks noChangeShapeType="1"/>
          </p:cNvSpPr>
          <p:nvPr/>
        </p:nvSpPr>
        <p:spPr bwMode="auto">
          <a:xfrm>
            <a:off x="8572500" y="3957638"/>
            <a:ext cx="0" cy="342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15" name="Line 47"/>
          <p:cNvSpPr>
            <a:spLocks noChangeShapeType="1"/>
          </p:cNvSpPr>
          <p:nvPr/>
        </p:nvSpPr>
        <p:spPr bwMode="auto">
          <a:xfrm>
            <a:off x="6629400" y="3957638"/>
            <a:ext cx="0" cy="342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16" name="Line 46"/>
          <p:cNvSpPr>
            <a:spLocks noChangeShapeType="1"/>
          </p:cNvSpPr>
          <p:nvPr/>
        </p:nvSpPr>
        <p:spPr bwMode="auto">
          <a:xfrm flipH="1">
            <a:off x="1371600" y="3729038"/>
            <a:ext cx="114300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17" name="Line 45"/>
          <p:cNvSpPr>
            <a:spLocks noChangeShapeType="1"/>
          </p:cNvSpPr>
          <p:nvPr/>
        </p:nvSpPr>
        <p:spPr bwMode="auto">
          <a:xfrm>
            <a:off x="6515100" y="3729038"/>
            <a:ext cx="91440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18" name="Rectangle 44"/>
          <p:cNvSpPr>
            <a:spLocks noChangeArrowheads="1"/>
          </p:cNvSpPr>
          <p:nvPr/>
        </p:nvSpPr>
        <p:spPr bwMode="auto">
          <a:xfrm>
            <a:off x="4114800" y="4872038"/>
            <a:ext cx="685800" cy="571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библиотека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32819" name="Rectangle 43"/>
          <p:cNvSpPr>
            <a:spLocks noChangeArrowheads="1"/>
          </p:cNvSpPr>
          <p:nvPr/>
        </p:nvSpPr>
        <p:spPr bwMode="auto">
          <a:xfrm>
            <a:off x="4914900" y="4872038"/>
            <a:ext cx="685800" cy="571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Кино зал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32820" name="Rectangle 42"/>
          <p:cNvSpPr>
            <a:spLocks noChangeArrowheads="1"/>
          </p:cNvSpPr>
          <p:nvPr/>
        </p:nvSpPr>
        <p:spPr bwMode="auto">
          <a:xfrm>
            <a:off x="5715000" y="4872038"/>
            <a:ext cx="685800" cy="571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panose="020B0604020202020204" pitchFamily="34" charset="0"/>
                <a:cs typeface="Times New Roman" panose="02020603050405020304" pitchFamily="18" charset="0"/>
              </a:rPr>
              <a:t>Историко- литературная  гостиная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32821" name="Rectangle 41"/>
          <p:cNvSpPr>
            <a:spLocks noChangeArrowheads="1"/>
          </p:cNvSpPr>
          <p:nvPr/>
        </p:nvSpPr>
        <p:spPr bwMode="auto">
          <a:xfrm>
            <a:off x="6515100" y="4872038"/>
            <a:ext cx="800100" cy="571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panose="020B0604020202020204" pitchFamily="34" charset="0"/>
                <a:cs typeface="Times New Roman" panose="02020603050405020304" pitchFamily="18" charset="0"/>
              </a:rPr>
              <a:t>Музейные экспозиции и 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panose="020B0604020202020204" pitchFamily="34" charset="0"/>
                <a:cs typeface="Times New Roman" panose="02020603050405020304" pitchFamily="18" charset="0"/>
              </a:rPr>
              <a:t>выставки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32822" name="Rectangle 40"/>
          <p:cNvSpPr>
            <a:spLocks noChangeArrowheads="1"/>
          </p:cNvSpPr>
          <p:nvPr/>
        </p:nvSpPr>
        <p:spPr bwMode="auto">
          <a:xfrm>
            <a:off x="7543800" y="4872038"/>
            <a:ext cx="685800" cy="571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panose="020B0604020202020204" pitchFamily="34" charset="0"/>
                <a:cs typeface="Times New Roman" panose="02020603050405020304" pitchFamily="18" charset="0"/>
              </a:rPr>
              <a:t>Музей быта и  народного искусства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32823" name="Rectangle 39"/>
          <p:cNvSpPr>
            <a:spLocks noChangeArrowheads="1"/>
          </p:cNvSpPr>
          <p:nvPr/>
        </p:nvSpPr>
        <p:spPr bwMode="auto">
          <a:xfrm>
            <a:off x="8458200" y="4872038"/>
            <a:ext cx="571500" cy="571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panose="020B0604020202020204" pitchFamily="34" charset="0"/>
                <a:cs typeface="Times New Roman" panose="02020603050405020304" pitchFamily="18" charset="0"/>
              </a:rPr>
              <a:t>Мастерская 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panose="020B0604020202020204" pitchFamily="34" charset="0"/>
                <a:cs typeface="Times New Roman" panose="02020603050405020304" pitchFamily="18" charset="0"/>
              </a:rPr>
              <a:t>«Умелые руки»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32824" name="Line 38"/>
          <p:cNvSpPr>
            <a:spLocks noChangeShapeType="1"/>
          </p:cNvSpPr>
          <p:nvPr/>
        </p:nvSpPr>
        <p:spPr bwMode="auto">
          <a:xfrm>
            <a:off x="1485900" y="2128838"/>
            <a:ext cx="5715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25" name="Line 37"/>
          <p:cNvSpPr>
            <a:spLocks noChangeShapeType="1"/>
          </p:cNvSpPr>
          <p:nvPr/>
        </p:nvSpPr>
        <p:spPr bwMode="auto">
          <a:xfrm>
            <a:off x="3246438" y="2197100"/>
            <a:ext cx="8001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26" name="Line 36"/>
          <p:cNvSpPr>
            <a:spLocks noChangeShapeType="1"/>
          </p:cNvSpPr>
          <p:nvPr/>
        </p:nvSpPr>
        <p:spPr bwMode="auto">
          <a:xfrm>
            <a:off x="5075238" y="2197100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27" name="Line 35"/>
          <p:cNvSpPr>
            <a:spLocks noChangeShapeType="1"/>
          </p:cNvSpPr>
          <p:nvPr/>
        </p:nvSpPr>
        <p:spPr bwMode="auto">
          <a:xfrm>
            <a:off x="1417638" y="3111500"/>
            <a:ext cx="14859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28" name="Line 34"/>
          <p:cNvSpPr>
            <a:spLocks noChangeShapeType="1"/>
          </p:cNvSpPr>
          <p:nvPr/>
        </p:nvSpPr>
        <p:spPr bwMode="auto">
          <a:xfrm>
            <a:off x="3932238" y="3111500"/>
            <a:ext cx="12573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29" name="Line 33"/>
          <p:cNvSpPr>
            <a:spLocks noChangeShapeType="1"/>
          </p:cNvSpPr>
          <p:nvPr/>
        </p:nvSpPr>
        <p:spPr bwMode="auto">
          <a:xfrm flipH="1">
            <a:off x="6218238" y="3111500"/>
            <a:ext cx="1143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30" name="Rectangle 32"/>
          <p:cNvSpPr>
            <a:spLocks noChangeArrowheads="1"/>
          </p:cNvSpPr>
          <p:nvPr/>
        </p:nvSpPr>
        <p:spPr bwMode="auto">
          <a:xfrm>
            <a:off x="46038" y="5511800"/>
            <a:ext cx="1943100" cy="5032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Изостудия «Акварелька»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32831" name="Rectangle 31"/>
          <p:cNvSpPr>
            <a:spLocks noChangeArrowheads="1"/>
          </p:cNvSpPr>
          <p:nvPr/>
        </p:nvSpPr>
        <p:spPr bwMode="auto">
          <a:xfrm>
            <a:off x="2560638" y="5511800"/>
            <a:ext cx="1828800" cy="342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panose="020B0604020202020204" pitchFamily="34" charset="0"/>
                <a:cs typeface="Times New Roman" panose="02020603050405020304" pitchFamily="18" charset="0"/>
              </a:rPr>
              <a:t>Театральная студия «цветик- семицветик»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32832" name="Rectangle 30"/>
          <p:cNvSpPr>
            <a:spLocks noChangeArrowheads="1"/>
          </p:cNvSpPr>
          <p:nvPr/>
        </p:nvSpPr>
        <p:spPr bwMode="auto">
          <a:xfrm>
            <a:off x="4960938" y="5511800"/>
            <a:ext cx="1828800" cy="342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Комната сказок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32833" name="Rectangle 29"/>
          <p:cNvSpPr>
            <a:spLocks noChangeArrowheads="1"/>
          </p:cNvSpPr>
          <p:nvPr/>
        </p:nvSpPr>
        <p:spPr bwMode="auto">
          <a:xfrm>
            <a:off x="7361238" y="5511800"/>
            <a:ext cx="1668462" cy="3889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Музыкальная гостиная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32834" name="Line 28"/>
          <p:cNvSpPr>
            <a:spLocks noChangeShapeType="1"/>
          </p:cNvSpPr>
          <p:nvPr/>
        </p:nvSpPr>
        <p:spPr bwMode="auto">
          <a:xfrm>
            <a:off x="6515100" y="1443038"/>
            <a:ext cx="1600200" cy="1028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35" name="Line 27"/>
          <p:cNvSpPr>
            <a:spLocks noChangeShapeType="1"/>
          </p:cNvSpPr>
          <p:nvPr/>
        </p:nvSpPr>
        <p:spPr bwMode="auto">
          <a:xfrm>
            <a:off x="1257300" y="4529138"/>
            <a:ext cx="1143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36" name="Line 26"/>
          <p:cNvSpPr>
            <a:spLocks noChangeShapeType="1"/>
          </p:cNvSpPr>
          <p:nvPr/>
        </p:nvSpPr>
        <p:spPr bwMode="auto">
          <a:xfrm>
            <a:off x="2514600" y="4529138"/>
            <a:ext cx="1143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37" name="Line 25"/>
          <p:cNvSpPr>
            <a:spLocks noChangeShapeType="1"/>
          </p:cNvSpPr>
          <p:nvPr/>
        </p:nvSpPr>
        <p:spPr bwMode="auto">
          <a:xfrm>
            <a:off x="3886200" y="4529138"/>
            <a:ext cx="228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38" name="Line 24"/>
          <p:cNvSpPr>
            <a:spLocks noChangeShapeType="1"/>
          </p:cNvSpPr>
          <p:nvPr/>
        </p:nvSpPr>
        <p:spPr bwMode="auto">
          <a:xfrm>
            <a:off x="7200900" y="4529138"/>
            <a:ext cx="3429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39" name="Line 23"/>
          <p:cNvSpPr>
            <a:spLocks noChangeShapeType="1"/>
          </p:cNvSpPr>
          <p:nvPr/>
        </p:nvSpPr>
        <p:spPr bwMode="auto">
          <a:xfrm>
            <a:off x="4457700" y="4757738"/>
            <a:ext cx="0" cy="114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40" name="Line 22"/>
          <p:cNvSpPr>
            <a:spLocks noChangeShapeType="1"/>
          </p:cNvSpPr>
          <p:nvPr/>
        </p:nvSpPr>
        <p:spPr bwMode="auto">
          <a:xfrm>
            <a:off x="5257800" y="4757738"/>
            <a:ext cx="0" cy="114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41" name="Line 21"/>
          <p:cNvSpPr>
            <a:spLocks noChangeShapeType="1"/>
          </p:cNvSpPr>
          <p:nvPr/>
        </p:nvSpPr>
        <p:spPr bwMode="auto">
          <a:xfrm>
            <a:off x="6057900" y="4757738"/>
            <a:ext cx="0" cy="114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42" name="Line 20"/>
          <p:cNvSpPr>
            <a:spLocks noChangeShapeType="1"/>
          </p:cNvSpPr>
          <p:nvPr/>
        </p:nvSpPr>
        <p:spPr bwMode="auto">
          <a:xfrm>
            <a:off x="6972300" y="4757738"/>
            <a:ext cx="0" cy="114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43" name="Line 19"/>
          <p:cNvSpPr>
            <a:spLocks noChangeShapeType="1"/>
          </p:cNvSpPr>
          <p:nvPr/>
        </p:nvSpPr>
        <p:spPr bwMode="auto">
          <a:xfrm>
            <a:off x="7886700" y="4757738"/>
            <a:ext cx="0" cy="114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44" name="Line 18"/>
          <p:cNvSpPr>
            <a:spLocks noChangeShapeType="1"/>
          </p:cNvSpPr>
          <p:nvPr/>
        </p:nvSpPr>
        <p:spPr bwMode="auto">
          <a:xfrm>
            <a:off x="8801100" y="4757738"/>
            <a:ext cx="0" cy="114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45" name="Line 17"/>
          <p:cNvSpPr>
            <a:spLocks noChangeShapeType="1"/>
          </p:cNvSpPr>
          <p:nvPr/>
        </p:nvSpPr>
        <p:spPr bwMode="auto">
          <a:xfrm>
            <a:off x="4800600" y="5100638"/>
            <a:ext cx="1143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46" name="Line 16"/>
          <p:cNvSpPr>
            <a:spLocks noChangeShapeType="1"/>
          </p:cNvSpPr>
          <p:nvPr/>
        </p:nvSpPr>
        <p:spPr bwMode="auto">
          <a:xfrm>
            <a:off x="5600700" y="5100638"/>
            <a:ext cx="1143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47" name="Line 15"/>
          <p:cNvSpPr>
            <a:spLocks noChangeShapeType="1"/>
          </p:cNvSpPr>
          <p:nvPr/>
        </p:nvSpPr>
        <p:spPr bwMode="auto">
          <a:xfrm>
            <a:off x="6400800" y="5100638"/>
            <a:ext cx="1143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48" name="Line 14"/>
          <p:cNvSpPr>
            <a:spLocks noChangeShapeType="1"/>
          </p:cNvSpPr>
          <p:nvPr/>
        </p:nvSpPr>
        <p:spPr bwMode="auto">
          <a:xfrm>
            <a:off x="8229600" y="5100638"/>
            <a:ext cx="228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49" name="Line 13"/>
          <p:cNvSpPr>
            <a:spLocks noChangeShapeType="1"/>
          </p:cNvSpPr>
          <p:nvPr/>
        </p:nvSpPr>
        <p:spPr bwMode="auto">
          <a:xfrm>
            <a:off x="7315200" y="5100638"/>
            <a:ext cx="228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50" name="Line 12"/>
          <p:cNvSpPr>
            <a:spLocks noChangeShapeType="1"/>
          </p:cNvSpPr>
          <p:nvPr/>
        </p:nvSpPr>
        <p:spPr bwMode="auto">
          <a:xfrm>
            <a:off x="4000500" y="4186238"/>
            <a:ext cx="0" cy="1028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51" name="Line 11"/>
          <p:cNvSpPr>
            <a:spLocks noChangeShapeType="1"/>
          </p:cNvSpPr>
          <p:nvPr/>
        </p:nvSpPr>
        <p:spPr bwMode="auto">
          <a:xfrm flipH="1">
            <a:off x="1028700" y="5214938"/>
            <a:ext cx="2971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52" name="Line 10"/>
          <p:cNvSpPr>
            <a:spLocks noChangeShapeType="1"/>
          </p:cNvSpPr>
          <p:nvPr/>
        </p:nvSpPr>
        <p:spPr bwMode="auto">
          <a:xfrm>
            <a:off x="1028700" y="5214938"/>
            <a:ext cx="0" cy="342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53" name="Line 9"/>
          <p:cNvSpPr>
            <a:spLocks noChangeShapeType="1"/>
          </p:cNvSpPr>
          <p:nvPr/>
        </p:nvSpPr>
        <p:spPr bwMode="auto">
          <a:xfrm>
            <a:off x="3429000" y="5214938"/>
            <a:ext cx="0" cy="342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54" name="Line 8"/>
          <p:cNvSpPr>
            <a:spLocks noChangeShapeType="1"/>
          </p:cNvSpPr>
          <p:nvPr/>
        </p:nvSpPr>
        <p:spPr bwMode="auto">
          <a:xfrm>
            <a:off x="4800600" y="5443538"/>
            <a:ext cx="228600" cy="114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55" name="Line 7"/>
          <p:cNvSpPr>
            <a:spLocks noChangeShapeType="1"/>
          </p:cNvSpPr>
          <p:nvPr/>
        </p:nvSpPr>
        <p:spPr bwMode="auto">
          <a:xfrm>
            <a:off x="1943100" y="5672138"/>
            <a:ext cx="5715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56" name="Line 6"/>
          <p:cNvSpPr>
            <a:spLocks noChangeShapeType="1"/>
          </p:cNvSpPr>
          <p:nvPr/>
        </p:nvSpPr>
        <p:spPr bwMode="auto">
          <a:xfrm>
            <a:off x="4343400" y="5672138"/>
            <a:ext cx="5715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57" name="Line 5"/>
          <p:cNvSpPr>
            <a:spLocks noChangeShapeType="1"/>
          </p:cNvSpPr>
          <p:nvPr/>
        </p:nvSpPr>
        <p:spPr bwMode="auto">
          <a:xfrm>
            <a:off x="6743700" y="5672138"/>
            <a:ext cx="5715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58" name="Line 4"/>
          <p:cNvSpPr>
            <a:spLocks noChangeShapeType="1"/>
          </p:cNvSpPr>
          <p:nvPr/>
        </p:nvSpPr>
        <p:spPr bwMode="auto">
          <a:xfrm>
            <a:off x="9150350" y="3729038"/>
            <a:ext cx="0" cy="19431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59" name="Line 3"/>
          <p:cNvSpPr>
            <a:spLocks noChangeShapeType="1"/>
          </p:cNvSpPr>
          <p:nvPr/>
        </p:nvSpPr>
        <p:spPr bwMode="auto">
          <a:xfrm flipH="1">
            <a:off x="8978900" y="5672138"/>
            <a:ext cx="1714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60" name="Line 2"/>
          <p:cNvSpPr>
            <a:spLocks noChangeShapeType="1"/>
          </p:cNvSpPr>
          <p:nvPr/>
        </p:nvSpPr>
        <p:spPr bwMode="auto">
          <a:xfrm>
            <a:off x="571500" y="4757738"/>
            <a:ext cx="0" cy="8001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61" name="Line 1"/>
          <p:cNvSpPr>
            <a:spLocks noChangeShapeType="1"/>
          </p:cNvSpPr>
          <p:nvPr/>
        </p:nvSpPr>
        <p:spPr bwMode="auto">
          <a:xfrm>
            <a:off x="1943100" y="4757738"/>
            <a:ext cx="0" cy="8001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62" name="Rectangle 10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32863" name="Rectangle 130"/>
          <p:cNvSpPr>
            <a:spLocks noChangeArrowheads="1"/>
          </p:cNvSpPr>
          <p:nvPr/>
        </p:nvSpPr>
        <p:spPr bwMode="auto">
          <a:xfrm>
            <a:off x="0" y="928688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05" name="Rectangle 131"/>
          <p:cNvSpPr>
            <a:spLocks noChangeArrowheads="1"/>
          </p:cNvSpPr>
          <p:nvPr/>
        </p:nvSpPr>
        <p:spPr bwMode="auto">
          <a:xfrm>
            <a:off x="1943100" y="506413"/>
            <a:ext cx="914400" cy="4143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ru-RU" altLang="ru-RU" sz="800" dirty="0" smtClean="0"/>
          </a:p>
        </p:txBody>
      </p:sp>
      <p:sp>
        <p:nvSpPr>
          <p:cNvPr id="32865" name="Rectangle 132"/>
          <p:cNvSpPr>
            <a:spLocks noChangeArrowheads="1"/>
          </p:cNvSpPr>
          <p:nvPr/>
        </p:nvSpPr>
        <p:spPr bwMode="auto">
          <a:xfrm>
            <a:off x="114300" y="1155700"/>
            <a:ext cx="9029700" cy="2587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 b="1" u="sng">
                <a:latin typeface="Arial" panose="020B0604020202020204" pitchFamily="34" charset="0"/>
                <a:cs typeface="Times New Roman" panose="02020603050405020304" pitchFamily="18" charset="0"/>
              </a:rPr>
              <a:t>Ф   И   З   К   У   Л   Ь   Т   У   Р   Н   О     О  З  Д  О  Р  О   В   И   Т  Е  Л  Ь  Н  Ы   Й      Б   Л   О   К.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32866" name="Line 133"/>
          <p:cNvSpPr>
            <a:spLocks noChangeShapeType="1"/>
          </p:cNvSpPr>
          <p:nvPr/>
        </p:nvSpPr>
        <p:spPr bwMode="auto">
          <a:xfrm>
            <a:off x="457200" y="904875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67" name="Line 134"/>
          <p:cNvSpPr>
            <a:spLocks noChangeShapeType="1"/>
          </p:cNvSpPr>
          <p:nvPr/>
        </p:nvSpPr>
        <p:spPr bwMode="auto">
          <a:xfrm>
            <a:off x="1371600" y="904875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68" name="Line 135"/>
          <p:cNvSpPr>
            <a:spLocks noChangeShapeType="1"/>
          </p:cNvSpPr>
          <p:nvPr/>
        </p:nvSpPr>
        <p:spPr bwMode="auto">
          <a:xfrm>
            <a:off x="2400300" y="904875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69" name="Line 136"/>
          <p:cNvSpPr>
            <a:spLocks noChangeShapeType="1"/>
          </p:cNvSpPr>
          <p:nvPr/>
        </p:nvSpPr>
        <p:spPr bwMode="auto">
          <a:xfrm>
            <a:off x="3429000" y="92075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70" name="Line 137"/>
          <p:cNvSpPr>
            <a:spLocks noChangeShapeType="1"/>
          </p:cNvSpPr>
          <p:nvPr/>
        </p:nvSpPr>
        <p:spPr bwMode="auto">
          <a:xfrm>
            <a:off x="4389438" y="904875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71" name="Line 138"/>
          <p:cNvSpPr>
            <a:spLocks noChangeShapeType="1"/>
          </p:cNvSpPr>
          <p:nvPr/>
        </p:nvSpPr>
        <p:spPr bwMode="auto">
          <a:xfrm>
            <a:off x="5338763" y="8890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72" name="Line 139"/>
          <p:cNvSpPr>
            <a:spLocks noChangeShapeType="1"/>
          </p:cNvSpPr>
          <p:nvPr/>
        </p:nvSpPr>
        <p:spPr bwMode="auto">
          <a:xfrm>
            <a:off x="6286500" y="904875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73" name="Line 140"/>
          <p:cNvSpPr>
            <a:spLocks noChangeShapeType="1"/>
          </p:cNvSpPr>
          <p:nvPr/>
        </p:nvSpPr>
        <p:spPr bwMode="auto">
          <a:xfrm>
            <a:off x="7162800" y="904875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74" name="Line 141"/>
          <p:cNvSpPr>
            <a:spLocks noChangeShapeType="1"/>
          </p:cNvSpPr>
          <p:nvPr/>
        </p:nvSpPr>
        <p:spPr bwMode="auto">
          <a:xfrm>
            <a:off x="8001000" y="904875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75" name="Line 142"/>
          <p:cNvSpPr>
            <a:spLocks noChangeShapeType="1"/>
          </p:cNvSpPr>
          <p:nvPr/>
        </p:nvSpPr>
        <p:spPr bwMode="auto">
          <a:xfrm>
            <a:off x="8813800" y="9144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76" name="Rectangle 14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19" name="Прямоугольник 118"/>
          <p:cNvSpPr/>
          <p:nvPr/>
        </p:nvSpPr>
        <p:spPr>
          <a:xfrm>
            <a:off x="52388" y="528638"/>
            <a:ext cx="735012" cy="3762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 err="1"/>
              <a:t>грггггг№</a:t>
            </a:r>
            <a:r>
              <a:rPr lang="ru-RU" sz="900" dirty="0" err="1"/>
              <a:t>грргррррргрг</a:t>
            </a:r>
            <a:r>
              <a:rPr lang="ru-RU" sz="1000" dirty="0" err="1"/>
              <a:t>уппы</a:t>
            </a:r>
            <a:endParaRPr lang="ru-RU" sz="1000" dirty="0"/>
          </a:p>
        </p:txBody>
      </p:sp>
      <p:sp>
        <p:nvSpPr>
          <p:cNvPr id="120" name="Прямоугольник 119"/>
          <p:cNvSpPr/>
          <p:nvPr/>
        </p:nvSpPr>
        <p:spPr>
          <a:xfrm>
            <a:off x="914400" y="528638"/>
            <a:ext cx="787400" cy="3524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1" name="Прямоугольник 120"/>
          <p:cNvSpPr/>
          <p:nvPr/>
        </p:nvSpPr>
        <p:spPr>
          <a:xfrm>
            <a:off x="3089275" y="542925"/>
            <a:ext cx="665163" cy="3714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2" name="Прямоугольник 121"/>
          <p:cNvSpPr/>
          <p:nvPr/>
        </p:nvSpPr>
        <p:spPr>
          <a:xfrm>
            <a:off x="4013200" y="552450"/>
            <a:ext cx="690563" cy="3429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3" name="Прямоугольник 122"/>
          <p:cNvSpPr/>
          <p:nvPr/>
        </p:nvSpPr>
        <p:spPr>
          <a:xfrm>
            <a:off x="5003800" y="568325"/>
            <a:ext cx="669925" cy="3429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4" name="Прямоугольник 123"/>
          <p:cNvSpPr/>
          <p:nvPr/>
        </p:nvSpPr>
        <p:spPr>
          <a:xfrm>
            <a:off x="5922963" y="571500"/>
            <a:ext cx="693737" cy="3429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5" name="Прямоугольник 124"/>
          <p:cNvSpPr/>
          <p:nvPr/>
        </p:nvSpPr>
        <p:spPr>
          <a:xfrm>
            <a:off x="6848475" y="579438"/>
            <a:ext cx="627063" cy="358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6" name="Прямоугольник 125"/>
          <p:cNvSpPr/>
          <p:nvPr/>
        </p:nvSpPr>
        <p:spPr>
          <a:xfrm>
            <a:off x="7664450" y="588963"/>
            <a:ext cx="595313" cy="3254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7" name="Прямоугольник 126"/>
          <p:cNvSpPr/>
          <p:nvPr/>
        </p:nvSpPr>
        <p:spPr>
          <a:xfrm>
            <a:off x="8424863" y="561975"/>
            <a:ext cx="604837" cy="3524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 cstate="print">
            <a:alphaModFix amt="96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323850" y="765175"/>
            <a:ext cx="6911975" cy="40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endParaRPr lang="ru-RU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Модель направлена на повышение профессиональной компетентности педагогов в процессе освоения инновационных подходов к обеспечению социально-личностного развития.</a:t>
            </a:r>
          </a:p>
        </p:txBody>
      </p:sp>
      <p:sp>
        <p:nvSpPr>
          <p:cNvPr id="33795" name="Rectangle 4"/>
          <p:cNvSpPr>
            <a:spLocks noChangeArrowheads="1"/>
          </p:cNvSpPr>
          <p:nvPr/>
        </p:nvSpPr>
        <p:spPr bwMode="auto">
          <a:xfrm>
            <a:off x="142875" y="165100"/>
            <a:ext cx="9001125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Модель профессиональной компетентности воспитателя ДОУ в области социально-личностного развития дошкольников.</a:t>
            </a:r>
            <a:endParaRPr lang="ru-RU" sz="240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sz="1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sz="180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6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2688232" y="310952"/>
            <a:ext cx="3825253" cy="1720788"/>
          </a:xfrm>
          <a:prstGeom prst="ellipse">
            <a:avLst/>
          </a:prstGeom>
          <a:gradFill>
            <a:gsLst>
              <a:gs pos="13000">
                <a:srgbClr val="0070C0"/>
              </a:gs>
              <a:gs pos="85000">
                <a:srgbClr val="00B050"/>
              </a:gs>
            </a:gsLst>
            <a:lin ang="5400000" scaled="1"/>
          </a:gra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bg1"/>
                </a:solidFill>
              </a:rPr>
              <a:t>Личностная компетенция: заинтересованность и эмоционально-целостное отношение к проблеме патриотического воспитания</a:t>
            </a:r>
          </a:p>
        </p:txBody>
      </p:sp>
      <p:sp>
        <p:nvSpPr>
          <p:cNvPr id="6" name="Овал 5"/>
          <p:cNvSpPr/>
          <p:nvPr/>
        </p:nvSpPr>
        <p:spPr>
          <a:xfrm>
            <a:off x="6352728" y="2521496"/>
            <a:ext cx="2771800" cy="1728192"/>
          </a:xfrm>
          <a:prstGeom prst="ellipse">
            <a:avLst/>
          </a:prstGeom>
          <a:gradFill>
            <a:gsLst>
              <a:gs pos="13000">
                <a:srgbClr val="7030A0"/>
              </a:gs>
              <a:gs pos="85000">
                <a:srgbClr val="FFFF00"/>
              </a:gs>
            </a:gsLst>
            <a:lin ang="5400000" scaled="1"/>
          </a:gra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Понятийная компетенция</a:t>
            </a:r>
          </a:p>
        </p:txBody>
      </p:sp>
      <p:sp>
        <p:nvSpPr>
          <p:cNvPr id="7" name="Овал 6"/>
          <p:cNvSpPr/>
          <p:nvPr/>
        </p:nvSpPr>
        <p:spPr>
          <a:xfrm>
            <a:off x="0" y="2665512"/>
            <a:ext cx="2736304" cy="1584176"/>
          </a:xfrm>
          <a:prstGeom prst="ellipse">
            <a:avLst/>
          </a:prstGeom>
          <a:gradFill>
            <a:gsLst>
              <a:gs pos="13000">
                <a:srgbClr val="7030A0"/>
              </a:gs>
              <a:gs pos="85000">
                <a:srgbClr val="FFFF00"/>
              </a:gs>
            </a:gsLst>
            <a:lin ang="5400000" scaled="1"/>
          </a:gra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Правовая компетенция</a:t>
            </a:r>
          </a:p>
        </p:txBody>
      </p:sp>
      <p:sp>
        <p:nvSpPr>
          <p:cNvPr id="8" name="Овал 7"/>
          <p:cNvSpPr/>
          <p:nvPr/>
        </p:nvSpPr>
        <p:spPr>
          <a:xfrm>
            <a:off x="827584" y="5229200"/>
            <a:ext cx="2808312" cy="1628800"/>
          </a:xfrm>
          <a:prstGeom prst="ellipse">
            <a:avLst/>
          </a:prstGeom>
          <a:gradFill>
            <a:gsLst>
              <a:gs pos="13000">
                <a:srgbClr val="7030A0"/>
              </a:gs>
              <a:gs pos="85000">
                <a:srgbClr val="00B050"/>
              </a:gs>
            </a:gsLst>
            <a:lin ang="5400000" scaled="1"/>
          </a:gra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Информационно-когнитивная компетенция</a:t>
            </a:r>
          </a:p>
        </p:txBody>
      </p:sp>
      <p:sp>
        <p:nvSpPr>
          <p:cNvPr id="9" name="Овал 8"/>
          <p:cNvSpPr/>
          <p:nvPr/>
        </p:nvSpPr>
        <p:spPr>
          <a:xfrm>
            <a:off x="5940152" y="5113784"/>
            <a:ext cx="2736304" cy="1708212"/>
          </a:xfrm>
          <a:prstGeom prst="ellipse">
            <a:avLst/>
          </a:prstGeom>
          <a:gradFill>
            <a:gsLst>
              <a:gs pos="13000">
                <a:srgbClr val="7030A0"/>
              </a:gs>
              <a:gs pos="85000">
                <a:srgbClr val="00B050"/>
              </a:gs>
            </a:gsLst>
            <a:lin ang="5400000" scaled="1"/>
          </a:gra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Технологическая компетенция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347864" y="2595682"/>
            <a:ext cx="2592288" cy="1908212"/>
          </a:xfrm>
          <a:prstGeom prst="roundRect">
            <a:avLst/>
          </a:prstGeom>
          <a:solidFill>
            <a:schemeClr val="bg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</a:rPr>
              <a:t>КОМПЕТЕНТНЫЙ ПЕДАГОГ ДОУ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4643438" y="2089150"/>
            <a:ext cx="0" cy="431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2843213" y="3386138"/>
            <a:ext cx="50482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3051175" y="4503738"/>
            <a:ext cx="368300" cy="762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5940425" y="3386138"/>
            <a:ext cx="41275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5859463" y="4503738"/>
            <a:ext cx="377825" cy="762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1"/>
          <p:cNvSpPr txBox="1">
            <a:spLocks noChangeArrowheads="1"/>
          </p:cNvSpPr>
          <p:nvPr/>
        </p:nvSpPr>
        <p:spPr bwMode="auto">
          <a:xfrm>
            <a:off x="1000125" y="765175"/>
            <a:ext cx="7243763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ru-RU" altLang="ru-RU" sz="2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2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2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2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2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20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20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Музейная педагогика</a:t>
            </a: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 –это </a:t>
            </a:r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педагогическая технология, которая </a:t>
            </a: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стала новой формой работы с детьми и родителями</a:t>
            </a:r>
            <a:r>
              <a:rPr lang="ru-RU" altLang="ru-RU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 в МБДОУ №59.</a:t>
            </a: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1000125" y="-3376613"/>
            <a:ext cx="7696200" cy="686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 внедрения музейной педагогики в образовательный процесс ДОУ обусловлена соответствием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основных характеристик музейной педагогики как  современной образовательной технологии концептуальным основам ФГОС.</a:t>
            </a:r>
            <a:r>
              <a:rPr lang="ru-RU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Музейная педагогика в ДОУ</a:t>
            </a:r>
            <a:r>
              <a:rPr lang="ru-RU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это симбиоз творческой деятельности всего педагогического коллектива, который знакомит дошкольников с феноменами окружающего мира, приобщает  к системе общечеловеческих  ценностей, к истории, обогащает  патриотические чувства и развивает  художественный вкус.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Схема 27"/>
          <p:cNvGraphicFramePr/>
          <p:nvPr/>
        </p:nvGraphicFramePr>
        <p:xfrm>
          <a:off x="179512" y="116632"/>
          <a:ext cx="8856984" cy="674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8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4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Рисунок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flipV="1">
            <a:off x="8276564" y="6690023"/>
            <a:ext cx="195973" cy="167977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7891" name="Прямоугольник 2"/>
          <p:cNvSpPr>
            <a:spLocks noChangeArrowheads="1"/>
          </p:cNvSpPr>
          <p:nvPr/>
        </p:nvSpPr>
        <p:spPr bwMode="auto">
          <a:xfrm>
            <a:off x="428625" y="357188"/>
            <a:ext cx="642937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480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модернизации образования реализуется проектная деятельность по разным направлениям развития детей</a:t>
            </a: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84213" y="285750"/>
            <a:ext cx="79200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МОДЕЛЬ  ФОРМИРОВАНИЯ  ПРОЕКТНОЙ КУЛЬТУРЫ ПЕДАГОГОВ  ДОУ В УСЛОВИЯХ РЕАЛИЗАЦИИ ОБРАЗОВАТЕЛЬНОЙ ПРОГРАММЫ.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1571612"/>
            <a:ext cx="8286808" cy="57150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СПОСОБНОСТЬ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ВЫЯВЛЯТЬ И АНАЛИЗИРОВАТЬ ПРОБЛЕМЫ ДОУ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54144" y="2771808"/>
            <a:ext cx="1357322" cy="157163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Способность осуществлять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планирование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рамках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проектной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деятельности</a:t>
            </a:r>
            <a:endParaRPr lang="ru-RU" sz="1400" b="1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43240" y="2786058"/>
            <a:ext cx="1357322" cy="157163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Способность </a:t>
            </a:r>
            <a:r>
              <a:rPr lang="ru-RU" sz="1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формулировать</a:t>
            </a:r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систему целей проводимых</a:t>
            </a:r>
          </a:p>
          <a:p>
            <a:pPr algn="ctr">
              <a:defRPr/>
            </a:pPr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проектов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43438" y="2786058"/>
            <a:ext cx="1357322" cy="157163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Способность ввести проект </a:t>
            </a:r>
            <a:r>
              <a:rPr lang="ru-RU" sz="15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деятельностное</a:t>
            </a:r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поле группы детей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143636" y="2786058"/>
            <a:ext cx="1343028" cy="157163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Овладение различными методиками  творческой деятельност</a:t>
            </a:r>
            <a:r>
              <a:rPr lang="ru-RU" sz="1400" b="1">
                <a:solidFill>
                  <a:srgbClr val="000000"/>
                </a:solidFill>
                <a:latin typeface="Corbel" pitchFamily="34" charset="0"/>
                <a:cs typeface="Arial" charset="0"/>
              </a:rPr>
              <a:t>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14480" y="4857760"/>
            <a:ext cx="5929354" cy="57150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Способность работать в команде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 rot="10800000" flipV="1">
            <a:off x="820738" y="2143125"/>
            <a:ext cx="2393950" cy="642938"/>
          </a:xfrm>
          <a:prstGeom prst="straightConnector1">
            <a:avLst/>
          </a:prstGeom>
          <a:ln w="1905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5400000">
            <a:off x="3463925" y="2463800"/>
            <a:ext cx="642938" cy="1588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16200000" flipH="1">
            <a:off x="4983163" y="2446337"/>
            <a:ext cx="642938" cy="36513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5786438" y="2143125"/>
            <a:ext cx="2643187" cy="642938"/>
          </a:xfrm>
          <a:prstGeom prst="straightConnector1">
            <a:avLst/>
          </a:prstGeom>
          <a:ln w="1905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rot="16200000" flipH="1">
            <a:off x="1356520" y="3821906"/>
            <a:ext cx="500062" cy="1571625"/>
          </a:xfrm>
          <a:prstGeom prst="straightConnector1">
            <a:avLst/>
          </a:prstGeom>
          <a:ln w="1905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2428875" y="4357688"/>
            <a:ext cx="1071563" cy="500062"/>
          </a:xfrm>
          <a:prstGeom prst="straightConnector1">
            <a:avLst/>
          </a:prstGeom>
          <a:ln w="1905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16200000" flipH="1">
            <a:off x="3607594" y="4607719"/>
            <a:ext cx="500062" cy="0"/>
          </a:xfrm>
          <a:prstGeom prst="straightConnector1">
            <a:avLst/>
          </a:prstGeom>
          <a:ln w="1905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rot="16200000" flipH="1">
            <a:off x="5036344" y="4607719"/>
            <a:ext cx="500062" cy="0"/>
          </a:xfrm>
          <a:prstGeom prst="straightConnector1">
            <a:avLst/>
          </a:prstGeom>
          <a:ln w="1905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5400000">
            <a:off x="6015038" y="4057650"/>
            <a:ext cx="500062" cy="1100138"/>
          </a:xfrm>
          <a:prstGeom prst="straightConnector1">
            <a:avLst/>
          </a:prstGeom>
          <a:ln w="1905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10800000" flipV="1">
            <a:off x="6715125" y="4357688"/>
            <a:ext cx="1643063" cy="500062"/>
          </a:xfrm>
          <a:prstGeom prst="straightConnector1">
            <a:avLst/>
          </a:prstGeom>
          <a:ln w="1905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943" name="Picture 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5373688"/>
            <a:ext cx="1431925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7643834" y="2786058"/>
            <a:ext cx="1343028" cy="157163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Способность </a:t>
            </a:r>
            <a:r>
              <a:rPr lang="ru-RU" sz="13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разрабатывать </a:t>
            </a:r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3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реализовывать </a:t>
            </a:r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проекты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468313" y="404813"/>
            <a:ext cx="6318250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sz="2400" b="1">
                <a:latin typeface="Arial" panose="020B0604020202020204" pitchFamily="34" charset="0"/>
              </a:rPr>
              <a:t>Модель управления по созданию здоровьесберегающей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sz="2400" b="1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sz="2400" b="1">
                <a:latin typeface="Arial" panose="020B0604020202020204" pitchFamily="34" charset="0"/>
              </a:rPr>
              <a:t> </a:t>
            </a:r>
            <a:r>
              <a:rPr lang="ru-RU" sz="2400" b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Модель</a:t>
            </a:r>
            <a:r>
              <a:rPr lang="ru-RU" sz="24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управления по созданию здоровьесберегающей среды ДОУ представляет совокупность человеческих, организационных, нормативно-правовых, материальных, технологических, информационных , программно-методических и других взаимосвязанных компонентов и включает внутрисадовый уровень управления, а также уровень регулирования, на котором осуществляется диалог между участниками образовательного пространства.</a:t>
            </a:r>
            <a:endParaRPr lang="ru-RU" sz="2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83977" y="285836"/>
            <a:ext cx="4464496" cy="1054932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</a:rPr>
              <a:t>Цель: создание условий,  направленных на создание здоровьесберегающей образовательной среды средствами инновационных программ и технологий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27088" y="2060575"/>
            <a:ext cx="1728787" cy="7175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Нормативно-правовое обеспечение инновационной деятельности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27088" y="3167063"/>
            <a:ext cx="1728787" cy="8112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Программно-методическое, информационное обеспечение. Программа «Здоровье»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27088" y="4368800"/>
            <a:ext cx="1701800" cy="10874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50" dirty="0">
                <a:solidFill>
                  <a:schemeClr val="tx1"/>
                </a:solidFill>
              </a:rPr>
              <a:t>Система работы с педагогическими кадрами с </a:t>
            </a:r>
            <a:r>
              <a:rPr lang="ru-RU" sz="1000" dirty="0">
                <a:solidFill>
                  <a:schemeClr val="tx1"/>
                </a:solidFill>
              </a:rPr>
              <a:t>использованием</a:t>
            </a:r>
            <a:r>
              <a:rPr lang="ru-RU" sz="1050" dirty="0">
                <a:solidFill>
                  <a:schemeClr val="tx1"/>
                </a:solidFill>
              </a:rPr>
              <a:t> интерактивных методов и нетрадиционных форм.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692444" y="2076264"/>
            <a:ext cx="2021594" cy="720080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</a:rPr>
              <a:t>Организационный блок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782980" y="3212976"/>
            <a:ext cx="1872208" cy="720080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</a:rPr>
              <a:t>Образовательная среда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771474" y="4384648"/>
            <a:ext cx="1863534" cy="720080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</a:rPr>
              <a:t>Процессуально-технологический блок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875463" y="2060575"/>
            <a:ext cx="1728787" cy="7175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Структура управления: службы и советы ДОУ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875463" y="3236913"/>
            <a:ext cx="1728787" cy="7207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Материально-техническое управления. Предметно-пространственная среда.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11963" y="4411663"/>
            <a:ext cx="1725612" cy="10477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Взаимодействие с семьями воспитанников по сохранению и укреплению здоровья детей.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152274" y="5800944"/>
            <a:ext cx="3024336" cy="903184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</a:rPr>
              <a:t>Результативный блок – определение эффективности реализации модели </a:t>
            </a:r>
            <a:r>
              <a:rPr lang="ru-RU" sz="1600" dirty="0" err="1">
                <a:solidFill>
                  <a:schemeClr val="tx1"/>
                </a:solidFill>
              </a:rPr>
              <a:t>упраления</a:t>
            </a:r>
            <a:endParaRPr lang="ru-RU" sz="1600" dirty="0">
              <a:solidFill>
                <a:schemeClr val="tx1"/>
              </a:solidFill>
            </a:endParaRPr>
          </a:p>
        </p:txBody>
      </p:sp>
      <p:cxnSp>
        <p:nvCxnSpPr>
          <p:cNvPr id="15" name="Прямая соединительная линия 14"/>
          <p:cNvCxnSpPr>
            <a:stCxn id="3" idx="1"/>
          </p:cNvCxnSpPr>
          <p:nvPr/>
        </p:nvCxnSpPr>
        <p:spPr>
          <a:xfrm flipH="1">
            <a:off x="395537" y="813302"/>
            <a:ext cx="2188440" cy="167426"/>
          </a:xfrm>
          <a:prstGeom prst="line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-1779588" y="980728"/>
            <a:ext cx="0" cy="5276128"/>
          </a:xfrm>
          <a:prstGeom prst="line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395536" y="4078288"/>
            <a:ext cx="2744071" cy="0"/>
          </a:xfrm>
          <a:prstGeom prst="line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stCxn id="3" idx="3"/>
          </p:cNvCxnSpPr>
          <p:nvPr/>
        </p:nvCxnSpPr>
        <p:spPr>
          <a:xfrm>
            <a:off x="7048473" y="813302"/>
            <a:ext cx="1844007" cy="167426"/>
          </a:xfrm>
          <a:prstGeom prst="line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6718300" y="980728"/>
            <a:ext cx="0" cy="5276128"/>
          </a:xfrm>
          <a:prstGeom prst="line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>
            <a:endCxn id="13" idx="3"/>
          </p:cNvCxnSpPr>
          <p:nvPr/>
        </p:nvCxnSpPr>
        <p:spPr>
          <a:xfrm flipH="1">
            <a:off x="6176610" y="4078288"/>
            <a:ext cx="2715871" cy="0"/>
          </a:xfrm>
          <a:prstGeom prst="line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Стрелка вниз 28"/>
          <p:cNvSpPr/>
          <p:nvPr/>
        </p:nvSpPr>
        <p:spPr>
          <a:xfrm>
            <a:off x="4608372" y="1368882"/>
            <a:ext cx="273437" cy="691966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Стрелка вниз 29"/>
          <p:cNvSpPr/>
          <p:nvPr/>
        </p:nvSpPr>
        <p:spPr>
          <a:xfrm>
            <a:off x="4608371" y="2822593"/>
            <a:ext cx="273437" cy="344607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Стрелка вниз 30"/>
          <p:cNvSpPr/>
          <p:nvPr/>
        </p:nvSpPr>
        <p:spPr>
          <a:xfrm>
            <a:off x="4658327" y="3956920"/>
            <a:ext cx="223481" cy="392768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33" name="Прямая соединительная линия 32"/>
          <p:cNvCxnSpPr>
            <a:stCxn id="4" idx="3"/>
            <a:endCxn id="7" idx="1"/>
          </p:cNvCxnSpPr>
          <p:nvPr/>
        </p:nvCxnSpPr>
        <p:spPr>
          <a:xfrm>
            <a:off x="2555776" y="2419128"/>
            <a:ext cx="1136668" cy="17176"/>
          </a:xfrm>
          <a:prstGeom prst="line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>
            <a:stCxn id="7" idx="3"/>
            <a:endCxn id="10" idx="1"/>
          </p:cNvCxnSpPr>
          <p:nvPr/>
        </p:nvCxnSpPr>
        <p:spPr>
          <a:xfrm flipV="1">
            <a:off x="5714038" y="2419128"/>
            <a:ext cx="1162218" cy="17176"/>
          </a:xfrm>
          <a:prstGeom prst="line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>
            <a:stCxn id="5" idx="3"/>
            <a:endCxn id="8" idx="1"/>
          </p:cNvCxnSpPr>
          <p:nvPr/>
        </p:nvCxnSpPr>
        <p:spPr>
          <a:xfrm>
            <a:off x="2555776" y="1395413"/>
            <a:ext cx="1227204" cy="0"/>
          </a:xfrm>
          <a:prstGeom prst="line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>
            <a:stCxn id="8" idx="3"/>
            <a:endCxn id="11" idx="1"/>
          </p:cNvCxnSpPr>
          <p:nvPr/>
        </p:nvCxnSpPr>
        <p:spPr>
          <a:xfrm>
            <a:off x="5655188" y="3573016"/>
            <a:ext cx="1221068" cy="23864"/>
          </a:xfrm>
          <a:prstGeom prst="line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>
            <a:endCxn id="9" idx="1"/>
          </p:cNvCxnSpPr>
          <p:nvPr/>
        </p:nvCxnSpPr>
        <p:spPr>
          <a:xfrm flipV="1">
            <a:off x="2528865" y="4744688"/>
            <a:ext cx="1242609" cy="29752"/>
          </a:xfrm>
          <a:prstGeom prst="line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>
            <a:stCxn id="9" idx="3"/>
          </p:cNvCxnSpPr>
          <p:nvPr/>
        </p:nvCxnSpPr>
        <p:spPr>
          <a:xfrm flipV="1">
            <a:off x="5635008" y="4744687"/>
            <a:ext cx="1241248" cy="1"/>
          </a:xfrm>
          <a:prstGeom prst="line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Стрелка вниз 65"/>
          <p:cNvSpPr/>
          <p:nvPr/>
        </p:nvSpPr>
        <p:spPr>
          <a:xfrm>
            <a:off x="4608373" y="5124272"/>
            <a:ext cx="273436" cy="676672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 cstate="print">
            <a:alphaModFix amt="69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>
          <a:xfrm>
            <a:off x="4462463" y="3649663"/>
            <a:ext cx="185737" cy="368300"/>
          </a:xfrm>
          <a:noFill/>
        </p:spPr>
        <p:txBody>
          <a:bodyPr wrap="none" anchor="ctr">
            <a:spAutoFit/>
          </a:bodyPr>
          <a:lstStyle/>
          <a:p>
            <a:pPr algn="just"/>
            <a:endParaRPr lang="ru-RU" sz="1800" b="0" cap="none" smtClean="0">
              <a:latin typeface="Arial" panose="020B0604020202020204" pitchFamily="34" charset="0"/>
            </a:endParaRPr>
          </a:p>
        </p:txBody>
      </p:sp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0" y="-428625"/>
            <a:ext cx="9144000" cy="551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endParaRPr lang="ru-RU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ru-RU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ru-RU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ru-RU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дошкольном образовании сегодня происходят большие перемены, основа которых заложена государством, проявляющим большой интерес к развитию данной сферы</a:t>
            </a:r>
            <a:endParaRPr lang="ru-RU" sz="2800"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ФГОС дошкольного образования связано с тем, что настала необходимость  стандартизации содержания дошкольного образования,  для того чтобы, обеспечить каждому ребенку равные стартовые возможности для успешного обучения в школе.</a:t>
            </a:r>
            <a:endParaRPr 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Рисунок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14313"/>
            <a:ext cx="5940425" cy="13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357166"/>
            <a:ext cx="7858180" cy="5472267"/>
          </a:xfrm>
          <a:prstGeom prst="rect">
            <a:avLst/>
          </a:prstGeom>
          <a:effectLst>
            <a:outerShdw blurRad="50800" dir="16200000" rotWithShape="0">
              <a:srgbClr val="FF0000">
                <a:alpha val="40000"/>
              </a:srgbClr>
            </a:outerShdw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5000"/>
              </a:lnSpc>
            </a:pPr>
            <a:endParaRPr lang="ru-RU" sz="3200" b="1"/>
          </a:p>
          <a:p>
            <a:pPr algn="ctr">
              <a:lnSpc>
                <a:spcPct val="115000"/>
              </a:lnSpc>
            </a:pPr>
            <a:endParaRPr lang="ru-RU" sz="3200" b="1"/>
          </a:p>
          <a:p>
            <a:pPr algn="ctr">
              <a:lnSpc>
                <a:spcPct val="115000"/>
              </a:lnSpc>
            </a:pPr>
            <a:endParaRPr lang="ru-RU" sz="3200" b="1"/>
          </a:p>
          <a:p>
            <a:pPr algn="ctr">
              <a:lnSpc>
                <a:spcPct val="115000"/>
              </a:lnSpc>
            </a:pPr>
            <a:endParaRPr lang="ru-RU" sz="3200" b="1"/>
          </a:p>
          <a:p>
            <a:pPr algn="ctr">
              <a:lnSpc>
                <a:spcPct val="115000"/>
              </a:lnSpc>
            </a:pPr>
            <a:r>
              <a:rPr lang="ru-RU" sz="2800" b="1"/>
              <a:t>Модель внедрения ИКТ как механизма эффективного управления ДОУ</a:t>
            </a:r>
            <a:r>
              <a:rPr lang="ru-RU" sz="2800"/>
              <a:t>.</a:t>
            </a:r>
            <a:endParaRPr lang="ru-RU" sz="280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ru-RU" sz="240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Модель спроектирована на качественное обновление  - стратегия информационного образования, возможности интерактивного оборудования, системой методической поддержки педагогов ДОУ, направленная на подготовку кадров в работе с новыми технологиями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214290"/>
            <a:ext cx="8358246" cy="249299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200000"/>
              </a:lnSpc>
              <a:defRPr/>
            </a:pP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для достижения нового качества образования осуществляться информатизация образования и оптимизация методов обучения.</a:t>
            </a:r>
          </a:p>
          <a:p>
            <a:pPr algn="ctr">
              <a:lnSpc>
                <a:spcPct val="200000"/>
              </a:lnSpc>
              <a:defRPr/>
            </a:pPr>
            <a:r>
              <a:rPr lang="ru-RU" b="1" cap="all" spc="5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  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grayscl/>
            <a:extLst/>
          </a:blip>
          <a:stretch>
            <a:fillRect/>
          </a:stretch>
        </p:blipFill>
        <p:spPr>
          <a:xfrm>
            <a:off x="-180528" y="-459432"/>
            <a:ext cx="9144001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>
          <a:xfrm>
            <a:off x="684213" y="260350"/>
            <a:ext cx="8229600" cy="6369050"/>
          </a:xfrm>
        </p:spPr>
        <p:txBody>
          <a:bodyPr/>
          <a:lstStyle/>
          <a:p>
            <a:r>
              <a:rPr lang="ru-RU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модели построены в соответствии с новыми задачами дошкольного образования , отраженными в ФГОС.</a:t>
            </a:r>
            <a:br>
              <a:rPr lang="ru-RU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Любая представленная модель образовательной системы может быть реализована в практике работы ДОУ.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928670"/>
            <a:ext cx="9269376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800" b="1" cap="all" dirty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</a:rPr>
              <a:t>СПАСИБО ЗА ВНИМАНИЕ!</a:t>
            </a:r>
          </a:p>
          <a:p>
            <a:pPr algn="ctr">
              <a:defRPr/>
            </a:pPr>
            <a:r>
              <a:rPr lang="ru-RU" sz="4800" b="1" cap="all" dirty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</a:rPr>
              <a:t>УСПЕХОВ В РАБОТЕ!</a:t>
            </a:r>
          </a:p>
        </p:txBody>
      </p:sp>
      <p:pic>
        <p:nvPicPr>
          <p:cNvPr id="6" name="Picture 2" descr="ED00019_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16200" y="2643188"/>
            <a:ext cx="3911600" cy="3714750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">
              <a:schemeClr val="accent4">
                <a:lumMod val="0"/>
                <a:lumOff val="100000"/>
              </a:schemeClr>
            </a:gs>
            <a:gs pos="48000">
              <a:srgbClr val="FFFF00"/>
            </a:gs>
            <a:gs pos="88000">
              <a:srgbClr val="FF66C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Прямоугольник 7"/>
          <p:cNvSpPr>
            <a:spLocks noChangeArrowheads="1"/>
          </p:cNvSpPr>
          <p:nvPr/>
        </p:nvSpPr>
        <p:spPr bwMode="auto">
          <a:xfrm>
            <a:off x="2286000" y="3000375"/>
            <a:ext cx="55721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u="sng"/>
              <a:t>.</a:t>
            </a:r>
            <a:endParaRPr lang="ru-RU" altLang="ru-RU" sz="2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latin typeface="Arial" panose="020B0604020202020204" pitchFamily="34" charset="0"/>
            </a:endParaRPr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sz="1800">
              <a:latin typeface="Arial" panose="020B0604020202020204" pitchFamily="34" charset="0"/>
            </a:endParaRPr>
          </a:p>
        </p:txBody>
      </p:sp>
      <p:sp>
        <p:nvSpPr>
          <p:cNvPr id="6148" name="Прямоугольник 5"/>
          <p:cNvSpPr>
            <a:spLocks noChangeArrowheads="1"/>
          </p:cNvSpPr>
          <p:nvPr/>
        </p:nvSpPr>
        <p:spPr bwMode="auto">
          <a:xfrm>
            <a:off x="500063" y="642938"/>
            <a:ext cx="8143875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2400" b="1">
                <a:latin typeface="Arial" panose="020B0604020202020204" pitchFamily="34" charset="0"/>
              </a:rPr>
              <a:t>Учитывая современные тенденции развития образовательного процесса, мы понимаем, что в нынешних условиях дошкольное образование должно не только видоизменяться в соответствии с общественными переменами, но и придавать импульс инновационным процессам. Новая фаза развития нашего педагогического коллектива связана с изменениями в требованиях к качеству, а новая спроектированная модель развития ДОУ представляет собой целостную образовательную систему, взаимодействующих образовательных областей  и отличающихся интеграцией.</a:t>
            </a:r>
            <a:br>
              <a:rPr lang="ru-RU" sz="2400" b="1">
                <a:latin typeface="Arial" panose="020B0604020202020204" pitchFamily="34" charset="0"/>
              </a:rPr>
            </a:br>
            <a:endParaRPr lang="ru-RU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900113" y="188913"/>
            <a:ext cx="7488237" cy="719137"/>
          </a:xfrm>
          <a:prstGeom prst="horizontalScroll">
            <a:avLst/>
          </a:prstGeom>
          <a:gradFill flip="none" rotWithShape="1">
            <a:gsLst>
              <a:gs pos="19000">
                <a:srgbClr val="FF66CC"/>
              </a:gs>
              <a:gs pos="81000">
                <a:srgbClr val="00B050"/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Современная модель  МБДОУ №59 «ЛАКОМКА»</a:t>
            </a: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2123728" y="1234778"/>
            <a:ext cx="1803843" cy="1692188"/>
          </a:xfrm>
          <a:prstGeom prst="ellipse">
            <a:avLst/>
          </a:prstGeom>
          <a:gradFill flip="none" rotWithShape="1">
            <a:gsLst>
              <a:gs pos="38000">
                <a:srgbClr val="FF66CC"/>
              </a:gs>
              <a:gs pos="68000">
                <a:srgbClr val="00B0F0"/>
              </a:gs>
            </a:gsLst>
            <a:lin ang="13500000" scaled="1"/>
            <a:tileRect/>
          </a:gradFill>
          <a:ln>
            <a:solidFill>
              <a:schemeClr val="bg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b="1" dirty="0">
                <a:solidFill>
                  <a:srgbClr val="FF0000"/>
                </a:solidFill>
              </a:rPr>
              <a:t>это МДОУ, в котором ребенок реализует свое право на индивидуальное развитие в соответствии со своими потребностями, способностями и возможностями</a:t>
            </a:r>
            <a:endParaRPr lang="ru-RU" sz="900" dirty="0">
              <a:solidFill>
                <a:srgbClr val="FF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95536" y="3068960"/>
            <a:ext cx="1728192" cy="1512168"/>
          </a:xfrm>
          <a:prstGeom prst="ellipse">
            <a:avLst/>
          </a:prstGeom>
          <a:gradFill flip="none" rotWithShape="1">
            <a:gsLst>
              <a:gs pos="6000">
                <a:srgbClr val="FF66CC"/>
              </a:gs>
              <a:gs pos="68000">
                <a:srgbClr val="FFC000"/>
              </a:gs>
            </a:gsLst>
            <a:lin ang="18900000" scaled="1"/>
            <a:tileRect/>
          </a:gradFill>
          <a:ln>
            <a:solidFill>
              <a:srgbClr val="00B05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srgbClr val="FF0000"/>
                </a:solidFill>
              </a:rPr>
              <a:t>это МДОУ, в котором педагог развивает свои профессиональные и личные качества</a:t>
            </a:r>
            <a:endParaRPr lang="ru-RU" sz="1100" dirty="0">
              <a:solidFill>
                <a:srgbClr val="FF0000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331640" y="5054985"/>
            <a:ext cx="1872208" cy="1686383"/>
          </a:xfrm>
          <a:prstGeom prst="ellipse">
            <a:avLst/>
          </a:prstGeom>
          <a:gradFill flip="none" rotWithShape="1">
            <a:gsLst>
              <a:gs pos="42000">
                <a:srgbClr val="00B050"/>
              </a:gs>
              <a:gs pos="68000">
                <a:srgbClr val="0070C0"/>
              </a:gs>
            </a:gsLst>
            <a:lin ang="16200000" scaled="1"/>
            <a:tileRect/>
          </a:gradFill>
          <a:ln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FF0000"/>
                </a:solidFill>
              </a:rPr>
              <a:t>это МДОУ, в котором коллектив работает в творческом поисковом режиме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142456" y="1264565"/>
            <a:ext cx="1728192" cy="1723401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FF0000"/>
                </a:solidFill>
              </a:rPr>
              <a:t>это МДОУ, в котором уважение и доверие становятся нормой жизни членов коллектива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876256" y="3068960"/>
            <a:ext cx="1656184" cy="1512168"/>
          </a:xfrm>
          <a:prstGeom prst="ellipse">
            <a:avLst/>
          </a:prstGeom>
          <a:gradFill flip="none" rotWithShape="1">
            <a:gsLst>
              <a:gs pos="20000">
                <a:schemeClr val="accent3">
                  <a:lumMod val="60000"/>
                  <a:lumOff val="40000"/>
                </a:schemeClr>
              </a:gs>
              <a:gs pos="68000">
                <a:schemeClr val="accent4">
                  <a:lumMod val="75000"/>
                </a:schemeClr>
              </a:gs>
            </a:gsLst>
            <a:lin ang="8100000" scaled="1"/>
            <a:tileRect/>
          </a:gradFill>
          <a:ln>
            <a:solidFill>
              <a:schemeClr val="bg1">
                <a:alpha val="96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srgbClr val="FF0000"/>
                </a:solidFill>
              </a:rPr>
              <a:t>это МДОУ, в котором руководитель обеспечивает успех деятельности детей и педагогов</a:t>
            </a:r>
            <a:endParaRPr lang="ru-RU" sz="1100" dirty="0">
              <a:solidFill>
                <a:srgbClr val="FF0000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707687" y="5054985"/>
            <a:ext cx="1800200" cy="1660223"/>
          </a:xfrm>
          <a:prstGeom prst="ellipse">
            <a:avLst/>
          </a:prstGeom>
          <a:gradFill flip="none" rotWithShape="1">
            <a:gsLst>
              <a:gs pos="39000">
                <a:schemeClr val="accent2">
                  <a:lumMod val="75000"/>
                </a:schemeClr>
              </a:gs>
              <a:gs pos="73000">
                <a:srgbClr val="FFFF00"/>
              </a:gs>
            </a:gsLst>
            <a:lin ang="18900000" scaled="1"/>
            <a:tileRect/>
          </a:gradFill>
          <a:ln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FF0000"/>
                </a:solidFill>
              </a:rPr>
              <a:t>это МДОУ, в котором коллектив работает в творческом поисковом режиме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231631" y="3068960"/>
            <a:ext cx="2448272" cy="2327448"/>
          </a:xfrm>
          <a:prstGeom prst="ellipse">
            <a:avLst/>
          </a:prstGeom>
          <a:gradFill flip="none" rotWithShape="1">
            <a:gsLst>
              <a:gs pos="14000">
                <a:schemeClr val="accent6">
                  <a:lumMod val="75000"/>
                </a:schemeClr>
              </a:gs>
              <a:gs pos="68000">
                <a:schemeClr val="tx2">
                  <a:lumMod val="40000"/>
                  <a:lumOff val="60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50" b="1" dirty="0">
                <a:solidFill>
                  <a:srgbClr val="FF0000"/>
                </a:solidFill>
              </a:rPr>
              <a:t>это МДОУ, в котором педагог: обеспечивает условия для перевода ребенка из объекта в субъект воспитания, дает ребенку возможность быть самим собой, организует разнообразную учебно-познавательную деятельность, создает условия для сохранения здоровья ребенка</a:t>
            </a:r>
            <a:endParaRPr lang="ru-RU" sz="105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684213" y="2133600"/>
            <a:ext cx="8208962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800">
                <a:latin typeface="Arial" panose="020B0604020202020204" pitchFamily="34" charset="0"/>
              </a:rPr>
              <a:t>Миссия данной модели управления направлена на формирование нового типа педагога-профессионала, обладающего современным педагогическим мышлением и высокой профессиональной культурой.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1"/>
          <p:cNvSpPr>
            <a:spLocks noChangeArrowheads="1"/>
          </p:cNvSpPr>
          <p:nvPr/>
        </p:nvSpPr>
        <p:spPr bwMode="auto">
          <a:xfrm>
            <a:off x="228600" y="566738"/>
            <a:ext cx="1257300" cy="8001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000">
                <a:latin typeface="Arial" panose="020B0604020202020204" pitchFamily="34" charset="0"/>
                <a:cs typeface="Times New Roman" panose="02020603050405020304" pitchFamily="18" charset="0"/>
              </a:rPr>
              <a:t>Администрация 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000">
                <a:latin typeface="Arial" panose="020B0604020202020204" pitchFamily="34" charset="0"/>
                <a:cs typeface="Times New Roman" panose="02020603050405020304" pitchFamily="18" charset="0"/>
              </a:rPr>
              <a:t>Азовского р-на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000">
                <a:latin typeface="Arial" panose="020B0604020202020204" pitchFamily="34" charset="0"/>
                <a:cs typeface="Times New Roman" panose="02020603050405020304" pitchFamily="18" charset="0"/>
              </a:rPr>
              <a:t>Азовский районный отдел 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000">
                <a:latin typeface="Arial" panose="020B0604020202020204" pitchFamily="34" charset="0"/>
                <a:cs typeface="Times New Roman" panose="02020603050405020304" pitchFamily="18" charset="0"/>
              </a:rPr>
              <a:t>образования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9219" name="Rectangle 80"/>
          <p:cNvSpPr>
            <a:spLocks noChangeArrowheads="1"/>
          </p:cNvSpPr>
          <p:nvPr/>
        </p:nvSpPr>
        <p:spPr bwMode="auto">
          <a:xfrm>
            <a:off x="2057400" y="566738"/>
            <a:ext cx="1371600" cy="8001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Руководитель</a:t>
            </a:r>
            <a:endParaRPr lang="ru-RU" altLang="ru-RU" sz="80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120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Специалисты РОО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9220" name="Rectangle 79"/>
          <p:cNvSpPr>
            <a:spLocks noChangeArrowheads="1"/>
          </p:cNvSpPr>
          <p:nvPr/>
        </p:nvSpPr>
        <p:spPr bwMode="auto">
          <a:xfrm>
            <a:off x="3657600" y="566738"/>
            <a:ext cx="1371600" cy="457200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Стратегия управления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9221" name="Rectangle 78"/>
          <p:cNvSpPr>
            <a:spLocks noChangeArrowheads="1"/>
          </p:cNvSpPr>
          <p:nvPr/>
        </p:nvSpPr>
        <p:spPr bwMode="auto">
          <a:xfrm>
            <a:off x="5257800" y="566738"/>
            <a:ext cx="1371600" cy="8001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Руководитель</a:t>
            </a:r>
            <a:endParaRPr lang="ru-RU" altLang="ru-RU" sz="80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120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специалисты учреждений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9222" name="Rectangle 77"/>
          <p:cNvSpPr>
            <a:spLocks noChangeArrowheads="1"/>
          </p:cNvSpPr>
          <p:nvPr/>
        </p:nvSpPr>
        <p:spPr bwMode="auto">
          <a:xfrm>
            <a:off x="6743700" y="566738"/>
            <a:ext cx="2400300" cy="8001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Внешние связи с образоват., культурно-просветительными и оздоровит. учреждениями Социума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9223" name="Line 76"/>
          <p:cNvSpPr>
            <a:spLocks noChangeShapeType="1"/>
          </p:cNvSpPr>
          <p:nvPr/>
        </p:nvSpPr>
        <p:spPr bwMode="auto">
          <a:xfrm>
            <a:off x="228600" y="909638"/>
            <a:ext cx="12573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24" name="Line 75"/>
          <p:cNvSpPr>
            <a:spLocks noChangeShapeType="1"/>
          </p:cNvSpPr>
          <p:nvPr/>
        </p:nvSpPr>
        <p:spPr bwMode="auto">
          <a:xfrm>
            <a:off x="2057400" y="909638"/>
            <a:ext cx="1371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25" name="Line 74"/>
          <p:cNvSpPr>
            <a:spLocks noChangeShapeType="1"/>
          </p:cNvSpPr>
          <p:nvPr/>
        </p:nvSpPr>
        <p:spPr bwMode="auto">
          <a:xfrm>
            <a:off x="5257800" y="909638"/>
            <a:ext cx="1371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26" name="Rectangle 73"/>
          <p:cNvSpPr>
            <a:spLocks noChangeArrowheads="1"/>
          </p:cNvSpPr>
          <p:nvPr/>
        </p:nvSpPr>
        <p:spPr bwMode="auto">
          <a:xfrm>
            <a:off x="3657600" y="1366838"/>
            <a:ext cx="1371600" cy="571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Руководитель МДОУ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9227" name="Rectangle 72"/>
          <p:cNvSpPr>
            <a:spLocks noChangeArrowheads="1"/>
          </p:cNvSpPr>
          <p:nvPr/>
        </p:nvSpPr>
        <p:spPr bwMode="auto">
          <a:xfrm>
            <a:off x="3657600" y="2166938"/>
            <a:ext cx="1371600" cy="571500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Тактическое управление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9228" name="Rectangle 71"/>
          <p:cNvSpPr>
            <a:spLocks noChangeArrowheads="1"/>
          </p:cNvSpPr>
          <p:nvPr/>
        </p:nvSpPr>
        <p:spPr bwMode="auto">
          <a:xfrm>
            <a:off x="3657600" y="2967038"/>
            <a:ext cx="1371600" cy="571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Старший воспитатель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9229" name="Rectangle 70"/>
          <p:cNvSpPr>
            <a:spLocks noChangeArrowheads="1"/>
          </p:cNvSpPr>
          <p:nvPr/>
        </p:nvSpPr>
        <p:spPr bwMode="auto">
          <a:xfrm>
            <a:off x="3657600" y="3767138"/>
            <a:ext cx="1371600" cy="685800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Оперативное управление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9230" name="Rectangle 69"/>
          <p:cNvSpPr>
            <a:spLocks noChangeArrowheads="1"/>
          </p:cNvSpPr>
          <p:nvPr/>
        </p:nvSpPr>
        <p:spPr bwMode="auto">
          <a:xfrm>
            <a:off x="3314700" y="4681538"/>
            <a:ext cx="1828800" cy="342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Специалисты МДОУ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9231" name="Rectangle 68"/>
          <p:cNvSpPr>
            <a:spLocks noChangeArrowheads="1"/>
          </p:cNvSpPr>
          <p:nvPr/>
        </p:nvSpPr>
        <p:spPr bwMode="auto">
          <a:xfrm>
            <a:off x="3200400" y="5253038"/>
            <a:ext cx="2171700" cy="342900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Самоуправление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9232" name="Rectangle 67"/>
          <p:cNvSpPr>
            <a:spLocks noChangeArrowheads="1"/>
          </p:cNvSpPr>
          <p:nvPr/>
        </p:nvSpPr>
        <p:spPr bwMode="auto">
          <a:xfrm>
            <a:off x="2971800" y="5710238"/>
            <a:ext cx="2628900" cy="914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>
                <a:latin typeface="Arial" panose="020B0604020202020204" pitchFamily="34" charset="0"/>
                <a:cs typeface="Times New Roman" panose="02020603050405020304" pitchFamily="18" charset="0"/>
              </a:rPr>
              <a:t>Участники пед. процесса.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400">
                <a:latin typeface="Arial" panose="020B0604020202020204" pitchFamily="34" charset="0"/>
                <a:cs typeface="Times New Roman" panose="02020603050405020304" pitchFamily="18" charset="0"/>
              </a:rPr>
              <a:t>Обслуживающий персонал.</a:t>
            </a:r>
            <a:endParaRPr lang="ru-RU" altLang="ru-RU" sz="80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>
                <a:latin typeface="Arial" panose="020B0604020202020204" pitchFamily="34" charset="0"/>
                <a:cs typeface="Times New Roman" panose="02020603050405020304" pitchFamily="18" charset="0"/>
              </a:rPr>
              <a:t>Дети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9233" name="Rectangle 66"/>
          <p:cNvSpPr>
            <a:spLocks noChangeArrowheads="1"/>
          </p:cNvSpPr>
          <p:nvPr/>
        </p:nvSpPr>
        <p:spPr bwMode="auto">
          <a:xfrm>
            <a:off x="2057400" y="2052638"/>
            <a:ext cx="1371600" cy="685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Совет МДОУ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9234" name="Rectangle 65"/>
          <p:cNvSpPr>
            <a:spLocks noChangeArrowheads="1"/>
          </p:cNvSpPr>
          <p:nvPr/>
        </p:nvSpPr>
        <p:spPr bwMode="auto">
          <a:xfrm>
            <a:off x="138113" y="1938338"/>
            <a:ext cx="1485900" cy="9747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Административно хозяйственный совет. Заведующая хозяйством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9235" name="Rectangle 64"/>
          <p:cNvSpPr>
            <a:spLocks noChangeArrowheads="1"/>
          </p:cNvSpPr>
          <p:nvPr/>
        </p:nvSpPr>
        <p:spPr bwMode="auto">
          <a:xfrm>
            <a:off x="1143000" y="3081338"/>
            <a:ext cx="1371600" cy="685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Наставники педагоги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9236" name="Rectangle 63"/>
          <p:cNvSpPr>
            <a:spLocks noChangeArrowheads="1"/>
          </p:cNvSpPr>
          <p:nvPr/>
        </p:nvSpPr>
        <p:spPr bwMode="auto">
          <a:xfrm>
            <a:off x="228600" y="3881438"/>
            <a:ext cx="1257300" cy="685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Клуб молодых педагогов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9237" name="Rectangle 62"/>
          <p:cNvSpPr>
            <a:spLocks noChangeArrowheads="1"/>
          </p:cNvSpPr>
          <p:nvPr/>
        </p:nvSpPr>
        <p:spPr bwMode="auto">
          <a:xfrm>
            <a:off x="2057400" y="3881438"/>
            <a:ext cx="1143000" cy="685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Консультант группа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9238" name="Rectangle 61"/>
          <p:cNvSpPr>
            <a:spLocks noChangeArrowheads="1"/>
          </p:cNvSpPr>
          <p:nvPr/>
        </p:nvSpPr>
        <p:spPr bwMode="auto">
          <a:xfrm>
            <a:off x="800100" y="5138738"/>
            <a:ext cx="1600200" cy="1143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Психолог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Логопед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Инструктор физ-ры</a:t>
            </a:r>
            <a:endParaRPr lang="ru-RU" altLang="ru-RU" sz="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Специалисты руководители студий 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9239" name="Rectangle 60"/>
          <p:cNvSpPr>
            <a:spLocks noChangeArrowheads="1"/>
          </p:cNvSpPr>
          <p:nvPr/>
        </p:nvSpPr>
        <p:spPr bwMode="auto">
          <a:xfrm>
            <a:off x="5257800" y="1481138"/>
            <a:ext cx="13716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Метод. служба РОО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9240" name="Rectangle 59"/>
          <p:cNvSpPr>
            <a:spLocks noChangeArrowheads="1"/>
          </p:cNvSpPr>
          <p:nvPr/>
        </p:nvSpPr>
        <p:spPr bwMode="auto">
          <a:xfrm>
            <a:off x="6743700" y="1481138"/>
            <a:ext cx="21717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Попечительский совет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9241" name="Rectangle 58"/>
          <p:cNvSpPr>
            <a:spLocks noChangeArrowheads="1"/>
          </p:cNvSpPr>
          <p:nvPr/>
        </p:nvSpPr>
        <p:spPr bwMode="auto">
          <a:xfrm>
            <a:off x="5257800" y="2166938"/>
            <a:ext cx="1257300" cy="571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Методическая служба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9242" name="Rectangle 57"/>
          <p:cNvSpPr>
            <a:spLocks noChangeArrowheads="1"/>
          </p:cNvSpPr>
          <p:nvPr/>
        </p:nvSpPr>
        <p:spPr bwMode="auto">
          <a:xfrm>
            <a:off x="6743700" y="2166938"/>
            <a:ext cx="1257300" cy="571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Совет педагогов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9243" name="Rectangle 56"/>
          <p:cNvSpPr>
            <a:spLocks noChangeArrowheads="1"/>
          </p:cNvSpPr>
          <p:nvPr/>
        </p:nvSpPr>
        <p:spPr bwMode="auto">
          <a:xfrm>
            <a:off x="8229600" y="2166938"/>
            <a:ext cx="914400" cy="571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Родительский совет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9244" name="Rectangle 55"/>
          <p:cNvSpPr>
            <a:spLocks noChangeArrowheads="1"/>
          </p:cNvSpPr>
          <p:nvPr/>
        </p:nvSpPr>
        <p:spPr bwMode="auto">
          <a:xfrm>
            <a:off x="5943600" y="2967038"/>
            <a:ext cx="1371600" cy="571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Методическое объединение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9245" name="Rectangle 54"/>
          <p:cNvSpPr>
            <a:spLocks noChangeArrowheads="1"/>
          </p:cNvSpPr>
          <p:nvPr/>
        </p:nvSpPr>
        <p:spPr bwMode="auto">
          <a:xfrm>
            <a:off x="7772400" y="2967038"/>
            <a:ext cx="1371600" cy="685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00">
                <a:latin typeface="Arial" panose="020B0604020202020204" pitchFamily="34" charset="0"/>
                <a:cs typeface="Times New Roman" panose="02020603050405020304" pitchFamily="18" charset="0"/>
              </a:rPr>
              <a:t>Медико-психолого-педагогические</a:t>
            </a:r>
            <a:endParaRPr lang="ru-RU" altLang="ru-RU" sz="80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00">
                <a:latin typeface="Arial" panose="020B0604020202020204" pitchFamily="34" charset="0"/>
                <a:cs typeface="Times New Roman" panose="02020603050405020304" pitchFamily="18" charset="0"/>
              </a:rPr>
              <a:t>консилиумы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9246" name="Rectangle 53"/>
          <p:cNvSpPr>
            <a:spLocks noChangeArrowheads="1"/>
          </p:cNvSpPr>
          <p:nvPr/>
        </p:nvSpPr>
        <p:spPr bwMode="auto">
          <a:xfrm>
            <a:off x="5372100" y="3767138"/>
            <a:ext cx="685800" cy="914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panose="020B0604020202020204" pitchFamily="34" charset="0"/>
                <a:cs typeface="Times New Roman" panose="02020603050405020304" pitchFamily="18" charset="0"/>
              </a:rPr>
              <a:t>Воспитатели старших и подготовительных</a:t>
            </a:r>
            <a:r>
              <a:rPr lang="ru-RU" altLang="ru-RU" sz="1000">
                <a:latin typeface="Arial" panose="020B0604020202020204" pitchFamily="34" charset="0"/>
                <a:cs typeface="Times New Roman" panose="02020603050405020304" pitchFamily="18" charset="0"/>
              </a:rPr>
              <a:t> гр. 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9247" name="Rectangle 52"/>
          <p:cNvSpPr>
            <a:spLocks noChangeArrowheads="1"/>
          </p:cNvSpPr>
          <p:nvPr/>
        </p:nvSpPr>
        <p:spPr bwMode="auto">
          <a:xfrm>
            <a:off x="6286500" y="3767138"/>
            <a:ext cx="571500" cy="914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panose="020B0604020202020204" pitchFamily="34" charset="0"/>
                <a:cs typeface="Times New Roman" panose="02020603050405020304" pitchFamily="18" charset="0"/>
              </a:rPr>
              <a:t>Воспитатели младших и средних групп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9248" name="Rectangle 51"/>
          <p:cNvSpPr>
            <a:spLocks noChangeArrowheads="1"/>
          </p:cNvSpPr>
          <p:nvPr/>
        </p:nvSpPr>
        <p:spPr bwMode="auto">
          <a:xfrm>
            <a:off x="7086600" y="3767138"/>
            <a:ext cx="571500" cy="914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panose="020B0604020202020204" pitchFamily="34" charset="0"/>
                <a:cs typeface="Times New Roman" panose="02020603050405020304" pitchFamily="18" charset="0"/>
              </a:rPr>
              <a:t>Руководители студий, музыкальные руководители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9249" name="Rectangle 50"/>
          <p:cNvSpPr>
            <a:spLocks noChangeArrowheads="1"/>
          </p:cNvSpPr>
          <p:nvPr/>
        </p:nvSpPr>
        <p:spPr bwMode="auto">
          <a:xfrm>
            <a:off x="7805738" y="3767138"/>
            <a:ext cx="571500" cy="685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panose="020B0604020202020204" pitchFamily="34" charset="0"/>
                <a:cs typeface="Times New Roman" panose="02020603050405020304" pitchFamily="18" charset="0"/>
              </a:rPr>
              <a:t>Психологическая служба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9250" name="Rectangle 49"/>
          <p:cNvSpPr>
            <a:spLocks noChangeArrowheads="1"/>
          </p:cNvSpPr>
          <p:nvPr/>
        </p:nvSpPr>
        <p:spPr bwMode="auto">
          <a:xfrm>
            <a:off x="8582025" y="3767138"/>
            <a:ext cx="571500" cy="685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panose="020B0604020202020204" pitchFamily="34" charset="0"/>
                <a:cs typeface="Times New Roman" panose="02020603050405020304" pitchFamily="18" charset="0"/>
              </a:rPr>
              <a:t>Логопедическая служба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9251" name="Rectangle 48"/>
          <p:cNvSpPr>
            <a:spLocks noChangeArrowheads="1"/>
          </p:cNvSpPr>
          <p:nvPr/>
        </p:nvSpPr>
        <p:spPr bwMode="auto">
          <a:xfrm>
            <a:off x="5829300" y="4795838"/>
            <a:ext cx="2171700" cy="8001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cs typeface="Times New Roman" panose="02020603050405020304" pitchFamily="18" charset="0"/>
              </a:rPr>
              <a:t>Выставки, презентации, творческие отчеты, общения, распределение опыта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9252" name="Rectangle 47"/>
          <p:cNvSpPr>
            <a:spLocks noChangeArrowheads="1"/>
          </p:cNvSpPr>
          <p:nvPr/>
        </p:nvSpPr>
        <p:spPr bwMode="auto">
          <a:xfrm>
            <a:off x="5829300" y="5710238"/>
            <a:ext cx="1485900" cy="914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>
                <a:latin typeface="Arial" panose="020B0604020202020204" pitchFamily="34" charset="0"/>
                <a:cs typeface="Times New Roman" panose="02020603050405020304" pitchFamily="18" charset="0"/>
              </a:rPr>
              <a:t>Инициативные группы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9253" name="Rectangle 46"/>
          <p:cNvSpPr>
            <a:spLocks noChangeArrowheads="1"/>
          </p:cNvSpPr>
          <p:nvPr/>
        </p:nvSpPr>
        <p:spPr bwMode="auto">
          <a:xfrm>
            <a:off x="7658100" y="5710238"/>
            <a:ext cx="1428750" cy="9144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>
                <a:latin typeface="Arial" panose="020B0604020202020204" pitchFamily="34" charset="0"/>
                <a:cs typeface="Times New Roman" panose="02020603050405020304" pitchFamily="18" charset="0"/>
              </a:rPr>
              <a:t>Творческие группы родителей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9254" name="Line 45"/>
          <p:cNvSpPr>
            <a:spLocks noChangeShapeType="1"/>
          </p:cNvSpPr>
          <p:nvPr/>
        </p:nvSpPr>
        <p:spPr bwMode="auto">
          <a:xfrm flipH="1">
            <a:off x="3429000" y="795338"/>
            <a:ext cx="228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55" name="Line 44"/>
          <p:cNvSpPr>
            <a:spLocks noChangeShapeType="1"/>
          </p:cNvSpPr>
          <p:nvPr/>
        </p:nvSpPr>
        <p:spPr bwMode="auto">
          <a:xfrm flipH="1">
            <a:off x="1485900" y="909638"/>
            <a:ext cx="5715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56" name="Line 43"/>
          <p:cNvSpPr>
            <a:spLocks noChangeShapeType="1"/>
          </p:cNvSpPr>
          <p:nvPr/>
        </p:nvSpPr>
        <p:spPr bwMode="auto">
          <a:xfrm>
            <a:off x="5029200" y="795338"/>
            <a:ext cx="228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57" name="Line 42"/>
          <p:cNvSpPr>
            <a:spLocks noChangeShapeType="1"/>
          </p:cNvSpPr>
          <p:nvPr/>
        </p:nvSpPr>
        <p:spPr bwMode="auto">
          <a:xfrm>
            <a:off x="6629400" y="909638"/>
            <a:ext cx="1143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58" name="Line 41"/>
          <p:cNvSpPr>
            <a:spLocks noChangeShapeType="1"/>
          </p:cNvSpPr>
          <p:nvPr/>
        </p:nvSpPr>
        <p:spPr bwMode="auto">
          <a:xfrm flipV="1">
            <a:off x="4343400" y="1023938"/>
            <a:ext cx="0" cy="342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59" name="Line 40"/>
          <p:cNvSpPr>
            <a:spLocks noChangeShapeType="1"/>
          </p:cNvSpPr>
          <p:nvPr/>
        </p:nvSpPr>
        <p:spPr bwMode="auto">
          <a:xfrm>
            <a:off x="4343400" y="1938338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60" name="Line 39"/>
          <p:cNvSpPr>
            <a:spLocks noChangeShapeType="1"/>
          </p:cNvSpPr>
          <p:nvPr/>
        </p:nvSpPr>
        <p:spPr bwMode="auto">
          <a:xfrm>
            <a:off x="5029200" y="1709738"/>
            <a:ext cx="228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61" name="Line 38"/>
          <p:cNvSpPr>
            <a:spLocks noChangeShapeType="1"/>
          </p:cNvSpPr>
          <p:nvPr/>
        </p:nvSpPr>
        <p:spPr bwMode="auto">
          <a:xfrm>
            <a:off x="5943600" y="1366838"/>
            <a:ext cx="0" cy="114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62" name="Line 37"/>
          <p:cNvSpPr>
            <a:spLocks noChangeShapeType="1"/>
          </p:cNvSpPr>
          <p:nvPr/>
        </p:nvSpPr>
        <p:spPr bwMode="auto">
          <a:xfrm>
            <a:off x="8001000" y="1366838"/>
            <a:ext cx="0" cy="114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63" name="Line 36"/>
          <p:cNvSpPr>
            <a:spLocks noChangeShapeType="1"/>
          </p:cNvSpPr>
          <p:nvPr/>
        </p:nvSpPr>
        <p:spPr bwMode="auto">
          <a:xfrm>
            <a:off x="5029200" y="2509838"/>
            <a:ext cx="228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64" name="Line 35"/>
          <p:cNvSpPr>
            <a:spLocks noChangeShapeType="1"/>
          </p:cNvSpPr>
          <p:nvPr/>
        </p:nvSpPr>
        <p:spPr bwMode="auto">
          <a:xfrm flipH="1">
            <a:off x="3429000" y="2509838"/>
            <a:ext cx="228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65" name="Line 34"/>
          <p:cNvSpPr>
            <a:spLocks noChangeShapeType="1"/>
          </p:cNvSpPr>
          <p:nvPr/>
        </p:nvSpPr>
        <p:spPr bwMode="auto">
          <a:xfrm flipH="1">
            <a:off x="1600200" y="2395538"/>
            <a:ext cx="4572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66" name="Line 33"/>
          <p:cNvSpPr>
            <a:spLocks noChangeShapeType="1"/>
          </p:cNvSpPr>
          <p:nvPr/>
        </p:nvSpPr>
        <p:spPr bwMode="auto">
          <a:xfrm flipH="1">
            <a:off x="2057400" y="2738438"/>
            <a:ext cx="342900" cy="342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67" name="Line 32"/>
          <p:cNvSpPr>
            <a:spLocks noChangeShapeType="1"/>
          </p:cNvSpPr>
          <p:nvPr/>
        </p:nvSpPr>
        <p:spPr bwMode="auto">
          <a:xfrm>
            <a:off x="1714500" y="3767138"/>
            <a:ext cx="0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68" name="Line 31"/>
          <p:cNvSpPr>
            <a:spLocks noChangeShapeType="1"/>
          </p:cNvSpPr>
          <p:nvPr/>
        </p:nvSpPr>
        <p:spPr bwMode="auto">
          <a:xfrm>
            <a:off x="1485900" y="4224338"/>
            <a:ext cx="5715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69" name="Line 30"/>
          <p:cNvSpPr>
            <a:spLocks noChangeShapeType="1"/>
          </p:cNvSpPr>
          <p:nvPr/>
        </p:nvSpPr>
        <p:spPr bwMode="auto">
          <a:xfrm>
            <a:off x="2171700" y="4567238"/>
            <a:ext cx="0" cy="5715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70" name="Line 29"/>
          <p:cNvSpPr>
            <a:spLocks noChangeShapeType="1"/>
          </p:cNvSpPr>
          <p:nvPr/>
        </p:nvSpPr>
        <p:spPr bwMode="auto">
          <a:xfrm>
            <a:off x="4343400" y="2738438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71" name="Line 28"/>
          <p:cNvSpPr>
            <a:spLocks noChangeShapeType="1"/>
          </p:cNvSpPr>
          <p:nvPr/>
        </p:nvSpPr>
        <p:spPr bwMode="auto">
          <a:xfrm>
            <a:off x="4343400" y="3538538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72" name="Line 27"/>
          <p:cNvSpPr>
            <a:spLocks noChangeShapeType="1"/>
          </p:cNvSpPr>
          <p:nvPr/>
        </p:nvSpPr>
        <p:spPr bwMode="auto">
          <a:xfrm flipV="1">
            <a:off x="4343400" y="4452938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73" name="Line 26"/>
          <p:cNvSpPr>
            <a:spLocks noChangeShapeType="1"/>
          </p:cNvSpPr>
          <p:nvPr/>
        </p:nvSpPr>
        <p:spPr bwMode="auto">
          <a:xfrm>
            <a:off x="4343400" y="5024438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74" name="Line 25"/>
          <p:cNvSpPr>
            <a:spLocks noChangeShapeType="1"/>
          </p:cNvSpPr>
          <p:nvPr/>
        </p:nvSpPr>
        <p:spPr bwMode="auto">
          <a:xfrm>
            <a:off x="4343400" y="5595938"/>
            <a:ext cx="0" cy="114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75" name="Line 24"/>
          <p:cNvSpPr>
            <a:spLocks noChangeShapeType="1"/>
          </p:cNvSpPr>
          <p:nvPr/>
        </p:nvSpPr>
        <p:spPr bwMode="auto">
          <a:xfrm>
            <a:off x="2971800" y="5824538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76" name="Line 23"/>
          <p:cNvSpPr>
            <a:spLocks noChangeShapeType="1"/>
          </p:cNvSpPr>
          <p:nvPr/>
        </p:nvSpPr>
        <p:spPr bwMode="auto">
          <a:xfrm flipH="1">
            <a:off x="2400300" y="5938838"/>
            <a:ext cx="5715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77" name="Line 22"/>
          <p:cNvSpPr>
            <a:spLocks noChangeShapeType="1"/>
          </p:cNvSpPr>
          <p:nvPr/>
        </p:nvSpPr>
        <p:spPr bwMode="auto">
          <a:xfrm>
            <a:off x="6629400" y="3538538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78" name="Line 21"/>
          <p:cNvSpPr>
            <a:spLocks noChangeShapeType="1"/>
          </p:cNvSpPr>
          <p:nvPr/>
        </p:nvSpPr>
        <p:spPr bwMode="auto">
          <a:xfrm flipH="1">
            <a:off x="5715000" y="3538538"/>
            <a:ext cx="22860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79" name="Line 20"/>
          <p:cNvSpPr>
            <a:spLocks noChangeShapeType="1"/>
          </p:cNvSpPr>
          <p:nvPr/>
        </p:nvSpPr>
        <p:spPr bwMode="auto">
          <a:xfrm>
            <a:off x="7315200" y="3538538"/>
            <a:ext cx="22860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80" name="Line 19"/>
          <p:cNvSpPr>
            <a:spLocks noChangeShapeType="1"/>
          </p:cNvSpPr>
          <p:nvPr/>
        </p:nvSpPr>
        <p:spPr bwMode="auto">
          <a:xfrm flipH="1">
            <a:off x="8148638" y="3652838"/>
            <a:ext cx="342900" cy="114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81" name="Line 18"/>
          <p:cNvSpPr>
            <a:spLocks noChangeShapeType="1"/>
          </p:cNvSpPr>
          <p:nvPr/>
        </p:nvSpPr>
        <p:spPr bwMode="auto">
          <a:xfrm>
            <a:off x="8434388" y="3652838"/>
            <a:ext cx="457200" cy="114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82" name="Line 17"/>
          <p:cNvSpPr>
            <a:spLocks noChangeShapeType="1"/>
          </p:cNvSpPr>
          <p:nvPr/>
        </p:nvSpPr>
        <p:spPr bwMode="auto">
          <a:xfrm flipV="1">
            <a:off x="5029200" y="3195638"/>
            <a:ext cx="914400" cy="8001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83" name="Line 16"/>
          <p:cNvSpPr>
            <a:spLocks noChangeShapeType="1"/>
          </p:cNvSpPr>
          <p:nvPr/>
        </p:nvSpPr>
        <p:spPr bwMode="auto">
          <a:xfrm>
            <a:off x="7315200" y="3195638"/>
            <a:ext cx="5715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84" name="Line 15"/>
          <p:cNvSpPr>
            <a:spLocks noChangeShapeType="1"/>
          </p:cNvSpPr>
          <p:nvPr/>
        </p:nvSpPr>
        <p:spPr bwMode="auto">
          <a:xfrm>
            <a:off x="6515100" y="2509838"/>
            <a:ext cx="228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85" name="Line 14"/>
          <p:cNvSpPr>
            <a:spLocks noChangeShapeType="1"/>
          </p:cNvSpPr>
          <p:nvPr/>
        </p:nvSpPr>
        <p:spPr bwMode="auto">
          <a:xfrm>
            <a:off x="8001000" y="2509838"/>
            <a:ext cx="228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86" name="Line 13"/>
          <p:cNvSpPr>
            <a:spLocks noChangeShapeType="1"/>
          </p:cNvSpPr>
          <p:nvPr/>
        </p:nvSpPr>
        <p:spPr bwMode="auto">
          <a:xfrm>
            <a:off x="8572500" y="1938338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87" name="Line 12"/>
          <p:cNvSpPr>
            <a:spLocks noChangeShapeType="1"/>
          </p:cNvSpPr>
          <p:nvPr/>
        </p:nvSpPr>
        <p:spPr bwMode="auto">
          <a:xfrm>
            <a:off x="5943600" y="1938338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88" name="Line 11"/>
          <p:cNvSpPr>
            <a:spLocks noChangeShapeType="1"/>
          </p:cNvSpPr>
          <p:nvPr/>
        </p:nvSpPr>
        <p:spPr bwMode="auto">
          <a:xfrm flipV="1">
            <a:off x="5257800" y="3424238"/>
            <a:ext cx="0" cy="1257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89" name="Line 10"/>
          <p:cNvSpPr>
            <a:spLocks noChangeShapeType="1"/>
          </p:cNvSpPr>
          <p:nvPr/>
        </p:nvSpPr>
        <p:spPr bwMode="auto">
          <a:xfrm>
            <a:off x="5257800" y="3424238"/>
            <a:ext cx="685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90" name="Line 9"/>
          <p:cNvSpPr>
            <a:spLocks noChangeShapeType="1"/>
          </p:cNvSpPr>
          <p:nvPr/>
        </p:nvSpPr>
        <p:spPr bwMode="auto">
          <a:xfrm>
            <a:off x="5600700" y="6053138"/>
            <a:ext cx="228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91" name="Line 8"/>
          <p:cNvSpPr>
            <a:spLocks noChangeShapeType="1"/>
          </p:cNvSpPr>
          <p:nvPr/>
        </p:nvSpPr>
        <p:spPr bwMode="auto">
          <a:xfrm>
            <a:off x="7315200" y="6167438"/>
            <a:ext cx="3429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92" name="Line 7"/>
          <p:cNvSpPr>
            <a:spLocks noChangeShapeType="1"/>
          </p:cNvSpPr>
          <p:nvPr/>
        </p:nvSpPr>
        <p:spPr bwMode="auto">
          <a:xfrm flipV="1">
            <a:off x="6515100" y="5595938"/>
            <a:ext cx="0" cy="114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93" name="Line 6"/>
          <p:cNvSpPr>
            <a:spLocks noChangeShapeType="1"/>
          </p:cNvSpPr>
          <p:nvPr/>
        </p:nvSpPr>
        <p:spPr bwMode="auto">
          <a:xfrm>
            <a:off x="6286500" y="2738438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94" name="Line 5"/>
          <p:cNvSpPr>
            <a:spLocks noChangeShapeType="1"/>
          </p:cNvSpPr>
          <p:nvPr/>
        </p:nvSpPr>
        <p:spPr bwMode="auto">
          <a:xfrm>
            <a:off x="7086600" y="2738438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95" name="Line 4"/>
          <p:cNvSpPr>
            <a:spLocks noChangeShapeType="1"/>
          </p:cNvSpPr>
          <p:nvPr/>
        </p:nvSpPr>
        <p:spPr bwMode="auto">
          <a:xfrm>
            <a:off x="8801100" y="2738438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96" name="Line 3"/>
          <p:cNvSpPr>
            <a:spLocks noChangeShapeType="1"/>
          </p:cNvSpPr>
          <p:nvPr/>
        </p:nvSpPr>
        <p:spPr bwMode="auto">
          <a:xfrm flipH="1">
            <a:off x="5143500" y="4681538"/>
            <a:ext cx="1143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97" name="Rectangle 2"/>
          <p:cNvSpPr>
            <a:spLocks noChangeArrowheads="1"/>
          </p:cNvSpPr>
          <p:nvPr/>
        </p:nvSpPr>
        <p:spPr bwMode="auto">
          <a:xfrm>
            <a:off x="8058150" y="4681538"/>
            <a:ext cx="10287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00">
                <a:latin typeface="Arial" panose="020B0604020202020204" pitchFamily="34" charset="0"/>
                <a:cs typeface="Times New Roman" panose="02020603050405020304" pitchFamily="18" charset="0"/>
              </a:rPr>
              <a:t>Медицинская служба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9298" name="Line 1"/>
          <p:cNvSpPr>
            <a:spLocks noChangeShapeType="1"/>
          </p:cNvSpPr>
          <p:nvPr/>
        </p:nvSpPr>
        <p:spPr bwMode="auto">
          <a:xfrm>
            <a:off x="8470900" y="3652838"/>
            <a:ext cx="0" cy="1028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99" name="Rectangle 82"/>
          <p:cNvSpPr>
            <a:spLocks noChangeArrowheads="1"/>
          </p:cNvSpPr>
          <p:nvPr/>
        </p:nvSpPr>
        <p:spPr bwMode="auto">
          <a:xfrm>
            <a:off x="733425" y="58738"/>
            <a:ext cx="76771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u="sng">
                <a:latin typeface="Arial" panose="020B0604020202020204" pitchFamily="34" charset="0"/>
                <a:cs typeface="Times New Roman" panose="02020603050405020304" pitchFamily="18" charset="0"/>
              </a:rPr>
              <a:t>Модель структурно-функционального управления МДОУ №59 «Лакомка»</a:t>
            </a:r>
            <a:endParaRPr lang="ru-RU" altLang="ru-RU" sz="800">
              <a:latin typeface="Arial" panose="020B0604020202020204" pitchFamily="34" charset="0"/>
            </a:endParaRPr>
          </a:p>
        </p:txBody>
      </p:sp>
      <p:sp>
        <p:nvSpPr>
          <p:cNvPr id="9300" name="Rectangle 117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Прямоугольник 7"/>
          <p:cNvSpPr>
            <a:spLocks noChangeArrowheads="1"/>
          </p:cNvSpPr>
          <p:nvPr/>
        </p:nvSpPr>
        <p:spPr bwMode="auto">
          <a:xfrm>
            <a:off x="3708400" y="0"/>
            <a:ext cx="5000625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Современному педагогу, в условиях перемен, в период модернизации российского образования, реализации основных направлений национальной образовательной инициативы «Наша новая школа», в современной модели образования, ориентированной на развитие инноваций, необходимо продвигаться в профессиональном развитии, сохранять и преумножать лучшие педагогические качества, развивать творческий потенциал.</a:t>
            </a:r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sz="1800">
              <a:latin typeface="Arial" panose="020B0604020202020204" pitchFamily="34" charset="0"/>
            </a:endParaRPr>
          </a:p>
        </p:txBody>
      </p:sp>
      <p:graphicFrame>
        <p:nvGraphicFramePr>
          <p:cNvPr id="10244" name="Object 3"/>
          <p:cNvGraphicFramePr>
            <a:graphicFrameLocks noChangeAspect="1"/>
          </p:cNvGraphicFramePr>
          <p:nvPr/>
        </p:nvGraphicFramePr>
        <p:xfrm>
          <a:off x="0" y="0"/>
          <a:ext cx="2190750" cy="164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name="Слайд" r:id="rId4" imgW="4570541" imgH="3427323" progId="PowerPoint.Slide.12">
                  <p:embed/>
                </p:oleObj>
              </mc:Choice>
              <mc:Fallback>
                <p:oleObj name="Слайд" r:id="rId4" imgW="4570541" imgH="3427323" progId="PowerPoint.Slide.1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90750" cy="1643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50" y="1643063"/>
            <a:ext cx="18351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utoUpdateAnimBg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827</TotalTime>
  <Words>3270</Words>
  <Application>Microsoft Office PowerPoint</Application>
  <PresentationFormat>Экран (4:3)</PresentationFormat>
  <Paragraphs>442</Paragraphs>
  <Slides>43</Slides>
  <Notes>0</Notes>
  <HiddenSlides>1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1" baseType="lpstr">
      <vt:lpstr>Arial</vt:lpstr>
      <vt:lpstr>Calibri</vt:lpstr>
      <vt:lpstr>Times New Roman</vt:lpstr>
      <vt:lpstr>Wingdings</vt:lpstr>
      <vt:lpstr>Georgia</vt:lpstr>
      <vt:lpstr>Corbel</vt:lpstr>
      <vt:lpstr>Тема Office</vt:lpstr>
      <vt:lpstr>Слайд Microsoft Office PowerPoint</vt:lpstr>
      <vt:lpstr>Презентация PowerPoint</vt:lpstr>
      <vt:lpstr>Презентация PowerPoint</vt:lpstr>
      <vt:lpstr>Елютина Вера Михайловна  старший воспитатель, педагог высшей категории,  «Почетный работник общего образования Российской Федерации».  Победитель областного конкурса  «Лучший педагогический работник дошкольного образования Ростовской области»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Интегративный подход к целостному развитию личности дошкольника в условиях реализации образовательной программы МБДОУ №59  Концептуальной особенностью представляемой модели является ее интегративный характер, создающий посредством единства основополагающих методологических подходов, способов организации, взаимосвязи, взаимопроникновения и объединения компонентов образовательного процесса (целей, содержания, технологий; управления, организации, контроля и оценки результативности; ресурсного обеспечения) целостную образовательную систему. Модель  комплексного интегрированного сопровождения развития ребенка в дошкольном образовательном учреждении представлена благодаря целостности и взаимообусловленности системы модульной интегрированной организации деятельности, модель является более эффективной в достижении современного качества образования . Системой модульной интегрированной организации деятельности    в виде взаимосвязанных, составляющих единый комплекс, оформленных  по принципу ведущих форм и факторов развития воспитанников. В каждом из них на основе общих целей выдвигаются специальные задачи, решение которых позволит развить индивидуальные возможности воспитанников и на основе этого оптимизировать и интегрировать образовательный процесс в ДОУ.  Модуль – поле и сфера интегративной совместной деятельности специалистов ДОУ на основе координации и интеграции усилий педагогов. Это создает возможности для системной, комплексной, планомерной и контролируемой работы как в ситуативной, так и перспективной деятельности.  Система модульной интегрированной организации деятельности является инновационной технологией обновления образовательного процесса  и основана на интеграции проектных, программно-целевых, персонифицированных, игровых, здоровьесберегающих, информационно-коммуникационных технологий, внедряемых во все сферы и на всех уровнях деятельности целостной  образовательной системы ДОУ.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Все модели построены в соответствии с новыми задачами дошкольного образования , отраженными в ФГОС.  Любая представленная модель образовательной системы может быть реализована в практике работы ДОУ.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Марияна Бочегова</dc:creator>
  <cp:lastModifiedBy>Марияна Бочегова</cp:lastModifiedBy>
  <cp:revision>101</cp:revision>
  <dcterms:modified xsi:type="dcterms:W3CDTF">2015-12-14T07:43:13Z</dcterms:modified>
</cp:coreProperties>
</file>